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91"/>
  </p:notesMasterIdLst>
  <p:sldIdLst>
    <p:sldId id="259" r:id="rId2"/>
    <p:sldId id="256" r:id="rId3"/>
    <p:sldId id="343" r:id="rId4"/>
    <p:sldId id="260" r:id="rId5"/>
    <p:sldId id="342" r:id="rId6"/>
    <p:sldId id="261" r:id="rId7"/>
    <p:sldId id="344" r:id="rId8"/>
    <p:sldId id="262" r:id="rId9"/>
    <p:sldId id="267" r:id="rId10"/>
    <p:sldId id="268" r:id="rId11"/>
    <p:sldId id="274" r:id="rId12"/>
    <p:sldId id="271" r:id="rId13"/>
    <p:sldId id="263" r:id="rId14"/>
    <p:sldId id="265" r:id="rId15"/>
    <p:sldId id="341" r:id="rId16"/>
    <p:sldId id="346" r:id="rId17"/>
    <p:sldId id="345" r:id="rId18"/>
    <p:sldId id="313" r:id="rId19"/>
    <p:sldId id="348" r:id="rId20"/>
    <p:sldId id="349" r:id="rId21"/>
    <p:sldId id="350" r:id="rId22"/>
    <p:sldId id="351" r:id="rId23"/>
    <p:sldId id="347" r:id="rId24"/>
    <p:sldId id="273" r:id="rId25"/>
    <p:sldId id="270" r:id="rId26"/>
    <p:sldId id="272" r:id="rId27"/>
    <p:sldId id="269" r:id="rId28"/>
    <p:sldId id="264" r:id="rId29"/>
    <p:sldId id="325" r:id="rId30"/>
    <p:sldId id="276" r:id="rId31"/>
    <p:sldId id="266" r:id="rId32"/>
    <p:sldId id="312" r:id="rId33"/>
    <p:sldId id="314" r:id="rId34"/>
    <p:sldId id="315" r:id="rId35"/>
    <p:sldId id="317" r:id="rId36"/>
    <p:sldId id="316" r:id="rId37"/>
    <p:sldId id="277" r:id="rId38"/>
    <p:sldId id="275" r:id="rId39"/>
    <p:sldId id="281" r:id="rId40"/>
    <p:sldId id="283" r:id="rId41"/>
    <p:sldId id="332" r:id="rId42"/>
    <p:sldId id="279" r:id="rId43"/>
    <p:sldId id="280" r:id="rId44"/>
    <p:sldId id="286" r:id="rId45"/>
    <p:sldId id="290" r:id="rId46"/>
    <p:sldId id="292" r:id="rId47"/>
    <p:sldId id="295" r:id="rId48"/>
    <p:sldId id="294" r:id="rId49"/>
    <p:sldId id="296" r:id="rId50"/>
    <p:sldId id="297" r:id="rId51"/>
    <p:sldId id="298" r:id="rId52"/>
    <p:sldId id="326" r:id="rId53"/>
    <p:sldId id="333" r:id="rId54"/>
    <p:sldId id="335" r:id="rId55"/>
    <p:sldId id="336" r:id="rId56"/>
    <p:sldId id="334" r:id="rId57"/>
    <p:sldId id="311" r:id="rId58"/>
    <p:sldId id="299" r:id="rId59"/>
    <p:sldId id="300" r:id="rId60"/>
    <p:sldId id="301" r:id="rId61"/>
    <p:sldId id="289" r:id="rId62"/>
    <p:sldId id="291" r:id="rId63"/>
    <p:sldId id="287" r:id="rId64"/>
    <p:sldId id="318" r:id="rId65"/>
    <p:sldId id="338" r:id="rId66"/>
    <p:sldId id="320" r:id="rId67"/>
    <p:sldId id="321" r:id="rId68"/>
    <p:sldId id="353" r:id="rId69"/>
    <p:sldId id="352" r:id="rId70"/>
    <p:sldId id="354" r:id="rId71"/>
    <p:sldId id="288" r:id="rId72"/>
    <p:sldId id="285" r:id="rId73"/>
    <p:sldId id="302" r:id="rId74"/>
    <p:sldId id="304" r:id="rId75"/>
    <p:sldId id="284" r:id="rId76"/>
    <p:sldId id="310" r:id="rId77"/>
    <p:sldId id="322" r:id="rId78"/>
    <p:sldId id="323" r:id="rId79"/>
    <p:sldId id="324" r:id="rId80"/>
    <p:sldId id="356" r:id="rId81"/>
    <p:sldId id="357" r:id="rId82"/>
    <p:sldId id="306" r:id="rId83"/>
    <p:sldId id="307" r:id="rId84"/>
    <p:sldId id="278" r:id="rId85"/>
    <p:sldId id="308" r:id="rId86"/>
    <p:sldId id="337" r:id="rId87"/>
    <p:sldId id="340" r:id="rId88"/>
    <p:sldId id="355" r:id="rId89"/>
    <p:sldId id="309" r:id="rId90"/>
  </p:sldIdLst>
  <p:sldSz cx="9144000" cy="6858000" type="screen4x3"/>
  <p:notesSz cx="6858000" cy="9144000"/>
  <p:defaultTextStyle>
    <a:defPPr>
      <a:defRPr lang="ar-OM"/>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r" defTabSz="914400" rtl="1" eaLnBrk="1" latinLnBrk="0" hangingPunct="1">
      <a:defRPr kern="1200">
        <a:solidFill>
          <a:schemeClr val="tx1"/>
        </a:solidFill>
        <a:latin typeface="Calibri" pitchFamily="34" charset="0"/>
        <a:ea typeface="+mn-ea"/>
        <a:cs typeface="Arial" pitchFamily="34" charset="0"/>
      </a:defRPr>
    </a:lvl6pPr>
    <a:lvl7pPr marL="2743200" algn="r" defTabSz="914400" rtl="1" eaLnBrk="1" latinLnBrk="0" hangingPunct="1">
      <a:defRPr kern="1200">
        <a:solidFill>
          <a:schemeClr val="tx1"/>
        </a:solidFill>
        <a:latin typeface="Calibri" pitchFamily="34" charset="0"/>
        <a:ea typeface="+mn-ea"/>
        <a:cs typeface="Arial" pitchFamily="34" charset="0"/>
      </a:defRPr>
    </a:lvl7pPr>
    <a:lvl8pPr marL="3200400" algn="r" defTabSz="914400" rtl="1" eaLnBrk="1" latinLnBrk="0" hangingPunct="1">
      <a:defRPr kern="1200">
        <a:solidFill>
          <a:schemeClr val="tx1"/>
        </a:solidFill>
        <a:latin typeface="Calibri" pitchFamily="34" charset="0"/>
        <a:ea typeface="+mn-ea"/>
        <a:cs typeface="Arial" pitchFamily="34" charset="0"/>
      </a:defRPr>
    </a:lvl8pPr>
    <a:lvl9pPr marL="3657600" algn="r" defTabSz="914400" rtl="1"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D7A9"/>
    <a:srgbClr val="DAE54D"/>
    <a:srgbClr val="F3E09B"/>
    <a:srgbClr val="FEF898"/>
    <a:srgbClr val="72FAB0"/>
    <a:srgbClr val="A9C27C"/>
    <a:srgbClr val="A896C0"/>
    <a:srgbClr val="B5A6CA"/>
    <a:srgbClr val="9782B4"/>
    <a:srgbClr val="9E89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نمط فاتح 3 - تميي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7292A2E-F333-43FB-9621-5CBBE7FDCDCB}" styleName="نمط فاتح 2 - تمييز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نمط متوسط 3 - تمييز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474" autoAdjust="0"/>
    <p:restoredTop sz="94660"/>
  </p:normalViewPr>
  <p:slideViewPr>
    <p:cSldViewPr>
      <p:cViewPr varScale="1">
        <p:scale>
          <a:sx n="64" d="100"/>
          <a:sy n="64" d="100"/>
        </p:scale>
        <p:origin x="148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OM"/>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2A80286-6BC5-4E9D-948A-A3D7C1CC473C}" type="datetimeFigureOut">
              <a:rPr lang="ar-OM" smtClean="0"/>
              <a:t>23/04/1441</a:t>
            </a:fld>
            <a:endParaRPr lang="ar-OM"/>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OM"/>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OM"/>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257D2E0-4B1A-4BE8-BF22-4C9030BF2203}" type="slidenum">
              <a:rPr lang="ar-OM" smtClean="0"/>
              <a:t>‹#›</a:t>
            </a:fld>
            <a:endParaRPr lang="ar-OM"/>
          </a:p>
        </p:txBody>
      </p:sp>
    </p:spTree>
    <p:extLst>
      <p:ext uri="{BB962C8B-B14F-4D97-AF65-F5344CB8AC3E}">
        <p14:creationId xmlns:p14="http://schemas.microsoft.com/office/powerpoint/2010/main" val="278734483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2257D2E0-4B1A-4BE8-BF22-4C9030BF2203}" type="slidenum">
              <a:rPr lang="ar-OM" smtClean="0"/>
              <a:t>33</a:t>
            </a:fld>
            <a:endParaRPr lang="ar-OM"/>
          </a:p>
        </p:txBody>
      </p:sp>
    </p:spTree>
    <p:extLst>
      <p:ext uri="{BB962C8B-B14F-4D97-AF65-F5344CB8AC3E}">
        <p14:creationId xmlns:p14="http://schemas.microsoft.com/office/powerpoint/2010/main" val="4257067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2257D2E0-4B1A-4BE8-BF22-4C9030BF2203}" type="slidenum">
              <a:rPr lang="ar-OM" smtClean="0"/>
              <a:t>36</a:t>
            </a:fld>
            <a:endParaRPr lang="ar-OM"/>
          </a:p>
        </p:txBody>
      </p:sp>
    </p:spTree>
    <p:extLst>
      <p:ext uri="{BB962C8B-B14F-4D97-AF65-F5344CB8AC3E}">
        <p14:creationId xmlns:p14="http://schemas.microsoft.com/office/powerpoint/2010/main" val="3577227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2257D2E0-4B1A-4BE8-BF22-4C9030BF2203}" type="slidenum">
              <a:rPr lang="ar-OM" smtClean="0"/>
              <a:t>40</a:t>
            </a:fld>
            <a:endParaRPr lang="ar-OM"/>
          </a:p>
        </p:txBody>
      </p:sp>
    </p:spTree>
    <p:extLst>
      <p:ext uri="{BB962C8B-B14F-4D97-AF65-F5344CB8AC3E}">
        <p14:creationId xmlns:p14="http://schemas.microsoft.com/office/powerpoint/2010/main" val="1074045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2257D2E0-4B1A-4BE8-BF22-4C9030BF2203}" type="slidenum">
              <a:rPr lang="ar-OM" smtClean="0"/>
              <a:t>45</a:t>
            </a:fld>
            <a:endParaRPr lang="ar-OM"/>
          </a:p>
        </p:txBody>
      </p:sp>
    </p:spTree>
    <p:extLst>
      <p:ext uri="{BB962C8B-B14F-4D97-AF65-F5344CB8AC3E}">
        <p14:creationId xmlns:p14="http://schemas.microsoft.com/office/powerpoint/2010/main" val="419407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5"/>
          </p:nvPr>
        </p:nvSpPr>
        <p:spPr/>
        <p:txBody>
          <a:bodyPr/>
          <a:lstStyle/>
          <a:p>
            <a:fld id="{2257D2E0-4B1A-4BE8-BF22-4C9030BF2203}" type="slidenum">
              <a:rPr lang="ar-OM" smtClean="0"/>
              <a:t>53</a:t>
            </a:fld>
            <a:endParaRPr lang="ar-OM"/>
          </a:p>
        </p:txBody>
      </p:sp>
    </p:spTree>
    <p:extLst>
      <p:ext uri="{BB962C8B-B14F-4D97-AF65-F5344CB8AC3E}">
        <p14:creationId xmlns:p14="http://schemas.microsoft.com/office/powerpoint/2010/main" val="3409111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5"/>
          </p:nvPr>
        </p:nvSpPr>
        <p:spPr/>
        <p:txBody>
          <a:bodyPr/>
          <a:lstStyle/>
          <a:p>
            <a:fld id="{2257D2E0-4B1A-4BE8-BF22-4C9030BF2203}" type="slidenum">
              <a:rPr lang="ar-OM" smtClean="0"/>
              <a:t>54</a:t>
            </a:fld>
            <a:endParaRPr lang="ar-OM"/>
          </a:p>
        </p:txBody>
      </p:sp>
    </p:spTree>
    <p:extLst>
      <p:ext uri="{BB962C8B-B14F-4D97-AF65-F5344CB8AC3E}">
        <p14:creationId xmlns:p14="http://schemas.microsoft.com/office/powerpoint/2010/main" val="4128220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5"/>
          </p:nvPr>
        </p:nvSpPr>
        <p:spPr/>
        <p:txBody>
          <a:bodyPr/>
          <a:lstStyle/>
          <a:p>
            <a:fld id="{2257D2E0-4B1A-4BE8-BF22-4C9030BF2203}" type="slidenum">
              <a:rPr lang="ar-OM" smtClean="0"/>
              <a:t>55</a:t>
            </a:fld>
            <a:endParaRPr lang="ar-OM"/>
          </a:p>
        </p:txBody>
      </p:sp>
    </p:spTree>
    <p:extLst>
      <p:ext uri="{BB962C8B-B14F-4D97-AF65-F5344CB8AC3E}">
        <p14:creationId xmlns:p14="http://schemas.microsoft.com/office/powerpoint/2010/main" val="2103930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5"/>
          </p:nvPr>
        </p:nvSpPr>
        <p:spPr/>
        <p:txBody>
          <a:bodyPr/>
          <a:lstStyle/>
          <a:p>
            <a:fld id="{2257D2E0-4B1A-4BE8-BF22-4C9030BF2203}" type="slidenum">
              <a:rPr lang="ar-OM" smtClean="0"/>
              <a:t>56</a:t>
            </a:fld>
            <a:endParaRPr lang="ar-OM"/>
          </a:p>
        </p:txBody>
      </p:sp>
    </p:spTree>
    <p:extLst>
      <p:ext uri="{BB962C8B-B14F-4D97-AF65-F5344CB8AC3E}">
        <p14:creationId xmlns:p14="http://schemas.microsoft.com/office/powerpoint/2010/main" val="1236195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5"/>
          </p:nvPr>
        </p:nvSpPr>
        <p:spPr/>
        <p:txBody>
          <a:bodyPr/>
          <a:lstStyle/>
          <a:p>
            <a:fld id="{2257D2E0-4B1A-4BE8-BF22-4C9030BF2203}" type="slidenum">
              <a:rPr lang="ar-OM" smtClean="0"/>
              <a:t>89</a:t>
            </a:fld>
            <a:endParaRPr lang="ar-OM"/>
          </a:p>
        </p:txBody>
      </p:sp>
    </p:spTree>
    <p:extLst>
      <p:ext uri="{BB962C8B-B14F-4D97-AF65-F5344CB8AC3E}">
        <p14:creationId xmlns:p14="http://schemas.microsoft.com/office/powerpoint/2010/main" val="296493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a:t>انقر لتحرير نمط العنوان الرئيسي</a:t>
            </a:r>
            <a:endParaRPr lang="ar-OM"/>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الثانوي الرئيسي</a:t>
            </a:r>
            <a:endParaRPr lang="ar-OM"/>
          </a:p>
        </p:txBody>
      </p:sp>
      <p:sp>
        <p:nvSpPr>
          <p:cNvPr id="4" name="عنصر نائب للتاريخ 3"/>
          <p:cNvSpPr>
            <a:spLocks noGrp="1"/>
          </p:cNvSpPr>
          <p:nvPr>
            <p:ph type="dt" sz="half" idx="10"/>
          </p:nvPr>
        </p:nvSpPr>
        <p:spPr/>
        <p:txBody>
          <a:bodyPr/>
          <a:lstStyle>
            <a:lvl1pPr>
              <a:defRPr/>
            </a:lvl1pPr>
          </a:lstStyle>
          <a:p>
            <a:pPr>
              <a:defRPr/>
            </a:pPr>
            <a:fld id="{CDDEA5A3-39F0-44CA-8A7A-8803FA80CB63}" type="datetimeFigureOut">
              <a:rPr lang="ar-OM"/>
              <a:pPr>
                <a:defRPr/>
              </a:pPr>
              <a:t>23/04/1441</a:t>
            </a:fld>
            <a:endParaRPr lang="ar-OM"/>
          </a:p>
        </p:txBody>
      </p:sp>
      <p:sp>
        <p:nvSpPr>
          <p:cNvPr id="5" name="عنصر نائب للتذييل 4"/>
          <p:cNvSpPr>
            <a:spLocks noGrp="1"/>
          </p:cNvSpPr>
          <p:nvPr>
            <p:ph type="ftr" sz="quarter" idx="11"/>
          </p:nvPr>
        </p:nvSpPr>
        <p:spPr/>
        <p:txBody>
          <a:bodyPr/>
          <a:lstStyle>
            <a:lvl1pPr>
              <a:defRPr/>
            </a:lvl1pPr>
          </a:lstStyle>
          <a:p>
            <a:pPr>
              <a:defRPr/>
            </a:pPr>
            <a:endParaRPr lang="ar-OM"/>
          </a:p>
        </p:txBody>
      </p:sp>
      <p:sp>
        <p:nvSpPr>
          <p:cNvPr id="6" name="عنصر نائب لرقم الشريحة 5"/>
          <p:cNvSpPr>
            <a:spLocks noGrp="1"/>
          </p:cNvSpPr>
          <p:nvPr>
            <p:ph type="sldNum" sz="quarter" idx="12"/>
          </p:nvPr>
        </p:nvSpPr>
        <p:spPr/>
        <p:txBody>
          <a:bodyPr/>
          <a:lstStyle>
            <a:lvl1pPr>
              <a:defRPr/>
            </a:lvl1pPr>
          </a:lstStyle>
          <a:p>
            <a:pPr>
              <a:defRPr/>
            </a:pPr>
            <a:fld id="{7FAA1DEA-A939-4FC9-BEAB-9346C6E70DD0}" type="slidenum">
              <a:rPr lang="ar-OM"/>
              <a:pPr>
                <a:defRPr/>
              </a:pPr>
              <a:t>‹#›</a:t>
            </a:fld>
            <a:endParaRPr lang="ar-OM"/>
          </a:p>
        </p:txBody>
      </p:sp>
    </p:spTree>
    <p:extLst>
      <p:ext uri="{BB962C8B-B14F-4D97-AF65-F5344CB8AC3E}">
        <p14:creationId xmlns:p14="http://schemas.microsoft.com/office/powerpoint/2010/main" val="425145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OM"/>
          </a:p>
        </p:txBody>
      </p:sp>
      <p:sp>
        <p:nvSpPr>
          <p:cNvPr id="3" name="عنصر نائب للعنوان العمودي 2"/>
          <p:cNvSpPr>
            <a:spLocks noGrp="1"/>
          </p:cNvSpPr>
          <p:nvPr>
            <p:ph type="body" orient="vert" idx="1"/>
          </p:nvPr>
        </p:nvSpPr>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4" name="عنصر نائب للتاريخ 3"/>
          <p:cNvSpPr>
            <a:spLocks noGrp="1"/>
          </p:cNvSpPr>
          <p:nvPr>
            <p:ph type="dt" sz="half" idx="10"/>
          </p:nvPr>
        </p:nvSpPr>
        <p:spPr/>
        <p:txBody>
          <a:bodyPr/>
          <a:lstStyle>
            <a:lvl1pPr>
              <a:defRPr/>
            </a:lvl1pPr>
          </a:lstStyle>
          <a:p>
            <a:pPr>
              <a:defRPr/>
            </a:pPr>
            <a:fld id="{2F397F69-56B5-49C4-814C-BC7758F0C660}" type="datetimeFigureOut">
              <a:rPr lang="ar-OM"/>
              <a:pPr>
                <a:defRPr/>
              </a:pPr>
              <a:t>23/04/1441</a:t>
            </a:fld>
            <a:endParaRPr lang="ar-OM"/>
          </a:p>
        </p:txBody>
      </p:sp>
      <p:sp>
        <p:nvSpPr>
          <p:cNvPr id="5" name="عنصر نائب للتذييل 4"/>
          <p:cNvSpPr>
            <a:spLocks noGrp="1"/>
          </p:cNvSpPr>
          <p:nvPr>
            <p:ph type="ftr" sz="quarter" idx="11"/>
          </p:nvPr>
        </p:nvSpPr>
        <p:spPr/>
        <p:txBody>
          <a:bodyPr/>
          <a:lstStyle>
            <a:lvl1pPr>
              <a:defRPr/>
            </a:lvl1pPr>
          </a:lstStyle>
          <a:p>
            <a:pPr>
              <a:defRPr/>
            </a:pPr>
            <a:endParaRPr lang="ar-OM"/>
          </a:p>
        </p:txBody>
      </p:sp>
      <p:sp>
        <p:nvSpPr>
          <p:cNvPr id="6" name="عنصر نائب لرقم الشريحة 5"/>
          <p:cNvSpPr>
            <a:spLocks noGrp="1"/>
          </p:cNvSpPr>
          <p:nvPr>
            <p:ph type="sldNum" sz="quarter" idx="12"/>
          </p:nvPr>
        </p:nvSpPr>
        <p:spPr/>
        <p:txBody>
          <a:bodyPr/>
          <a:lstStyle>
            <a:lvl1pPr>
              <a:defRPr/>
            </a:lvl1pPr>
          </a:lstStyle>
          <a:p>
            <a:pPr>
              <a:defRPr/>
            </a:pPr>
            <a:fld id="{EED4C3AB-7912-4BD1-B5C0-AC5999E7D0A8}" type="slidenum">
              <a:rPr lang="ar-OM"/>
              <a:pPr>
                <a:defRPr/>
              </a:pPr>
              <a:t>‹#›</a:t>
            </a:fld>
            <a:endParaRPr lang="ar-OM"/>
          </a:p>
        </p:txBody>
      </p:sp>
    </p:spTree>
    <p:extLst>
      <p:ext uri="{BB962C8B-B14F-4D97-AF65-F5344CB8AC3E}">
        <p14:creationId xmlns:p14="http://schemas.microsoft.com/office/powerpoint/2010/main" val="1797522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a:t>انقر لتحرير نمط العنوان الرئيسي</a:t>
            </a:r>
            <a:endParaRPr lang="ar-OM"/>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4" name="عنصر نائب للتاريخ 3"/>
          <p:cNvSpPr>
            <a:spLocks noGrp="1"/>
          </p:cNvSpPr>
          <p:nvPr>
            <p:ph type="dt" sz="half" idx="10"/>
          </p:nvPr>
        </p:nvSpPr>
        <p:spPr/>
        <p:txBody>
          <a:bodyPr/>
          <a:lstStyle>
            <a:lvl1pPr>
              <a:defRPr/>
            </a:lvl1pPr>
          </a:lstStyle>
          <a:p>
            <a:pPr>
              <a:defRPr/>
            </a:pPr>
            <a:fld id="{90B9330B-0E01-4C21-B357-58129184FE0A}" type="datetimeFigureOut">
              <a:rPr lang="ar-OM"/>
              <a:pPr>
                <a:defRPr/>
              </a:pPr>
              <a:t>23/04/1441</a:t>
            </a:fld>
            <a:endParaRPr lang="ar-OM"/>
          </a:p>
        </p:txBody>
      </p:sp>
      <p:sp>
        <p:nvSpPr>
          <p:cNvPr id="5" name="عنصر نائب للتذييل 4"/>
          <p:cNvSpPr>
            <a:spLocks noGrp="1"/>
          </p:cNvSpPr>
          <p:nvPr>
            <p:ph type="ftr" sz="quarter" idx="11"/>
          </p:nvPr>
        </p:nvSpPr>
        <p:spPr/>
        <p:txBody>
          <a:bodyPr/>
          <a:lstStyle>
            <a:lvl1pPr>
              <a:defRPr/>
            </a:lvl1pPr>
          </a:lstStyle>
          <a:p>
            <a:pPr>
              <a:defRPr/>
            </a:pPr>
            <a:endParaRPr lang="ar-OM"/>
          </a:p>
        </p:txBody>
      </p:sp>
      <p:sp>
        <p:nvSpPr>
          <p:cNvPr id="6" name="عنصر نائب لرقم الشريحة 5"/>
          <p:cNvSpPr>
            <a:spLocks noGrp="1"/>
          </p:cNvSpPr>
          <p:nvPr>
            <p:ph type="sldNum" sz="quarter" idx="12"/>
          </p:nvPr>
        </p:nvSpPr>
        <p:spPr/>
        <p:txBody>
          <a:bodyPr/>
          <a:lstStyle>
            <a:lvl1pPr>
              <a:defRPr/>
            </a:lvl1pPr>
          </a:lstStyle>
          <a:p>
            <a:pPr>
              <a:defRPr/>
            </a:pPr>
            <a:fld id="{F99F0B14-4444-4894-9091-20BE5797B45B}" type="slidenum">
              <a:rPr lang="ar-OM"/>
              <a:pPr>
                <a:defRPr/>
              </a:pPr>
              <a:t>‹#›</a:t>
            </a:fld>
            <a:endParaRPr lang="ar-OM"/>
          </a:p>
        </p:txBody>
      </p:sp>
    </p:spTree>
    <p:extLst>
      <p:ext uri="{BB962C8B-B14F-4D97-AF65-F5344CB8AC3E}">
        <p14:creationId xmlns:p14="http://schemas.microsoft.com/office/powerpoint/2010/main" val="3000435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OM"/>
          </a:p>
        </p:txBody>
      </p:sp>
      <p:sp>
        <p:nvSpPr>
          <p:cNvPr id="3" name="عنصر نائب للمحتوى 2"/>
          <p:cNvSpPr>
            <a:spLocks noGrp="1"/>
          </p:cNvSpPr>
          <p:nvPr>
            <p:ph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4" name="عنصر نائب للتاريخ 3"/>
          <p:cNvSpPr>
            <a:spLocks noGrp="1"/>
          </p:cNvSpPr>
          <p:nvPr>
            <p:ph type="dt" sz="half" idx="10"/>
          </p:nvPr>
        </p:nvSpPr>
        <p:spPr/>
        <p:txBody>
          <a:bodyPr/>
          <a:lstStyle>
            <a:lvl1pPr>
              <a:defRPr/>
            </a:lvl1pPr>
          </a:lstStyle>
          <a:p>
            <a:pPr>
              <a:defRPr/>
            </a:pPr>
            <a:fld id="{4DD2F8B8-6DF5-431A-B190-8CAECD09E23F}" type="datetimeFigureOut">
              <a:rPr lang="ar-OM"/>
              <a:pPr>
                <a:defRPr/>
              </a:pPr>
              <a:t>23/04/1441</a:t>
            </a:fld>
            <a:endParaRPr lang="ar-OM"/>
          </a:p>
        </p:txBody>
      </p:sp>
      <p:sp>
        <p:nvSpPr>
          <p:cNvPr id="5" name="عنصر نائب للتذييل 4"/>
          <p:cNvSpPr>
            <a:spLocks noGrp="1"/>
          </p:cNvSpPr>
          <p:nvPr>
            <p:ph type="ftr" sz="quarter" idx="11"/>
          </p:nvPr>
        </p:nvSpPr>
        <p:spPr/>
        <p:txBody>
          <a:bodyPr/>
          <a:lstStyle>
            <a:lvl1pPr>
              <a:defRPr/>
            </a:lvl1pPr>
          </a:lstStyle>
          <a:p>
            <a:pPr>
              <a:defRPr/>
            </a:pPr>
            <a:endParaRPr lang="ar-OM"/>
          </a:p>
        </p:txBody>
      </p:sp>
      <p:sp>
        <p:nvSpPr>
          <p:cNvPr id="6" name="عنصر نائب لرقم الشريحة 5"/>
          <p:cNvSpPr>
            <a:spLocks noGrp="1"/>
          </p:cNvSpPr>
          <p:nvPr>
            <p:ph type="sldNum" sz="quarter" idx="12"/>
          </p:nvPr>
        </p:nvSpPr>
        <p:spPr/>
        <p:txBody>
          <a:bodyPr/>
          <a:lstStyle>
            <a:lvl1pPr>
              <a:defRPr/>
            </a:lvl1pPr>
          </a:lstStyle>
          <a:p>
            <a:pPr>
              <a:defRPr/>
            </a:pPr>
            <a:fld id="{6D270D79-56C7-46B6-B157-914D53AD4DD3}" type="slidenum">
              <a:rPr lang="ar-OM"/>
              <a:pPr>
                <a:defRPr/>
              </a:pPr>
              <a:t>‹#›</a:t>
            </a:fld>
            <a:endParaRPr lang="ar-OM"/>
          </a:p>
        </p:txBody>
      </p:sp>
    </p:spTree>
    <p:extLst>
      <p:ext uri="{BB962C8B-B14F-4D97-AF65-F5344CB8AC3E}">
        <p14:creationId xmlns:p14="http://schemas.microsoft.com/office/powerpoint/2010/main" val="2868864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a:t>انقر لتحرير نمط العنوان الرئيسي</a:t>
            </a:r>
            <a:endParaRPr lang="ar-OM"/>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fld id="{D64C2006-2967-4D90-8B80-EF942F7718F5}" type="datetimeFigureOut">
              <a:rPr lang="ar-OM"/>
              <a:pPr>
                <a:defRPr/>
              </a:pPr>
              <a:t>23/04/1441</a:t>
            </a:fld>
            <a:endParaRPr lang="ar-OM"/>
          </a:p>
        </p:txBody>
      </p:sp>
      <p:sp>
        <p:nvSpPr>
          <p:cNvPr id="5" name="عنصر نائب للتذييل 4"/>
          <p:cNvSpPr>
            <a:spLocks noGrp="1"/>
          </p:cNvSpPr>
          <p:nvPr>
            <p:ph type="ftr" sz="quarter" idx="11"/>
          </p:nvPr>
        </p:nvSpPr>
        <p:spPr/>
        <p:txBody>
          <a:bodyPr/>
          <a:lstStyle>
            <a:lvl1pPr>
              <a:defRPr/>
            </a:lvl1pPr>
          </a:lstStyle>
          <a:p>
            <a:pPr>
              <a:defRPr/>
            </a:pPr>
            <a:endParaRPr lang="ar-OM"/>
          </a:p>
        </p:txBody>
      </p:sp>
      <p:sp>
        <p:nvSpPr>
          <p:cNvPr id="6" name="عنصر نائب لرقم الشريحة 5"/>
          <p:cNvSpPr>
            <a:spLocks noGrp="1"/>
          </p:cNvSpPr>
          <p:nvPr>
            <p:ph type="sldNum" sz="quarter" idx="12"/>
          </p:nvPr>
        </p:nvSpPr>
        <p:spPr/>
        <p:txBody>
          <a:bodyPr/>
          <a:lstStyle>
            <a:lvl1pPr>
              <a:defRPr/>
            </a:lvl1pPr>
          </a:lstStyle>
          <a:p>
            <a:pPr>
              <a:defRPr/>
            </a:pPr>
            <a:fld id="{63FCACF1-B834-489B-BFD3-4B296B7308EB}" type="slidenum">
              <a:rPr lang="ar-OM"/>
              <a:pPr>
                <a:defRPr/>
              </a:pPr>
              <a:t>‹#›</a:t>
            </a:fld>
            <a:endParaRPr lang="ar-OM"/>
          </a:p>
        </p:txBody>
      </p:sp>
    </p:spTree>
    <p:extLst>
      <p:ext uri="{BB962C8B-B14F-4D97-AF65-F5344CB8AC3E}">
        <p14:creationId xmlns:p14="http://schemas.microsoft.com/office/powerpoint/2010/main" val="560565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OM"/>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5" name="عنصر نائب للتاريخ 3"/>
          <p:cNvSpPr>
            <a:spLocks noGrp="1"/>
          </p:cNvSpPr>
          <p:nvPr>
            <p:ph type="dt" sz="half" idx="10"/>
          </p:nvPr>
        </p:nvSpPr>
        <p:spPr/>
        <p:txBody>
          <a:bodyPr/>
          <a:lstStyle>
            <a:lvl1pPr>
              <a:defRPr/>
            </a:lvl1pPr>
          </a:lstStyle>
          <a:p>
            <a:pPr>
              <a:defRPr/>
            </a:pPr>
            <a:fld id="{8FFFDF95-05D2-4A10-9421-CA32C03F4A06}" type="datetimeFigureOut">
              <a:rPr lang="ar-OM"/>
              <a:pPr>
                <a:defRPr/>
              </a:pPr>
              <a:t>23/04/1441</a:t>
            </a:fld>
            <a:endParaRPr lang="ar-OM"/>
          </a:p>
        </p:txBody>
      </p:sp>
      <p:sp>
        <p:nvSpPr>
          <p:cNvPr id="6" name="عنصر نائب للتذييل 4"/>
          <p:cNvSpPr>
            <a:spLocks noGrp="1"/>
          </p:cNvSpPr>
          <p:nvPr>
            <p:ph type="ftr" sz="quarter" idx="11"/>
          </p:nvPr>
        </p:nvSpPr>
        <p:spPr/>
        <p:txBody>
          <a:bodyPr/>
          <a:lstStyle>
            <a:lvl1pPr>
              <a:defRPr/>
            </a:lvl1pPr>
          </a:lstStyle>
          <a:p>
            <a:pPr>
              <a:defRPr/>
            </a:pPr>
            <a:endParaRPr lang="ar-OM"/>
          </a:p>
        </p:txBody>
      </p:sp>
      <p:sp>
        <p:nvSpPr>
          <p:cNvPr id="7" name="عنصر نائب لرقم الشريحة 5"/>
          <p:cNvSpPr>
            <a:spLocks noGrp="1"/>
          </p:cNvSpPr>
          <p:nvPr>
            <p:ph type="sldNum" sz="quarter" idx="12"/>
          </p:nvPr>
        </p:nvSpPr>
        <p:spPr/>
        <p:txBody>
          <a:bodyPr/>
          <a:lstStyle>
            <a:lvl1pPr>
              <a:defRPr/>
            </a:lvl1pPr>
          </a:lstStyle>
          <a:p>
            <a:pPr>
              <a:defRPr/>
            </a:pPr>
            <a:fld id="{3E372FAA-D41A-4021-B068-E1CF24F735F7}" type="slidenum">
              <a:rPr lang="ar-OM"/>
              <a:pPr>
                <a:defRPr/>
              </a:pPr>
              <a:t>‹#›</a:t>
            </a:fld>
            <a:endParaRPr lang="ar-OM"/>
          </a:p>
        </p:txBody>
      </p:sp>
    </p:spTree>
    <p:extLst>
      <p:ext uri="{BB962C8B-B14F-4D97-AF65-F5344CB8AC3E}">
        <p14:creationId xmlns:p14="http://schemas.microsoft.com/office/powerpoint/2010/main" val="746439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a:t>انقر لتحرير نمط العنوان الرئيسي</a:t>
            </a:r>
            <a:endParaRPr lang="ar-OM"/>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7" name="عنصر نائب للتاريخ 3"/>
          <p:cNvSpPr>
            <a:spLocks noGrp="1"/>
          </p:cNvSpPr>
          <p:nvPr>
            <p:ph type="dt" sz="half" idx="10"/>
          </p:nvPr>
        </p:nvSpPr>
        <p:spPr/>
        <p:txBody>
          <a:bodyPr/>
          <a:lstStyle>
            <a:lvl1pPr>
              <a:defRPr/>
            </a:lvl1pPr>
          </a:lstStyle>
          <a:p>
            <a:pPr>
              <a:defRPr/>
            </a:pPr>
            <a:fld id="{A9F73995-539B-40EE-9540-15C06FF82E7E}" type="datetimeFigureOut">
              <a:rPr lang="ar-OM"/>
              <a:pPr>
                <a:defRPr/>
              </a:pPr>
              <a:t>23/04/1441</a:t>
            </a:fld>
            <a:endParaRPr lang="ar-OM"/>
          </a:p>
        </p:txBody>
      </p:sp>
      <p:sp>
        <p:nvSpPr>
          <p:cNvPr id="8" name="عنصر نائب للتذييل 4"/>
          <p:cNvSpPr>
            <a:spLocks noGrp="1"/>
          </p:cNvSpPr>
          <p:nvPr>
            <p:ph type="ftr" sz="quarter" idx="11"/>
          </p:nvPr>
        </p:nvSpPr>
        <p:spPr/>
        <p:txBody>
          <a:bodyPr/>
          <a:lstStyle>
            <a:lvl1pPr>
              <a:defRPr/>
            </a:lvl1pPr>
          </a:lstStyle>
          <a:p>
            <a:pPr>
              <a:defRPr/>
            </a:pPr>
            <a:endParaRPr lang="ar-OM"/>
          </a:p>
        </p:txBody>
      </p:sp>
      <p:sp>
        <p:nvSpPr>
          <p:cNvPr id="9" name="عنصر نائب لرقم الشريحة 5"/>
          <p:cNvSpPr>
            <a:spLocks noGrp="1"/>
          </p:cNvSpPr>
          <p:nvPr>
            <p:ph type="sldNum" sz="quarter" idx="12"/>
          </p:nvPr>
        </p:nvSpPr>
        <p:spPr/>
        <p:txBody>
          <a:bodyPr/>
          <a:lstStyle>
            <a:lvl1pPr>
              <a:defRPr/>
            </a:lvl1pPr>
          </a:lstStyle>
          <a:p>
            <a:pPr>
              <a:defRPr/>
            </a:pPr>
            <a:fld id="{CC3CD498-43E3-4B2A-905E-CFDD58BBB815}" type="slidenum">
              <a:rPr lang="ar-OM"/>
              <a:pPr>
                <a:defRPr/>
              </a:pPr>
              <a:t>‹#›</a:t>
            </a:fld>
            <a:endParaRPr lang="ar-OM"/>
          </a:p>
        </p:txBody>
      </p:sp>
    </p:spTree>
    <p:extLst>
      <p:ext uri="{BB962C8B-B14F-4D97-AF65-F5344CB8AC3E}">
        <p14:creationId xmlns:p14="http://schemas.microsoft.com/office/powerpoint/2010/main" val="2489975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OM"/>
          </a:p>
        </p:txBody>
      </p:sp>
      <p:sp>
        <p:nvSpPr>
          <p:cNvPr id="3" name="عنصر نائب للتاريخ 3"/>
          <p:cNvSpPr>
            <a:spLocks noGrp="1"/>
          </p:cNvSpPr>
          <p:nvPr>
            <p:ph type="dt" sz="half" idx="10"/>
          </p:nvPr>
        </p:nvSpPr>
        <p:spPr/>
        <p:txBody>
          <a:bodyPr/>
          <a:lstStyle>
            <a:lvl1pPr>
              <a:defRPr/>
            </a:lvl1pPr>
          </a:lstStyle>
          <a:p>
            <a:pPr>
              <a:defRPr/>
            </a:pPr>
            <a:fld id="{46998DB1-EF14-449E-93CE-69E7976493DF}" type="datetimeFigureOut">
              <a:rPr lang="ar-OM"/>
              <a:pPr>
                <a:defRPr/>
              </a:pPr>
              <a:t>23/04/1441</a:t>
            </a:fld>
            <a:endParaRPr lang="ar-OM"/>
          </a:p>
        </p:txBody>
      </p:sp>
      <p:sp>
        <p:nvSpPr>
          <p:cNvPr id="4" name="عنصر نائب للتذييل 4"/>
          <p:cNvSpPr>
            <a:spLocks noGrp="1"/>
          </p:cNvSpPr>
          <p:nvPr>
            <p:ph type="ftr" sz="quarter" idx="11"/>
          </p:nvPr>
        </p:nvSpPr>
        <p:spPr/>
        <p:txBody>
          <a:bodyPr/>
          <a:lstStyle>
            <a:lvl1pPr>
              <a:defRPr/>
            </a:lvl1pPr>
          </a:lstStyle>
          <a:p>
            <a:pPr>
              <a:defRPr/>
            </a:pPr>
            <a:endParaRPr lang="ar-OM"/>
          </a:p>
        </p:txBody>
      </p:sp>
      <p:sp>
        <p:nvSpPr>
          <p:cNvPr id="5" name="عنصر نائب لرقم الشريحة 5"/>
          <p:cNvSpPr>
            <a:spLocks noGrp="1"/>
          </p:cNvSpPr>
          <p:nvPr>
            <p:ph type="sldNum" sz="quarter" idx="12"/>
          </p:nvPr>
        </p:nvSpPr>
        <p:spPr/>
        <p:txBody>
          <a:bodyPr/>
          <a:lstStyle>
            <a:lvl1pPr>
              <a:defRPr/>
            </a:lvl1pPr>
          </a:lstStyle>
          <a:p>
            <a:pPr>
              <a:defRPr/>
            </a:pPr>
            <a:fld id="{A843DC59-5364-4BD0-9FA1-51933EC78F08}" type="slidenum">
              <a:rPr lang="ar-OM"/>
              <a:pPr>
                <a:defRPr/>
              </a:pPr>
              <a:t>‹#›</a:t>
            </a:fld>
            <a:endParaRPr lang="ar-OM"/>
          </a:p>
        </p:txBody>
      </p:sp>
    </p:spTree>
    <p:extLst>
      <p:ext uri="{BB962C8B-B14F-4D97-AF65-F5344CB8AC3E}">
        <p14:creationId xmlns:p14="http://schemas.microsoft.com/office/powerpoint/2010/main" val="2839005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3"/>
          <p:cNvSpPr>
            <a:spLocks noGrp="1"/>
          </p:cNvSpPr>
          <p:nvPr>
            <p:ph type="dt" sz="half" idx="10"/>
          </p:nvPr>
        </p:nvSpPr>
        <p:spPr/>
        <p:txBody>
          <a:bodyPr/>
          <a:lstStyle>
            <a:lvl1pPr>
              <a:defRPr/>
            </a:lvl1pPr>
          </a:lstStyle>
          <a:p>
            <a:pPr>
              <a:defRPr/>
            </a:pPr>
            <a:fld id="{CF5D278E-9E97-49E7-8B7B-017547047A25}" type="datetimeFigureOut">
              <a:rPr lang="ar-OM"/>
              <a:pPr>
                <a:defRPr/>
              </a:pPr>
              <a:t>23/04/1441</a:t>
            </a:fld>
            <a:endParaRPr lang="ar-OM"/>
          </a:p>
        </p:txBody>
      </p:sp>
      <p:sp>
        <p:nvSpPr>
          <p:cNvPr id="3" name="عنصر نائب للتذييل 4"/>
          <p:cNvSpPr>
            <a:spLocks noGrp="1"/>
          </p:cNvSpPr>
          <p:nvPr>
            <p:ph type="ftr" sz="quarter" idx="11"/>
          </p:nvPr>
        </p:nvSpPr>
        <p:spPr/>
        <p:txBody>
          <a:bodyPr/>
          <a:lstStyle>
            <a:lvl1pPr>
              <a:defRPr/>
            </a:lvl1pPr>
          </a:lstStyle>
          <a:p>
            <a:pPr>
              <a:defRPr/>
            </a:pPr>
            <a:endParaRPr lang="ar-OM"/>
          </a:p>
        </p:txBody>
      </p:sp>
      <p:sp>
        <p:nvSpPr>
          <p:cNvPr id="4" name="عنصر نائب لرقم الشريحة 5"/>
          <p:cNvSpPr>
            <a:spLocks noGrp="1"/>
          </p:cNvSpPr>
          <p:nvPr>
            <p:ph type="sldNum" sz="quarter" idx="12"/>
          </p:nvPr>
        </p:nvSpPr>
        <p:spPr/>
        <p:txBody>
          <a:bodyPr/>
          <a:lstStyle>
            <a:lvl1pPr>
              <a:defRPr/>
            </a:lvl1pPr>
          </a:lstStyle>
          <a:p>
            <a:pPr>
              <a:defRPr/>
            </a:pPr>
            <a:fld id="{1180F51E-736E-43ED-96C2-A7FDA40022B9}" type="slidenum">
              <a:rPr lang="ar-OM"/>
              <a:pPr>
                <a:defRPr/>
              </a:pPr>
              <a:t>‹#›</a:t>
            </a:fld>
            <a:endParaRPr lang="ar-OM"/>
          </a:p>
        </p:txBody>
      </p:sp>
    </p:spTree>
    <p:extLst>
      <p:ext uri="{BB962C8B-B14F-4D97-AF65-F5344CB8AC3E}">
        <p14:creationId xmlns:p14="http://schemas.microsoft.com/office/powerpoint/2010/main" val="142319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a:t>انقر لتحرير نمط العنوان الرئيسي</a:t>
            </a:r>
            <a:endParaRPr lang="ar-OM"/>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OM"/>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6856E7F6-20B9-4B56-AEE7-774F1716D865}" type="datetimeFigureOut">
              <a:rPr lang="ar-OM"/>
              <a:pPr>
                <a:defRPr/>
              </a:pPr>
              <a:t>23/04/1441</a:t>
            </a:fld>
            <a:endParaRPr lang="ar-OM"/>
          </a:p>
        </p:txBody>
      </p:sp>
      <p:sp>
        <p:nvSpPr>
          <p:cNvPr id="6" name="عنصر نائب للتذييل 4"/>
          <p:cNvSpPr>
            <a:spLocks noGrp="1"/>
          </p:cNvSpPr>
          <p:nvPr>
            <p:ph type="ftr" sz="quarter" idx="11"/>
          </p:nvPr>
        </p:nvSpPr>
        <p:spPr/>
        <p:txBody>
          <a:bodyPr/>
          <a:lstStyle>
            <a:lvl1pPr>
              <a:defRPr/>
            </a:lvl1pPr>
          </a:lstStyle>
          <a:p>
            <a:pPr>
              <a:defRPr/>
            </a:pPr>
            <a:endParaRPr lang="ar-OM"/>
          </a:p>
        </p:txBody>
      </p:sp>
      <p:sp>
        <p:nvSpPr>
          <p:cNvPr id="7" name="عنصر نائب لرقم الشريحة 5"/>
          <p:cNvSpPr>
            <a:spLocks noGrp="1"/>
          </p:cNvSpPr>
          <p:nvPr>
            <p:ph type="sldNum" sz="quarter" idx="12"/>
          </p:nvPr>
        </p:nvSpPr>
        <p:spPr/>
        <p:txBody>
          <a:bodyPr/>
          <a:lstStyle>
            <a:lvl1pPr>
              <a:defRPr/>
            </a:lvl1pPr>
          </a:lstStyle>
          <a:p>
            <a:pPr>
              <a:defRPr/>
            </a:pPr>
            <a:fld id="{13F28B7B-8F5C-426B-857C-1986110AF835}" type="slidenum">
              <a:rPr lang="ar-OM"/>
              <a:pPr>
                <a:defRPr/>
              </a:pPr>
              <a:t>‹#›</a:t>
            </a:fld>
            <a:endParaRPr lang="ar-OM"/>
          </a:p>
        </p:txBody>
      </p:sp>
    </p:spTree>
    <p:extLst>
      <p:ext uri="{BB962C8B-B14F-4D97-AF65-F5344CB8AC3E}">
        <p14:creationId xmlns:p14="http://schemas.microsoft.com/office/powerpoint/2010/main" val="2006386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a:t>انقر لتحرير نمط العنوان الرئيسي</a:t>
            </a:r>
            <a:endParaRPr lang="ar-OM"/>
          </a:p>
        </p:txBody>
      </p:sp>
      <p:sp>
        <p:nvSpPr>
          <p:cNvPr id="3" name="عنصر نائب للصورة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OM" noProof="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3"/>
          <p:cNvSpPr>
            <a:spLocks noGrp="1"/>
          </p:cNvSpPr>
          <p:nvPr>
            <p:ph type="dt" sz="half" idx="10"/>
          </p:nvPr>
        </p:nvSpPr>
        <p:spPr/>
        <p:txBody>
          <a:bodyPr/>
          <a:lstStyle>
            <a:lvl1pPr>
              <a:defRPr/>
            </a:lvl1pPr>
          </a:lstStyle>
          <a:p>
            <a:pPr>
              <a:defRPr/>
            </a:pPr>
            <a:fld id="{4F7780DD-D68D-43ED-8D42-68749ECEF2D1}" type="datetimeFigureOut">
              <a:rPr lang="ar-OM"/>
              <a:pPr>
                <a:defRPr/>
              </a:pPr>
              <a:t>23/04/1441</a:t>
            </a:fld>
            <a:endParaRPr lang="ar-OM"/>
          </a:p>
        </p:txBody>
      </p:sp>
      <p:sp>
        <p:nvSpPr>
          <p:cNvPr id="6" name="عنصر نائب للتذييل 4"/>
          <p:cNvSpPr>
            <a:spLocks noGrp="1"/>
          </p:cNvSpPr>
          <p:nvPr>
            <p:ph type="ftr" sz="quarter" idx="11"/>
          </p:nvPr>
        </p:nvSpPr>
        <p:spPr/>
        <p:txBody>
          <a:bodyPr/>
          <a:lstStyle>
            <a:lvl1pPr>
              <a:defRPr/>
            </a:lvl1pPr>
          </a:lstStyle>
          <a:p>
            <a:pPr>
              <a:defRPr/>
            </a:pPr>
            <a:endParaRPr lang="ar-OM"/>
          </a:p>
        </p:txBody>
      </p:sp>
      <p:sp>
        <p:nvSpPr>
          <p:cNvPr id="7" name="عنصر نائب لرقم الشريحة 5"/>
          <p:cNvSpPr>
            <a:spLocks noGrp="1"/>
          </p:cNvSpPr>
          <p:nvPr>
            <p:ph type="sldNum" sz="quarter" idx="12"/>
          </p:nvPr>
        </p:nvSpPr>
        <p:spPr/>
        <p:txBody>
          <a:bodyPr/>
          <a:lstStyle>
            <a:lvl1pPr>
              <a:defRPr/>
            </a:lvl1pPr>
          </a:lstStyle>
          <a:p>
            <a:pPr>
              <a:defRPr/>
            </a:pPr>
            <a:fld id="{2E2FFDEA-0E19-45E9-B0D1-C851C8919CB4}" type="slidenum">
              <a:rPr lang="ar-OM"/>
              <a:pPr>
                <a:defRPr/>
              </a:pPr>
              <a:t>‹#›</a:t>
            </a:fld>
            <a:endParaRPr lang="ar-OM"/>
          </a:p>
        </p:txBody>
      </p:sp>
    </p:spTree>
    <p:extLst>
      <p:ext uri="{BB962C8B-B14F-4D97-AF65-F5344CB8AC3E}">
        <p14:creationId xmlns:p14="http://schemas.microsoft.com/office/powerpoint/2010/main" val="2808454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عنصر نائب للعنوان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altLang="ar-OM"/>
              <a:t>انقر لتحرير نمط العنوان الرئيسي</a:t>
            </a:r>
            <a:endParaRPr lang="ar-OM" altLang="ar-OM"/>
          </a:p>
        </p:txBody>
      </p:sp>
      <p:sp>
        <p:nvSpPr>
          <p:cNvPr id="1027" name="عنصر نائب للنص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altLang="ar-OM"/>
              <a:t>انقر لتحرير أنماط النص الرئيسي</a:t>
            </a:r>
          </a:p>
          <a:p>
            <a:pPr lvl="1"/>
            <a:r>
              <a:rPr lang="ar-SA" altLang="ar-OM"/>
              <a:t>المستوى الثاني</a:t>
            </a:r>
          </a:p>
          <a:p>
            <a:pPr lvl="2"/>
            <a:r>
              <a:rPr lang="ar-SA" altLang="ar-OM"/>
              <a:t>المستوى الثالث</a:t>
            </a:r>
          </a:p>
          <a:p>
            <a:pPr lvl="3"/>
            <a:r>
              <a:rPr lang="ar-SA" altLang="ar-OM"/>
              <a:t>المستوى الرابع</a:t>
            </a:r>
          </a:p>
          <a:p>
            <a:pPr lvl="4"/>
            <a:r>
              <a:rPr lang="ar-SA" altLang="ar-OM"/>
              <a:t>المستوى الخامس</a:t>
            </a:r>
            <a:endParaRPr lang="ar-OM" altLang="ar-OM"/>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FC30D05-B854-4BE6-90B6-8521C6265FDA}" type="datetimeFigureOut">
              <a:rPr lang="ar-OM"/>
              <a:pPr>
                <a:defRPr/>
              </a:pPr>
              <a:t>23/04/1441</a:t>
            </a:fld>
            <a:endParaRPr lang="ar-OM"/>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ar-OM"/>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023FEB8-12F9-4E7E-AEE6-E9805720D781}" type="slidenum">
              <a:rPr lang="ar-OM"/>
              <a:pPr>
                <a:defRPr/>
              </a:pPr>
              <a:t>‹#›</a:t>
            </a:fld>
            <a:endParaRPr lang="ar-OM"/>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Calibri" pitchFamily="34" charset="0"/>
          <a:cs typeface="Times New Roman" pitchFamily="18" charset="0"/>
        </a:defRPr>
      </a:lvl2pPr>
      <a:lvl3pPr algn="ctr" rtl="1" eaLnBrk="0" fontAlgn="base" hangingPunct="0">
        <a:spcBef>
          <a:spcPct val="0"/>
        </a:spcBef>
        <a:spcAft>
          <a:spcPct val="0"/>
        </a:spcAft>
        <a:defRPr sz="4400">
          <a:solidFill>
            <a:schemeClr val="tx1"/>
          </a:solidFill>
          <a:latin typeface="Calibri" pitchFamily="34" charset="0"/>
          <a:cs typeface="Times New Roman" pitchFamily="18" charset="0"/>
        </a:defRPr>
      </a:lvl3pPr>
      <a:lvl4pPr algn="ctr" rtl="1" eaLnBrk="0" fontAlgn="base" hangingPunct="0">
        <a:spcBef>
          <a:spcPct val="0"/>
        </a:spcBef>
        <a:spcAft>
          <a:spcPct val="0"/>
        </a:spcAft>
        <a:defRPr sz="4400">
          <a:solidFill>
            <a:schemeClr val="tx1"/>
          </a:solidFill>
          <a:latin typeface="Calibri" pitchFamily="34" charset="0"/>
          <a:cs typeface="Times New Roman" pitchFamily="18" charset="0"/>
        </a:defRPr>
      </a:lvl4pPr>
      <a:lvl5pPr algn="ctr" rtl="1" eaLnBrk="0" fontAlgn="base" hangingPunct="0">
        <a:spcBef>
          <a:spcPct val="0"/>
        </a:spcBef>
        <a:spcAft>
          <a:spcPct val="0"/>
        </a:spcAft>
        <a:defRPr sz="4400">
          <a:solidFill>
            <a:schemeClr val="tx1"/>
          </a:solidFill>
          <a:latin typeface="Calibri" pitchFamily="34" charset="0"/>
          <a:cs typeface="Times New Roman" pitchFamily="18" charset="0"/>
        </a:defRPr>
      </a:lvl5pPr>
      <a:lvl6pPr marL="457200" algn="ctr" rtl="1" fontAlgn="base">
        <a:spcBef>
          <a:spcPct val="0"/>
        </a:spcBef>
        <a:spcAft>
          <a:spcPct val="0"/>
        </a:spcAft>
        <a:defRPr sz="4400">
          <a:solidFill>
            <a:schemeClr val="tx1"/>
          </a:solidFill>
          <a:latin typeface="Calibri" pitchFamily="34" charset="0"/>
          <a:cs typeface="Times New Roman" pitchFamily="18" charset="0"/>
        </a:defRPr>
      </a:lvl6pPr>
      <a:lvl7pPr marL="914400" algn="ctr" rtl="1" fontAlgn="base">
        <a:spcBef>
          <a:spcPct val="0"/>
        </a:spcBef>
        <a:spcAft>
          <a:spcPct val="0"/>
        </a:spcAft>
        <a:defRPr sz="4400">
          <a:solidFill>
            <a:schemeClr val="tx1"/>
          </a:solidFill>
          <a:latin typeface="Calibri" pitchFamily="34" charset="0"/>
          <a:cs typeface="Times New Roman" pitchFamily="18" charset="0"/>
        </a:defRPr>
      </a:lvl7pPr>
      <a:lvl8pPr marL="1371600" algn="ctr" rtl="1" fontAlgn="base">
        <a:spcBef>
          <a:spcPct val="0"/>
        </a:spcBef>
        <a:spcAft>
          <a:spcPct val="0"/>
        </a:spcAft>
        <a:defRPr sz="4400">
          <a:solidFill>
            <a:schemeClr val="tx1"/>
          </a:solidFill>
          <a:latin typeface="Calibri" pitchFamily="34" charset="0"/>
          <a:cs typeface="Times New Roman" pitchFamily="18" charset="0"/>
        </a:defRPr>
      </a:lvl8pPr>
      <a:lvl9pPr marL="1828800" algn="ctr" rtl="1"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OM"/>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hyperlink" Target="https://myu.co/ar/user/1802595"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17.xml"/><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1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67.xml"/><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 Target="slide52.xml"/><Relationship Id="rId5" Type="http://schemas.openxmlformats.org/officeDocument/2006/relationships/slide" Target="slide32.xml"/><Relationship Id="rId4" Type="http://schemas.openxmlformats.org/officeDocument/2006/relationships/slide" Target="slide18.xml"/></Relationships>
</file>

<file path=ppt/slides/_rels/slide2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gi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image" Target="../media/image38.JPG"/><Relationship Id="rId4" Type="http://schemas.openxmlformats.org/officeDocument/2006/relationships/image" Target="../media/image37.jpg"/></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7.xml"/><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slide" Target="slide36.xml"/><Relationship Id="rId5" Type="http://schemas.openxmlformats.org/officeDocument/2006/relationships/slide" Target="slide33.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3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slide" Target="slide3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3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50.xml"/><Relationship Id="rId7" Type="http://schemas.openxmlformats.org/officeDocument/2006/relationships/image" Target="../media/image56.gif"/><Relationship Id="rId2" Type="http://schemas.openxmlformats.org/officeDocument/2006/relationships/slide" Target="slide48.xml"/><Relationship Id="rId1" Type="http://schemas.openxmlformats.org/officeDocument/2006/relationships/slideLayout" Target="../slideLayouts/slideLayout1.xml"/><Relationship Id="rId6" Type="http://schemas.openxmlformats.org/officeDocument/2006/relationships/slide" Target="slide47.xml"/><Relationship Id="rId5" Type="http://schemas.openxmlformats.org/officeDocument/2006/relationships/slide" Target="slide51.xml"/><Relationship Id="rId4" Type="http://schemas.openxmlformats.org/officeDocument/2006/relationships/slide" Target="slide49.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 Target="slide13.xml"/><Relationship Id="rId1" Type="http://schemas.openxmlformats.org/officeDocument/2006/relationships/slideLayout" Target="../slideLayouts/slideLayout1.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13.xml"/><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slide" Target="slide55.xml"/><Relationship Id="rId7" Type="http://schemas.openxmlformats.org/officeDocument/2006/relationships/slide" Target="slide57.xml"/><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slide" Target="slide56.xml"/><Relationship Id="rId5" Type="http://schemas.openxmlformats.org/officeDocument/2006/relationships/slide" Target="slide54.xml"/><Relationship Id="rId4" Type="http://schemas.openxmlformats.org/officeDocument/2006/relationships/image" Target="../media/image61.png"/></Relationships>
</file>

<file path=ppt/slides/_rels/slide5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slide" Target="slide52.xml"/><Relationship Id="rId4" Type="http://schemas.openxmlformats.org/officeDocument/2006/relationships/image" Target="../media/image62.emf"/></Relationships>
</file>

<file path=ppt/slides/_rels/slide5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slide" Target="slide52.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slide" Target="slide52.xml"/></Relationships>
</file>

<file path=ppt/slides/_rels/slide56.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slide" Target="slide52.xml"/></Relationships>
</file>

<file path=ppt/slides/_rels/slide57.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gif"/><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68.jp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6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3.jpeg"/><Relationship Id="rId4" Type="http://schemas.openxmlformats.org/officeDocument/2006/relationships/image" Target="../media/image7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audio" Target="../media/audio3.wav"/><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 Id="rId4" Type="http://schemas.openxmlformats.org/officeDocument/2006/relationships/slide" Target="slide2.xml"/></Relationships>
</file>

<file path=ppt/slides/_rels/slide6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slide" Target="slide69.xml"/><Relationship Id="rId7" Type="http://schemas.openxmlformats.org/officeDocument/2006/relationships/slide" Target="slide68.xml"/><Relationship Id="rId2" Type="http://schemas.openxmlformats.org/officeDocument/2006/relationships/image" Target="../media/image77.png"/><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slide" Target="slide70.xml"/><Relationship Id="rId4" Type="http://schemas.openxmlformats.org/officeDocument/2006/relationships/image" Target="../media/image78.png"/><Relationship Id="rId9" Type="http://schemas.openxmlformats.org/officeDocument/2006/relationships/slide" Target="slide71.xml"/></Relationships>
</file>

<file path=ppt/slides/_rels/slide6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audio" Target="../media/audio3.wav"/><Relationship Id="rId1" Type="http://schemas.openxmlformats.org/officeDocument/2006/relationships/slideLayout" Target="../slideLayouts/slideLayout1.xml"/><Relationship Id="rId5" Type="http://schemas.openxmlformats.org/officeDocument/2006/relationships/slide" Target="slide67.xml"/><Relationship Id="rId4" Type="http://schemas.openxmlformats.org/officeDocument/2006/relationships/slide" Target="slide2.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2.jpg"/><Relationship Id="rId1" Type="http://schemas.openxmlformats.org/officeDocument/2006/relationships/slideLayout" Target="../slideLayouts/slideLayout1.xml"/><Relationship Id="rId4" Type="http://schemas.openxmlformats.org/officeDocument/2006/relationships/slide" Target="slide6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gif"/></Relationships>
</file>

<file path=ppt/slides/_rels/slide70.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84.png"/></Relationships>
</file>

<file path=ppt/slides/_rels/slide7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87.gif"/><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1.xml"/><Relationship Id="rId4" Type="http://schemas.openxmlformats.org/officeDocument/2006/relationships/image" Target="../media/image97.png"/></Relationships>
</file>

<file path=ppt/slides/_rels/slide8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audio" Target="../media/audio3.wav"/><Relationship Id="rId1" Type="http://schemas.openxmlformats.org/officeDocument/2006/relationships/slideLayout" Target="../slideLayouts/slideLayout1.xml"/><Relationship Id="rId4" Type="http://schemas.openxmlformats.org/officeDocument/2006/relationships/slide" Target="slide2.xml"/></Relationships>
</file>

<file path=ppt/slides/_rels/slide8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audio" Target="../media/audio3.wav"/><Relationship Id="rId1" Type="http://schemas.openxmlformats.org/officeDocument/2006/relationships/slideLayout" Target="../slideLayouts/slideLayout1.xml"/><Relationship Id="rId4" Type="http://schemas.openxmlformats.org/officeDocument/2006/relationships/slide" Target="slide2.xml"/></Relationships>
</file>

<file path=ppt/slides/_rels/slide8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411760" y="116632"/>
            <a:ext cx="4448655" cy="1323439"/>
          </a:xfrm>
          <a:prstGeom prst="rect">
            <a:avLst/>
          </a:prstGeom>
          <a:noFill/>
        </p:spPr>
        <p:txBody>
          <a:bodyPr wrap="none" rtlCol="1">
            <a:spAutoFit/>
          </a:bodyPr>
          <a:lstStyle/>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سلطنة عمان </a:t>
            </a:r>
          </a:p>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وزارة التربية والتعليم</a:t>
            </a:r>
          </a:p>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المديرية العامة للتربية والتعليم لمحافظة شمال الباطنة</a:t>
            </a:r>
          </a:p>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مدرسة عاتكة للتعليم الأساسي</a:t>
            </a:r>
            <a:r>
              <a:rPr lang="ar-SA"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 ( 9 – 12 )</a:t>
            </a: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 </a:t>
            </a:r>
          </a:p>
        </p:txBody>
      </p:sp>
      <p:sp>
        <p:nvSpPr>
          <p:cNvPr id="3" name="مربع نص 2"/>
          <p:cNvSpPr txBox="1"/>
          <p:nvPr/>
        </p:nvSpPr>
        <p:spPr>
          <a:xfrm>
            <a:off x="2771800" y="5157192"/>
            <a:ext cx="3445174" cy="1015663"/>
          </a:xfrm>
          <a:prstGeom prst="rect">
            <a:avLst/>
          </a:prstGeom>
          <a:noFill/>
        </p:spPr>
        <p:txBody>
          <a:bodyPr wrap="none" rtlCol="1">
            <a:spAutoFit/>
          </a:bodyPr>
          <a:lstStyle/>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إعداد الأستاذة : أصيلة بنت ربيع الفزاري</a:t>
            </a:r>
          </a:p>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معلم اول جغرافيا</a:t>
            </a:r>
          </a:p>
          <a:p>
            <a:pPr algn="ctr" fontAlgn="auto">
              <a:spcBef>
                <a:spcPts val="0"/>
              </a:spcBef>
              <a:spcAft>
                <a:spcPts val="0"/>
              </a:spcAft>
              <a:defRPr/>
            </a:pP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العام الدراسي 201</a:t>
            </a:r>
            <a:r>
              <a:rPr lang="ar-SA"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9</a:t>
            </a: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 / </a:t>
            </a:r>
            <a:r>
              <a:rPr lang="ar-SA"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2020 </a:t>
            </a:r>
            <a:r>
              <a:rPr lang="ar-OM" sz="2000" dirty="0">
                <a:ln w="18415" cmpd="sng">
                  <a:solidFill>
                    <a:schemeClr val="tx1"/>
                  </a:solidFill>
                  <a:prstDash val="solid"/>
                </a:ln>
                <a:solidFill>
                  <a:schemeClr val="bg1"/>
                </a:solidFill>
                <a:effectLst>
                  <a:glow rad="63500">
                    <a:schemeClr val="accent5">
                      <a:satMod val="175000"/>
                      <a:alpha val="40000"/>
                    </a:schemeClr>
                  </a:glow>
                  <a:outerShdw blurRad="63500" dir="3600000" algn="tl" rotWithShape="0">
                    <a:srgbClr val="000000">
                      <a:alpha val="70000"/>
                    </a:srgbClr>
                  </a:outerShdw>
                </a:effectLst>
                <a:latin typeface="+mn-lt"/>
                <a:cs typeface="AGA Battouta Regular" pitchFamily="2" charset="-78"/>
              </a:rPr>
              <a:t>م</a:t>
            </a:r>
          </a:p>
        </p:txBody>
      </p:sp>
      <p:sp>
        <p:nvSpPr>
          <p:cNvPr id="4" name="مستطيل 3"/>
          <p:cNvSpPr/>
          <p:nvPr/>
        </p:nvSpPr>
        <p:spPr>
          <a:xfrm>
            <a:off x="1316909" y="3068669"/>
            <a:ext cx="6638356" cy="110799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ar-SA" sz="6600" b="1" spc="50" dirty="0">
                <a:ln w="11430"/>
                <a:solidFill>
                  <a:schemeClr val="bg2">
                    <a:lumMod val="25000"/>
                  </a:schemeClr>
                </a:solidFill>
                <a:effectLst>
                  <a:outerShdw blurRad="76200" dist="50800" dir="5400000" algn="tl" rotWithShape="0">
                    <a:srgbClr val="000000">
                      <a:alpha val="65000"/>
                    </a:srgbClr>
                  </a:outerShdw>
                </a:effectLst>
                <a:latin typeface="Lucida Sans Typewriter" panose="020B0509030504030204" pitchFamily="49" charset="0"/>
                <a:cs typeface="ACS  Yaqout Extra Bold" pitchFamily="2" charset="-78"/>
              </a:rPr>
              <a:t>المسح الأرضي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2000" fill="hold"/>
                                        <p:tgtEl>
                                          <p:spTgt spid="4"/>
                                        </p:tgtEl>
                                        <p:attrNameLst>
                                          <p:attrName>style.color</p:attrName>
                                        </p:attrNameLst>
                                      </p:cBhvr>
                                      <p:by>
                                        <p:hsl h="7200000" s="0" l="0"/>
                                      </p:by>
                                    </p:animClr>
                                    <p:animClr clrSpc="hsl" dir="cw">
                                      <p:cBhvr>
                                        <p:cTn id="7" dur="2000" fill="hold"/>
                                        <p:tgtEl>
                                          <p:spTgt spid="4"/>
                                        </p:tgtEl>
                                        <p:attrNameLst>
                                          <p:attrName>fillcolor</p:attrName>
                                        </p:attrNameLst>
                                      </p:cBhvr>
                                      <p:by>
                                        <p:hsl h="7200000" s="0" l="0"/>
                                      </p:by>
                                    </p:animClr>
                                    <p:animClr clrSpc="hsl" dir="cw">
                                      <p:cBhvr>
                                        <p:cTn id="8" dur="2000" fill="hold"/>
                                        <p:tgtEl>
                                          <p:spTgt spid="4"/>
                                        </p:tgtEl>
                                        <p:attrNameLst>
                                          <p:attrName>stroke.color</p:attrName>
                                        </p:attrNameLst>
                                      </p:cBhvr>
                                      <p:by>
                                        <p:hsl h="7200000" s="0" l="0"/>
                                      </p:by>
                                    </p:animClr>
                                    <p:set>
                                      <p:cBhvr>
                                        <p:cTn id="9" dur="20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188640"/>
            <a:ext cx="871296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يرغب أيمن في قياس المسافات في منطقة ما باستخدام شريط القياس ) ما الشروط الواجب توافرها في المنطقة للقيام بذلك؟</a:t>
            </a:r>
            <a:endParaRPr lang="en-US" sz="2400" b="1" dirty="0"/>
          </a:p>
        </p:txBody>
      </p:sp>
      <p:grpSp>
        <p:nvGrpSpPr>
          <p:cNvPr id="6" name="مجموعة 5"/>
          <p:cNvGrpSpPr/>
          <p:nvPr/>
        </p:nvGrpSpPr>
        <p:grpSpPr>
          <a:xfrm>
            <a:off x="6516216" y="1124744"/>
            <a:ext cx="2341450" cy="2055777"/>
            <a:chOff x="6516216" y="1916832"/>
            <a:chExt cx="2341450" cy="2232248"/>
          </a:xfrm>
        </p:grpSpPr>
        <p:pic>
          <p:nvPicPr>
            <p:cNvPr id="7" name="صورة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1916832"/>
              <a:ext cx="2341450" cy="2232248"/>
            </a:xfrm>
            <a:prstGeom prst="rect">
              <a:avLst/>
            </a:prstGeom>
          </p:spPr>
        </p:pic>
        <p:sp>
          <p:nvSpPr>
            <p:cNvPr id="8" name="مربع نص 7"/>
            <p:cNvSpPr txBox="1"/>
            <p:nvPr/>
          </p:nvSpPr>
          <p:spPr>
            <a:xfrm rot="21084135">
              <a:off x="6709745" y="2815727"/>
              <a:ext cx="1800200" cy="434456"/>
            </a:xfrm>
            <a:prstGeom prst="rect">
              <a:avLst/>
            </a:prstGeom>
            <a:noFill/>
          </p:spPr>
          <p:txBody>
            <a:bodyPr wrap="square" rtlCol="1">
              <a:spAutoFit/>
            </a:bodyPr>
            <a:lstStyle/>
            <a:p>
              <a:pPr algn="ctr"/>
              <a:r>
                <a:rPr lang="ar-SA" sz="2000" b="1" dirty="0"/>
                <a:t>الأرض مستوية</a:t>
              </a:r>
            </a:p>
          </p:txBody>
        </p:sp>
      </p:grpSp>
      <p:grpSp>
        <p:nvGrpSpPr>
          <p:cNvPr id="9" name="مجموعة 8"/>
          <p:cNvGrpSpPr/>
          <p:nvPr/>
        </p:nvGrpSpPr>
        <p:grpSpPr>
          <a:xfrm>
            <a:off x="3491880" y="1124744"/>
            <a:ext cx="2341450" cy="2160241"/>
            <a:chOff x="6516216" y="1916832"/>
            <a:chExt cx="2341450" cy="2232248"/>
          </a:xfrm>
        </p:grpSpPr>
        <p:pic>
          <p:nvPicPr>
            <p:cNvPr id="10" name="صورة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1916832"/>
              <a:ext cx="2341450" cy="2232248"/>
            </a:xfrm>
            <a:prstGeom prst="rect">
              <a:avLst/>
            </a:prstGeom>
          </p:spPr>
        </p:pic>
        <p:sp>
          <p:nvSpPr>
            <p:cNvPr id="11" name="مربع نص 10"/>
            <p:cNvSpPr txBox="1"/>
            <p:nvPr/>
          </p:nvSpPr>
          <p:spPr>
            <a:xfrm rot="21084135">
              <a:off x="6709745" y="2667215"/>
              <a:ext cx="1800200" cy="731482"/>
            </a:xfrm>
            <a:prstGeom prst="rect">
              <a:avLst/>
            </a:prstGeom>
            <a:noFill/>
          </p:spPr>
          <p:txBody>
            <a:bodyPr wrap="square" rtlCol="1">
              <a:spAutoFit/>
            </a:bodyPr>
            <a:lstStyle/>
            <a:p>
              <a:pPr algn="ctr"/>
              <a:r>
                <a:rPr lang="ar-SA" sz="2000" b="1" dirty="0"/>
                <a:t>الأرض خالية من العوائق</a:t>
              </a:r>
            </a:p>
          </p:txBody>
        </p:sp>
      </p:grpSp>
      <p:grpSp>
        <p:nvGrpSpPr>
          <p:cNvPr id="12" name="مجموعة 11"/>
          <p:cNvGrpSpPr/>
          <p:nvPr/>
        </p:nvGrpSpPr>
        <p:grpSpPr>
          <a:xfrm>
            <a:off x="467544" y="1196752"/>
            <a:ext cx="2341450" cy="2160241"/>
            <a:chOff x="6516216" y="1916832"/>
            <a:chExt cx="2341450" cy="2232248"/>
          </a:xfrm>
        </p:grpSpPr>
        <p:pic>
          <p:nvPicPr>
            <p:cNvPr id="13" name="صورة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1916832"/>
              <a:ext cx="2341450" cy="2232248"/>
            </a:xfrm>
            <a:prstGeom prst="rect">
              <a:avLst/>
            </a:prstGeom>
          </p:spPr>
        </p:pic>
        <p:sp>
          <p:nvSpPr>
            <p:cNvPr id="14" name="مربع نص 13"/>
            <p:cNvSpPr txBox="1"/>
            <p:nvPr/>
          </p:nvSpPr>
          <p:spPr>
            <a:xfrm rot="21084135">
              <a:off x="6709745" y="2826232"/>
              <a:ext cx="1800200" cy="413447"/>
            </a:xfrm>
            <a:prstGeom prst="rect">
              <a:avLst/>
            </a:prstGeom>
            <a:noFill/>
          </p:spPr>
          <p:txBody>
            <a:bodyPr wrap="square" rtlCol="1">
              <a:spAutoFit/>
            </a:bodyPr>
            <a:lstStyle/>
            <a:p>
              <a:pPr algn="ctr"/>
              <a:r>
                <a:rPr lang="ar-SA" sz="2000" b="1" dirty="0"/>
                <a:t>المساحات الصغيرة</a:t>
              </a:r>
            </a:p>
          </p:txBody>
        </p:sp>
      </p:gr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173" y="3534108"/>
            <a:ext cx="8134202" cy="2559188"/>
          </a:xfrm>
          <a:prstGeom prst="rect">
            <a:avLst/>
          </a:prstGeom>
        </p:spPr>
      </p:pic>
    </p:spTree>
    <p:extLst>
      <p:ext uri="{BB962C8B-B14F-4D97-AF65-F5344CB8AC3E}">
        <p14:creationId xmlns:p14="http://schemas.microsoft.com/office/powerpoint/2010/main" val="370873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مربع نص 17"/>
          <p:cNvSpPr txBox="1">
            <a:spLocks noChangeArrowheads="1"/>
          </p:cNvSpPr>
          <p:nvPr/>
        </p:nvSpPr>
        <p:spPr bwMode="auto">
          <a:xfrm>
            <a:off x="216706" y="188640"/>
            <a:ext cx="8784976"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طورت الشعوب منذ القدم طرقاً مختلفة لقياس الأطوال والمسافات) ما الطرق التي استخدمها العرب قديماً لقياس الأطوال والمسافات ؟</a:t>
            </a:r>
            <a:endParaRPr lang="en-US" sz="2400" b="1" dirty="0"/>
          </a:p>
        </p:txBody>
      </p:sp>
      <p:sp>
        <p:nvSpPr>
          <p:cNvPr id="19" name="مخطط انسيابي: معالجة متعاقبة 18"/>
          <p:cNvSpPr/>
          <p:nvPr/>
        </p:nvSpPr>
        <p:spPr>
          <a:xfrm>
            <a:off x="251520" y="1149027"/>
            <a:ext cx="8678154" cy="112784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OM" sz="2000" b="1" dirty="0">
                <a:solidFill>
                  <a:schemeClr val="tx1"/>
                </a:solidFill>
              </a:rPr>
              <a:t>استعان</a:t>
            </a:r>
            <a:r>
              <a:rPr lang="ar-SA" sz="2000" b="1" dirty="0">
                <a:solidFill>
                  <a:schemeClr val="tx1"/>
                </a:solidFill>
              </a:rPr>
              <a:t> الإنسان</a:t>
            </a:r>
            <a:r>
              <a:rPr lang="ar-OM" sz="2000" b="1" dirty="0">
                <a:solidFill>
                  <a:schemeClr val="tx1"/>
                </a:solidFill>
              </a:rPr>
              <a:t> بأجزاء جسمه</a:t>
            </a:r>
            <a:r>
              <a:rPr lang="ar-SA" sz="2000" b="1" dirty="0">
                <a:solidFill>
                  <a:schemeClr val="tx1"/>
                </a:solidFill>
              </a:rPr>
              <a:t> مثل </a:t>
            </a:r>
            <a:r>
              <a:rPr lang="ar-SA" sz="2000" b="1" dirty="0">
                <a:solidFill>
                  <a:srgbClr val="FF0000"/>
                </a:solidFill>
              </a:rPr>
              <a:t>الاصبع </a:t>
            </a:r>
            <a:r>
              <a:rPr lang="ar-SA" sz="2000" b="1" dirty="0">
                <a:solidFill>
                  <a:schemeClr val="tx1"/>
                </a:solidFill>
              </a:rPr>
              <a:t>واعتبره وحدة قياسية صغيرة للقياس / </a:t>
            </a:r>
            <a:r>
              <a:rPr lang="ar-SA" sz="2000" b="1" dirty="0">
                <a:solidFill>
                  <a:srgbClr val="FF0000"/>
                </a:solidFill>
              </a:rPr>
              <a:t>الكف</a:t>
            </a:r>
            <a:r>
              <a:rPr lang="ar-SA" sz="2000" b="1" dirty="0">
                <a:solidFill>
                  <a:schemeClr val="tx1"/>
                </a:solidFill>
              </a:rPr>
              <a:t> / </a:t>
            </a:r>
            <a:r>
              <a:rPr lang="ar-SA" sz="2000" b="1" dirty="0">
                <a:solidFill>
                  <a:srgbClr val="FF0000"/>
                </a:solidFill>
              </a:rPr>
              <a:t>الشبر </a:t>
            </a:r>
            <a:r>
              <a:rPr lang="ar-SA" sz="2000" b="1" dirty="0">
                <a:solidFill>
                  <a:schemeClr val="tx1"/>
                </a:solidFill>
              </a:rPr>
              <a:t>هو مسافة ما بين طرف الإبهام وطرف الخنصر/ </a:t>
            </a:r>
            <a:r>
              <a:rPr lang="ar-SA" sz="2000" b="1" dirty="0">
                <a:solidFill>
                  <a:srgbClr val="FF0000"/>
                </a:solidFill>
              </a:rPr>
              <a:t>الذراع</a:t>
            </a:r>
            <a:r>
              <a:rPr lang="ar-SA" sz="2000" b="1" dirty="0">
                <a:solidFill>
                  <a:schemeClr val="tx1"/>
                </a:solidFill>
              </a:rPr>
              <a:t> / </a:t>
            </a:r>
            <a:r>
              <a:rPr lang="ar-SA" sz="2000" b="1" dirty="0">
                <a:solidFill>
                  <a:srgbClr val="FF0000"/>
                </a:solidFill>
              </a:rPr>
              <a:t>القدم</a:t>
            </a:r>
            <a:r>
              <a:rPr lang="ar-SA" sz="2000" b="1" dirty="0">
                <a:solidFill>
                  <a:schemeClr val="tx1"/>
                </a:solidFill>
              </a:rPr>
              <a:t> / </a:t>
            </a:r>
            <a:r>
              <a:rPr lang="ar-SA" sz="2000" b="1" dirty="0">
                <a:solidFill>
                  <a:srgbClr val="FF0000"/>
                </a:solidFill>
              </a:rPr>
              <a:t>الخطوة</a:t>
            </a:r>
            <a:r>
              <a:rPr lang="ar-SA" sz="2000" b="1" dirty="0">
                <a:solidFill>
                  <a:schemeClr val="tx1"/>
                </a:solidFill>
              </a:rPr>
              <a:t> / </a:t>
            </a:r>
            <a:r>
              <a:rPr lang="ar-SA" sz="2000" b="1" dirty="0">
                <a:solidFill>
                  <a:srgbClr val="FF0000"/>
                </a:solidFill>
              </a:rPr>
              <a:t>القامة</a:t>
            </a:r>
            <a:r>
              <a:rPr lang="ar-SA" sz="2000" b="1" dirty="0">
                <a:solidFill>
                  <a:schemeClr val="tx1"/>
                </a:solidFill>
              </a:rPr>
              <a:t> وتعادل خطوتين أو أربع أذرع / </a:t>
            </a:r>
            <a:r>
              <a:rPr lang="ar-SA" sz="2000" b="1" dirty="0">
                <a:solidFill>
                  <a:srgbClr val="FF0000"/>
                </a:solidFill>
              </a:rPr>
              <a:t>القصبة </a:t>
            </a:r>
            <a:r>
              <a:rPr lang="ar-SA" sz="2000" b="1" dirty="0">
                <a:solidFill>
                  <a:schemeClr val="tx1"/>
                </a:solidFill>
              </a:rPr>
              <a:t>وتعادل قامة ونصف قامة / ا</a:t>
            </a:r>
            <a:r>
              <a:rPr lang="ar-SA" sz="2000" b="1" dirty="0">
                <a:solidFill>
                  <a:srgbClr val="FF0000"/>
                </a:solidFill>
              </a:rPr>
              <a:t>لباع </a:t>
            </a:r>
            <a:r>
              <a:rPr lang="ar-SA" sz="2000" b="1" dirty="0">
                <a:solidFill>
                  <a:schemeClr val="tx1"/>
                </a:solidFill>
              </a:rPr>
              <a:t>وهو قدر مد اليدين وما بي نهما من البدن. </a:t>
            </a:r>
            <a:endParaRPr lang="ar-OM" sz="2000" b="1" dirty="0">
              <a:solidFill>
                <a:schemeClr val="tx1"/>
              </a:solidFill>
            </a:endParaRPr>
          </a:p>
        </p:txBody>
      </p:sp>
      <p:sp>
        <p:nvSpPr>
          <p:cNvPr id="20" name="موجة 19"/>
          <p:cNvSpPr/>
          <p:nvPr/>
        </p:nvSpPr>
        <p:spPr>
          <a:xfrm>
            <a:off x="253911" y="5161882"/>
            <a:ext cx="4680520"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صفحة ( 132) من دفترك المدرسي.</a:t>
            </a:r>
          </a:p>
        </p:txBody>
      </p:sp>
      <p:sp>
        <p:nvSpPr>
          <p:cNvPr id="15" name="مخطط انسيابي: معالجة متعاقبة 14"/>
          <p:cNvSpPr/>
          <p:nvPr/>
        </p:nvSpPr>
        <p:spPr>
          <a:xfrm>
            <a:off x="216706" y="4194670"/>
            <a:ext cx="8678154"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استخدم العرب في عصر الخليفة المأمون الحبال لقياس طول درجة واحدة على سطح الأرض، وكان طول الحبل الواحد 50 ذراعاً.</a:t>
            </a:r>
            <a:endParaRPr lang="ar-OM" sz="2000" b="1" dirty="0">
              <a:solidFill>
                <a:schemeClr val="tx1"/>
              </a:solidFill>
            </a:endParaRPr>
          </a:p>
        </p:txBody>
      </p:sp>
      <p:sp>
        <p:nvSpPr>
          <p:cNvPr id="16" name="مخطط انسيابي: معالجة متعاقبة 15"/>
          <p:cNvSpPr/>
          <p:nvPr/>
        </p:nvSpPr>
        <p:spPr>
          <a:xfrm>
            <a:off x="251520" y="2406263"/>
            <a:ext cx="8678154" cy="102273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استخدموا مصطلحات خاصة في تقدير المسافات والأبعاد، ولا سيما في الأسفار. فاستعملوا مصطلح "</a:t>
            </a:r>
            <a:r>
              <a:rPr lang="ar-SA" sz="2000" b="1" dirty="0">
                <a:solidFill>
                  <a:srgbClr val="FF0000"/>
                </a:solidFill>
              </a:rPr>
              <a:t>مسيرة ساعة</a:t>
            </a:r>
            <a:r>
              <a:rPr lang="ar-SA" sz="2000" b="1" dirty="0">
                <a:solidFill>
                  <a:schemeClr val="tx1"/>
                </a:solidFill>
              </a:rPr>
              <a:t>" </a:t>
            </a:r>
            <a:r>
              <a:rPr lang="ar-SA" sz="2000" b="1" dirty="0">
                <a:solidFill>
                  <a:srgbClr val="FF0000"/>
                </a:solidFill>
              </a:rPr>
              <a:t>ومسيرة ليلة </a:t>
            </a:r>
            <a:r>
              <a:rPr lang="ar-SA" sz="2000" b="1" dirty="0">
                <a:solidFill>
                  <a:schemeClr val="tx1"/>
                </a:solidFill>
              </a:rPr>
              <a:t>و</a:t>
            </a:r>
            <a:r>
              <a:rPr lang="ar-SA" sz="2000" b="1" dirty="0">
                <a:solidFill>
                  <a:srgbClr val="FF0000"/>
                </a:solidFill>
              </a:rPr>
              <a:t>مسيرة نهار </a:t>
            </a:r>
            <a:r>
              <a:rPr lang="ar-SA" sz="2000" b="1" dirty="0">
                <a:solidFill>
                  <a:schemeClr val="tx1"/>
                </a:solidFill>
              </a:rPr>
              <a:t>و</a:t>
            </a:r>
            <a:r>
              <a:rPr lang="ar-SA" sz="2000" b="1" dirty="0">
                <a:solidFill>
                  <a:srgbClr val="FF0000"/>
                </a:solidFill>
              </a:rPr>
              <a:t>مسيرة قافلة </a:t>
            </a:r>
            <a:r>
              <a:rPr lang="ar-SA" sz="2000" b="1" dirty="0">
                <a:solidFill>
                  <a:schemeClr val="tx1"/>
                </a:solidFill>
              </a:rPr>
              <a:t>وأمثال ذلك. وقصدوا بذلك معدل ما يقطعه الإنسان والقافلة.</a:t>
            </a:r>
            <a:endParaRPr lang="ar-OM" sz="2000" b="1" dirty="0">
              <a:solidFill>
                <a:schemeClr val="tx1"/>
              </a:solidFill>
            </a:endParaRPr>
          </a:p>
        </p:txBody>
      </p:sp>
      <p:sp>
        <p:nvSpPr>
          <p:cNvPr id="17" name="مخطط انسيابي: معالجة متعاقبة 16"/>
          <p:cNvSpPr/>
          <p:nvPr/>
        </p:nvSpPr>
        <p:spPr>
          <a:xfrm>
            <a:off x="214326" y="3566752"/>
            <a:ext cx="8678154" cy="510320"/>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استعملوا "</a:t>
            </a:r>
            <a:r>
              <a:rPr lang="ar-SA" sz="2000" b="1" dirty="0">
                <a:solidFill>
                  <a:srgbClr val="FF0000"/>
                </a:solidFill>
              </a:rPr>
              <a:t>البريد</a:t>
            </a:r>
            <a:r>
              <a:rPr lang="ar-SA" sz="2000" b="1" dirty="0">
                <a:solidFill>
                  <a:schemeClr val="tx1"/>
                </a:solidFill>
              </a:rPr>
              <a:t>" في تقدير الأبعاد والمسافات، و "البريد"، فرسخان، كل فرسخ ثلاثة أميال.</a:t>
            </a:r>
            <a:endParaRPr lang="ar-OM" sz="2000" b="1" dirty="0">
              <a:solidFill>
                <a:schemeClr val="tx1"/>
              </a:solidFill>
            </a:endParaRPr>
          </a:p>
        </p:txBody>
      </p:sp>
      <p:grpSp>
        <p:nvGrpSpPr>
          <p:cNvPr id="8" name="مجموعة 7">
            <a:extLst>
              <a:ext uri="{FF2B5EF4-FFF2-40B4-BE49-F238E27FC236}">
                <a16:creationId xmlns:a16="http://schemas.microsoft.com/office/drawing/2014/main" id="{8326828C-672C-4B29-8CFE-0457ADB9F5C5}"/>
              </a:ext>
            </a:extLst>
          </p:cNvPr>
          <p:cNvGrpSpPr/>
          <p:nvPr/>
        </p:nvGrpSpPr>
        <p:grpSpPr>
          <a:xfrm>
            <a:off x="4921649" y="4718879"/>
            <a:ext cx="1852491" cy="1731503"/>
            <a:chOff x="3455875" y="4795589"/>
            <a:chExt cx="1852491" cy="1731503"/>
          </a:xfrm>
        </p:grpSpPr>
        <p:sp>
          <p:nvSpPr>
            <p:cNvPr id="9" name="شكل بيضاوي 8">
              <a:extLst>
                <a:ext uri="{FF2B5EF4-FFF2-40B4-BE49-F238E27FC236}">
                  <a16:creationId xmlns:a16="http://schemas.microsoft.com/office/drawing/2014/main" id="{FC13466F-E052-4930-BB4E-8CE3DA734BC5}"/>
                </a:ext>
              </a:extLst>
            </p:cNvPr>
            <p:cNvSpPr/>
            <p:nvPr/>
          </p:nvSpPr>
          <p:spPr>
            <a:xfrm>
              <a:off x="3801806" y="5149788"/>
              <a:ext cx="1160628" cy="10034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0" name="Picture 2" descr="صورة ذات صلة">
              <a:extLst>
                <a:ext uri="{FF2B5EF4-FFF2-40B4-BE49-F238E27FC236}">
                  <a16:creationId xmlns:a16="http://schemas.microsoft.com/office/drawing/2014/main" id="{39FE0806-227C-49F7-993F-78C6C3A2BFC0}"/>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455875" y="4795589"/>
              <a:ext cx="1852491" cy="173150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شكل بيضاوي 1">
            <a:hlinkClick r:id="rId4"/>
            <a:extLst>
              <a:ext uri="{FF2B5EF4-FFF2-40B4-BE49-F238E27FC236}">
                <a16:creationId xmlns:a16="http://schemas.microsoft.com/office/drawing/2014/main" id="{3C19F7DE-B986-4178-A143-2FB59EC83B48}"/>
              </a:ext>
            </a:extLst>
          </p:cNvPr>
          <p:cNvSpPr/>
          <p:nvPr/>
        </p:nvSpPr>
        <p:spPr>
          <a:xfrm>
            <a:off x="5221570" y="5028763"/>
            <a:ext cx="1252648" cy="109210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276246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circle(in)">
                                      <p:cBhvr>
                                        <p:cTn id="40" dur="2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سهم إلى اليمين 3"/>
          <p:cNvSpPr/>
          <p:nvPr/>
        </p:nvSpPr>
        <p:spPr>
          <a:xfrm rot="5400000">
            <a:off x="4397837" y="1932734"/>
            <a:ext cx="673100" cy="719137"/>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sp>
        <p:nvSpPr>
          <p:cNvPr id="2" name="مربع نص 1"/>
          <p:cNvSpPr txBox="1">
            <a:spLocks noChangeArrowheads="1"/>
          </p:cNvSpPr>
          <p:nvPr/>
        </p:nvSpPr>
        <p:spPr bwMode="auto">
          <a:xfrm>
            <a:off x="4283968" y="180504"/>
            <a:ext cx="468052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ارسم خريطة مفاهيم لأنواع شرائط القياس.</a:t>
            </a:r>
            <a:endParaRPr lang="en-US" sz="2400" b="1" dirty="0"/>
          </a:p>
        </p:txBody>
      </p:sp>
      <p:sp>
        <p:nvSpPr>
          <p:cNvPr id="3" name="سهم إلى اليمين 3"/>
          <p:cNvSpPr/>
          <p:nvPr/>
        </p:nvSpPr>
        <p:spPr>
          <a:xfrm>
            <a:off x="6156176" y="1053678"/>
            <a:ext cx="673100" cy="719137"/>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sp>
        <p:nvSpPr>
          <p:cNvPr id="4" name="سهم إلى اليسار 4"/>
          <p:cNvSpPr/>
          <p:nvPr/>
        </p:nvSpPr>
        <p:spPr>
          <a:xfrm>
            <a:off x="2590401" y="1052735"/>
            <a:ext cx="722313" cy="755650"/>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sp>
        <p:nvSpPr>
          <p:cNvPr id="5" name="شكل بيضاوي 4"/>
          <p:cNvSpPr/>
          <p:nvPr/>
        </p:nvSpPr>
        <p:spPr>
          <a:xfrm>
            <a:off x="3203848" y="764704"/>
            <a:ext cx="3024336" cy="1261046"/>
          </a:xfrm>
          <a:prstGeom prst="ellipse">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000" b="1" dirty="0">
                <a:solidFill>
                  <a:schemeClr val="tx1"/>
                </a:solidFill>
              </a:rPr>
              <a:t>أنواع شرائط القياس</a:t>
            </a:r>
            <a:endParaRPr lang="ar-OM" sz="2000" b="1" dirty="0">
              <a:solidFill>
                <a:schemeClr val="tx1"/>
              </a:solidFill>
            </a:endParaRPr>
          </a:p>
        </p:txBody>
      </p:sp>
      <p:sp>
        <p:nvSpPr>
          <p:cNvPr id="6" name="مستطيل: زوايا مستديرة 5"/>
          <p:cNvSpPr/>
          <p:nvPr/>
        </p:nvSpPr>
        <p:spPr>
          <a:xfrm>
            <a:off x="6804248" y="988569"/>
            <a:ext cx="1655762" cy="784246"/>
          </a:xfrm>
          <a:prstGeom prst="roundRect">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200" b="1" dirty="0">
                <a:solidFill>
                  <a:schemeClr val="tx1"/>
                </a:solidFill>
              </a:rPr>
              <a:t>مادة الصنع</a:t>
            </a:r>
            <a:endParaRPr lang="ar-OM" sz="2200" b="1" dirty="0">
              <a:solidFill>
                <a:schemeClr val="tx1"/>
              </a:solidFill>
            </a:endParaRPr>
          </a:p>
        </p:txBody>
      </p:sp>
      <p:sp>
        <p:nvSpPr>
          <p:cNvPr id="7" name="مستطيل: زوايا مستديرة 6"/>
          <p:cNvSpPr/>
          <p:nvPr/>
        </p:nvSpPr>
        <p:spPr>
          <a:xfrm>
            <a:off x="899592" y="988569"/>
            <a:ext cx="1657350" cy="784246"/>
          </a:xfrm>
          <a:prstGeom prst="roundRect">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200" b="1" dirty="0">
                <a:solidFill>
                  <a:schemeClr val="tx1"/>
                </a:solidFill>
              </a:rPr>
              <a:t>التقنية</a:t>
            </a:r>
            <a:endParaRPr lang="ar-OM" sz="2200" b="1" dirty="0">
              <a:solidFill>
                <a:schemeClr val="tx1"/>
              </a:solidFill>
            </a:endParaRPr>
          </a:p>
        </p:txBody>
      </p:sp>
      <p:sp>
        <p:nvSpPr>
          <p:cNvPr id="8" name="مستطيل: زوايا مستديرة 7"/>
          <p:cNvSpPr/>
          <p:nvPr/>
        </p:nvSpPr>
        <p:spPr>
          <a:xfrm>
            <a:off x="3924350" y="2630862"/>
            <a:ext cx="1655762" cy="784246"/>
          </a:xfrm>
          <a:prstGeom prst="roundRect">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200" b="1" dirty="0">
                <a:solidFill>
                  <a:schemeClr val="tx1"/>
                </a:solidFill>
              </a:rPr>
              <a:t>الأطوال</a:t>
            </a:r>
            <a:endParaRPr lang="ar-OM" sz="2200" b="1" dirty="0">
              <a:solidFill>
                <a:schemeClr val="tx1"/>
              </a:solidFill>
            </a:endParaRPr>
          </a:p>
        </p:txBody>
      </p:sp>
      <p:cxnSp>
        <p:nvCxnSpPr>
          <p:cNvPr id="10" name="رابط مستقيم 9"/>
          <p:cNvCxnSpPr>
            <a:endCxn id="12" idx="2"/>
          </p:cNvCxnSpPr>
          <p:nvPr/>
        </p:nvCxnSpPr>
        <p:spPr>
          <a:xfrm>
            <a:off x="7692220" y="1772814"/>
            <a:ext cx="0" cy="2083715"/>
          </a:xfrm>
          <a:prstGeom prst="line">
            <a:avLst/>
          </a:prstGeom>
          <a:ln w="762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1" name="مخطط انسيابي: معالجة متعاقبة 10"/>
          <p:cNvSpPr/>
          <p:nvPr/>
        </p:nvSpPr>
        <p:spPr>
          <a:xfrm>
            <a:off x="6638302" y="2132854"/>
            <a:ext cx="2107836" cy="690463"/>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شرائط نسيج الكتان</a:t>
            </a:r>
            <a:endParaRPr lang="ar-OM" sz="2000" b="1" dirty="0">
              <a:solidFill>
                <a:schemeClr val="tx1"/>
              </a:solidFill>
            </a:endParaRPr>
          </a:p>
        </p:txBody>
      </p:sp>
      <p:sp>
        <p:nvSpPr>
          <p:cNvPr id="12" name="مخطط انسيابي: معالجة متعاقبة 11"/>
          <p:cNvSpPr/>
          <p:nvPr/>
        </p:nvSpPr>
        <p:spPr>
          <a:xfrm>
            <a:off x="6638302" y="3166066"/>
            <a:ext cx="2107836" cy="690463"/>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شرائط الصلب أو الفولاذ</a:t>
            </a:r>
            <a:endParaRPr lang="ar-OM" sz="2000" b="1" dirty="0">
              <a:solidFill>
                <a:schemeClr val="tx1"/>
              </a:solidFill>
            </a:endParaRPr>
          </a:p>
        </p:txBody>
      </p:sp>
      <p:cxnSp>
        <p:nvCxnSpPr>
          <p:cNvPr id="18" name="رابط مستقيم 17"/>
          <p:cNvCxnSpPr/>
          <p:nvPr/>
        </p:nvCxnSpPr>
        <p:spPr>
          <a:xfrm>
            <a:off x="1789890" y="1772814"/>
            <a:ext cx="6534" cy="2798301"/>
          </a:xfrm>
          <a:prstGeom prst="line">
            <a:avLst/>
          </a:prstGeom>
          <a:ln w="762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 name="مخطط انسيابي: معالجة متعاقبة 18"/>
          <p:cNvSpPr/>
          <p:nvPr/>
        </p:nvSpPr>
        <p:spPr>
          <a:xfrm>
            <a:off x="735972" y="2204862"/>
            <a:ext cx="2107836" cy="1440160"/>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شرائط رقمية : </a:t>
            </a:r>
            <a:r>
              <a:rPr lang="ar-SA" sz="2000" b="1" dirty="0">
                <a:solidFill>
                  <a:srgbClr val="FF0000"/>
                </a:solidFill>
              </a:rPr>
              <a:t>تعمل تلقائيا عند فردها ومزودة بذاكرة لحفظ القياسات. </a:t>
            </a:r>
            <a:endParaRPr lang="ar-OM" sz="2000" b="1" dirty="0">
              <a:solidFill>
                <a:srgbClr val="FF0000"/>
              </a:solidFill>
            </a:endParaRPr>
          </a:p>
        </p:txBody>
      </p:sp>
      <p:sp>
        <p:nvSpPr>
          <p:cNvPr id="20" name="مخطط انسيابي: معالجة متعاقبة 19"/>
          <p:cNvSpPr/>
          <p:nvPr/>
        </p:nvSpPr>
        <p:spPr>
          <a:xfrm>
            <a:off x="674349" y="4077070"/>
            <a:ext cx="2107836" cy="690463"/>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شرائط تعمل بتقنية الليزر</a:t>
            </a:r>
            <a:endParaRPr lang="ar-OM" sz="2000" b="1" dirty="0">
              <a:solidFill>
                <a:schemeClr val="tx1"/>
              </a:solidFill>
            </a:endParaRPr>
          </a:p>
        </p:txBody>
      </p:sp>
      <p:cxnSp>
        <p:nvCxnSpPr>
          <p:cNvPr id="22" name="رابط مستقيم 21"/>
          <p:cNvCxnSpPr/>
          <p:nvPr/>
        </p:nvCxnSpPr>
        <p:spPr>
          <a:xfrm flipH="1">
            <a:off x="4716016" y="3424481"/>
            <a:ext cx="25040" cy="1636069"/>
          </a:xfrm>
          <a:prstGeom prst="line">
            <a:avLst/>
          </a:prstGeom>
          <a:ln w="762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3" name="مخطط انسيابي: معالجة متعاقبة 22"/>
          <p:cNvSpPr/>
          <p:nvPr/>
        </p:nvSpPr>
        <p:spPr>
          <a:xfrm>
            <a:off x="3491881" y="3645022"/>
            <a:ext cx="2664295" cy="1440160"/>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تكون بعدة أطوال مدرجة من الجهتين أحدهما بالأمتار والجهة الأخرى مدرجة بالأقدام.</a:t>
            </a:r>
            <a:endParaRPr lang="ar-OM" sz="2000" b="1" dirty="0">
              <a:solidFill>
                <a:srgbClr val="FF0000"/>
              </a:solidFill>
            </a:endParaRPr>
          </a:p>
        </p:txBody>
      </p:sp>
      <p:sp>
        <p:nvSpPr>
          <p:cNvPr id="26" name="موجة 25"/>
          <p:cNvSpPr/>
          <p:nvPr/>
        </p:nvSpPr>
        <p:spPr>
          <a:xfrm>
            <a:off x="305526" y="5143186"/>
            <a:ext cx="5076564"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تابع أنواع شرائط القياس صفحة ( 55 ) بالكتاب المدرسي</a:t>
            </a:r>
          </a:p>
        </p:txBody>
      </p:sp>
      <p:sp>
        <p:nvSpPr>
          <p:cNvPr id="21" name="موجة 20">
            <a:extLst>
              <a:ext uri="{FF2B5EF4-FFF2-40B4-BE49-F238E27FC236}">
                <a16:creationId xmlns:a16="http://schemas.microsoft.com/office/drawing/2014/main" id="{81AFF829-3BA1-49FD-BA85-225E578756D6}"/>
              </a:ext>
            </a:extLst>
          </p:cNvPr>
          <p:cNvSpPr/>
          <p:nvPr/>
        </p:nvSpPr>
        <p:spPr>
          <a:xfrm>
            <a:off x="6297074" y="3881625"/>
            <a:ext cx="2664295" cy="1771815"/>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قراءة المعلومات صفحة         ( 134 ) ثم صفحة ( 132 ) بدفترك المدرسي.</a:t>
            </a:r>
          </a:p>
        </p:txBody>
      </p:sp>
    </p:spTree>
    <p:extLst>
      <p:ext uri="{BB962C8B-B14F-4D97-AF65-F5344CB8AC3E}">
        <p14:creationId xmlns:p14="http://schemas.microsoft.com/office/powerpoint/2010/main" val="67419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arn(inVertical)">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down)">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inVertical)">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down)">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down)">
                                      <p:cBhvr>
                                        <p:cTn id="79" dur="5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barn(inVertical)">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down)">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fill="hold"/>
                                        <p:tgtEl>
                                          <p:spTgt spid="26"/>
                                        </p:tgtEl>
                                        <p:attrNameLst>
                                          <p:attrName>ppt_x</p:attrName>
                                        </p:attrNameLst>
                                      </p:cBhvr>
                                      <p:tavLst>
                                        <p:tav tm="0">
                                          <p:val>
                                            <p:strVal val="#ppt_x"/>
                                          </p:val>
                                        </p:tav>
                                        <p:tav tm="100000">
                                          <p:val>
                                            <p:strVal val="#ppt_x"/>
                                          </p:val>
                                        </p:tav>
                                      </p:tavLst>
                                    </p:anim>
                                    <p:anim calcmode="lin" valueType="num">
                                      <p:cBhvr additive="base">
                                        <p:cTn id="9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3" grpId="0" animBg="1"/>
      <p:bldP spid="4" grpId="0" animBg="1"/>
      <p:bldP spid="5" grpId="0" animBg="1"/>
      <p:bldP spid="6" grpId="0" animBg="1"/>
      <p:bldP spid="7" grpId="0" animBg="1"/>
      <p:bldP spid="8" grpId="0" animBg="1"/>
      <p:bldP spid="11" grpId="0" animBg="1"/>
      <p:bldP spid="12" grpId="0" animBg="1"/>
      <p:bldP spid="19" grpId="0" animBg="1"/>
      <p:bldP spid="20" grpId="0" animBg="1"/>
      <p:bldP spid="23" grpId="0" animBg="1"/>
      <p:bldP spid="26"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220072" y="180504"/>
            <a:ext cx="374441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بماذا تمتاز شرائط القياس الرقمية؟</a:t>
            </a:r>
            <a:endParaRPr lang="en-US" sz="2400" b="1" dirty="0"/>
          </a:p>
        </p:txBody>
      </p:sp>
      <p:pic>
        <p:nvPicPr>
          <p:cNvPr id="3" name="صورة 2"/>
          <p:cNvPicPr>
            <a:picLocks noChangeAspect="1"/>
          </p:cNvPicPr>
          <p:nvPr/>
        </p:nvPicPr>
        <p:blipFill rotWithShape="1">
          <a:blip r:embed="rId2">
            <a:extLst>
              <a:ext uri="{28A0092B-C50C-407E-A947-70E740481C1C}">
                <a14:useLocalDpi xmlns:a14="http://schemas.microsoft.com/office/drawing/2010/main" val="0"/>
              </a:ext>
            </a:extLst>
          </a:blip>
          <a:srcRect l="5901" t="19550" r="4851" b="17451"/>
          <a:stretch/>
        </p:blipFill>
        <p:spPr>
          <a:xfrm>
            <a:off x="165341" y="180503"/>
            <a:ext cx="4752528" cy="38504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مخطط انسيابي: معالجة متعاقبة 3"/>
          <p:cNvSpPr/>
          <p:nvPr/>
        </p:nvSpPr>
        <p:spPr>
          <a:xfrm>
            <a:off x="6856652" y="836712"/>
            <a:ext cx="2107836"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تعمل تلقائيا عند فردها</a:t>
            </a:r>
            <a:endParaRPr lang="ar-OM" sz="2000" b="1" dirty="0">
              <a:solidFill>
                <a:schemeClr val="tx1"/>
              </a:solidFill>
            </a:endParaRPr>
          </a:p>
        </p:txBody>
      </p:sp>
      <p:sp>
        <p:nvSpPr>
          <p:cNvPr id="5" name="مخطط انسيابي: معالجة متعاقبة 4"/>
          <p:cNvSpPr/>
          <p:nvPr/>
        </p:nvSpPr>
        <p:spPr>
          <a:xfrm>
            <a:off x="5220072" y="1734926"/>
            <a:ext cx="2107836"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مزودة بذاكرة لحفظ القياسات</a:t>
            </a:r>
            <a:endParaRPr lang="ar-OM" sz="2000" b="1" dirty="0">
              <a:solidFill>
                <a:schemeClr val="tx1"/>
              </a:solidFill>
            </a:endParaRPr>
          </a:p>
        </p:txBody>
      </p:sp>
      <p:sp>
        <p:nvSpPr>
          <p:cNvPr id="6" name="شكل بيضاوي 5"/>
          <p:cNvSpPr/>
          <p:nvPr/>
        </p:nvSpPr>
        <p:spPr>
          <a:xfrm>
            <a:off x="6273990" y="2988940"/>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تطبيق</a:t>
            </a:r>
            <a:endParaRPr lang="ar-OM" sz="2400" b="1" dirty="0">
              <a:solidFill>
                <a:schemeClr val="tx1"/>
              </a:solidFill>
            </a:endParaRPr>
          </a:p>
        </p:txBody>
      </p:sp>
      <p:sp>
        <p:nvSpPr>
          <p:cNvPr id="7" name="مربع نص 6"/>
          <p:cNvSpPr txBox="1">
            <a:spLocks noChangeArrowheads="1"/>
          </p:cNvSpPr>
          <p:nvPr/>
        </p:nvSpPr>
        <p:spPr bwMode="auto">
          <a:xfrm>
            <a:off x="5868144" y="4661409"/>
            <a:ext cx="309634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باستخدام الشريط قم بما يلي: </a:t>
            </a:r>
          </a:p>
        </p:txBody>
      </p:sp>
      <p:sp>
        <p:nvSpPr>
          <p:cNvPr id="8" name="مخطط انسيابي: معالجة متعاقبة 7"/>
          <p:cNvSpPr/>
          <p:nvPr/>
        </p:nvSpPr>
        <p:spPr>
          <a:xfrm>
            <a:off x="5220072" y="5275363"/>
            <a:ext cx="3015252"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عملية رفع مساحي لغرفة الصف. </a:t>
            </a:r>
          </a:p>
        </p:txBody>
      </p:sp>
      <p:sp>
        <p:nvSpPr>
          <p:cNvPr id="9" name="مخطط انسيابي: معالجة متعاقبة 8"/>
          <p:cNvSpPr/>
          <p:nvPr/>
        </p:nvSpPr>
        <p:spPr>
          <a:xfrm>
            <a:off x="908676" y="5301208"/>
            <a:ext cx="3447300"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قياس طول الممر أمام غرفة الصف.</a:t>
            </a:r>
          </a:p>
        </p:txBody>
      </p:sp>
      <p:sp>
        <p:nvSpPr>
          <p:cNvPr id="10" name="مربع نص 9">
            <a:extLst>
              <a:ext uri="{FF2B5EF4-FFF2-40B4-BE49-F238E27FC236}">
                <a16:creationId xmlns:a16="http://schemas.microsoft.com/office/drawing/2014/main" id="{65E9B840-C6C1-430F-8097-4130A29696F9}"/>
              </a:ext>
            </a:extLst>
          </p:cNvPr>
          <p:cNvSpPr txBox="1">
            <a:spLocks noChangeArrowheads="1"/>
          </p:cNvSpPr>
          <p:nvPr/>
        </p:nvSpPr>
        <p:spPr bwMode="auto">
          <a:xfrm>
            <a:off x="4788024" y="4047455"/>
            <a:ext cx="4176464" cy="461665"/>
          </a:xfrm>
          <a:prstGeom prst="rect">
            <a:avLst/>
          </a:prstGeom>
          <a:solidFill>
            <a:srgbClr val="FFFF00"/>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دعوة لورشة عمل بسيطة أثناء الفسحة.</a:t>
            </a:r>
          </a:p>
        </p:txBody>
      </p:sp>
    </p:spTree>
    <p:extLst>
      <p:ext uri="{BB962C8B-B14F-4D97-AF65-F5344CB8AC3E}">
        <p14:creationId xmlns:p14="http://schemas.microsoft.com/office/powerpoint/2010/main" val="221279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652120" y="186778"/>
            <a:ext cx="172886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سلة المشتريات</a:t>
            </a:r>
            <a:endParaRPr lang="en-US" sz="2400" b="1" dirty="0"/>
          </a:p>
        </p:txBody>
      </p:sp>
      <p:sp>
        <p:nvSpPr>
          <p:cNvPr id="3" name="شكل بيضاوي 2"/>
          <p:cNvSpPr/>
          <p:nvPr/>
        </p:nvSpPr>
        <p:spPr>
          <a:xfrm>
            <a:off x="752432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sp>
        <p:nvSpPr>
          <p:cNvPr id="11" name="شكل بيضاوي 10">
            <a:hlinkClick r:id="rId2" action="ppaction://hlinksldjump"/>
            <a:extLst>
              <a:ext uri="{FF2B5EF4-FFF2-40B4-BE49-F238E27FC236}">
                <a16:creationId xmlns:a16="http://schemas.microsoft.com/office/drawing/2014/main" id="{A1799734-2C81-4AFE-BCD3-24322CE810F6}"/>
              </a:ext>
            </a:extLst>
          </p:cNvPr>
          <p:cNvSpPr/>
          <p:nvPr/>
        </p:nvSpPr>
        <p:spPr>
          <a:xfrm>
            <a:off x="7595945" y="5373216"/>
            <a:ext cx="1297596" cy="648072"/>
          </a:xfrm>
          <a:prstGeom prst="ellipse">
            <a:avLst/>
          </a:prstGeom>
          <a:solidFill>
            <a:srgbClr val="FEF898"/>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pic>
        <p:nvPicPr>
          <p:cNvPr id="14" name="صورة 13">
            <a:extLst>
              <a:ext uri="{FF2B5EF4-FFF2-40B4-BE49-F238E27FC236}">
                <a16:creationId xmlns:a16="http://schemas.microsoft.com/office/drawing/2014/main" id="{C1A30991-1ECF-42F8-9927-F09C66F0BB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342659"/>
            <a:ext cx="3674596" cy="5201817"/>
          </a:xfrm>
          <a:prstGeom prst="rect">
            <a:avLst/>
          </a:prstGeom>
        </p:spPr>
      </p:pic>
      <p:pic>
        <p:nvPicPr>
          <p:cNvPr id="15" name="صورة 14">
            <a:extLst>
              <a:ext uri="{FF2B5EF4-FFF2-40B4-BE49-F238E27FC236}">
                <a16:creationId xmlns:a16="http://schemas.microsoft.com/office/drawing/2014/main" id="{A638F11C-2C13-4222-BABD-E914B77D96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1720" y="648443"/>
            <a:ext cx="6083940" cy="5553955"/>
          </a:xfrm>
          <a:prstGeom prst="rect">
            <a:avLst/>
          </a:prstGeom>
        </p:spPr>
      </p:pic>
      <p:sp>
        <p:nvSpPr>
          <p:cNvPr id="16" name="مستطيل 15">
            <a:hlinkClick r:id="rId5" action="ppaction://hlinksldjump"/>
            <a:extLst>
              <a:ext uri="{FF2B5EF4-FFF2-40B4-BE49-F238E27FC236}">
                <a16:creationId xmlns:a16="http://schemas.microsoft.com/office/drawing/2014/main" id="{A2864A36-FC65-4B48-9C89-6BBE4493E7AA}"/>
              </a:ext>
            </a:extLst>
          </p:cNvPr>
          <p:cNvSpPr/>
          <p:nvPr/>
        </p:nvSpPr>
        <p:spPr>
          <a:xfrm>
            <a:off x="2843808" y="2448460"/>
            <a:ext cx="1584912" cy="872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7" name="مستطيل 16">
            <a:hlinkClick r:id="rId6" action="ppaction://hlinksldjump"/>
            <a:extLst>
              <a:ext uri="{FF2B5EF4-FFF2-40B4-BE49-F238E27FC236}">
                <a16:creationId xmlns:a16="http://schemas.microsoft.com/office/drawing/2014/main" id="{E96F1495-ABA5-45EE-B61E-565E432E7FF0}"/>
              </a:ext>
            </a:extLst>
          </p:cNvPr>
          <p:cNvSpPr/>
          <p:nvPr/>
        </p:nvSpPr>
        <p:spPr>
          <a:xfrm>
            <a:off x="4715282" y="2590788"/>
            <a:ext cx="574612" cy="872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8" name="مستطيل 17">
            <a:hlinkClick r:id="rId7" action="ppaction://hlinksldjump"/>
            <a:extLst>
              <a:ext uri="{FF2B5EF4-FFF2-40B4-BE49-F238E27FC236}">
                <a16:creationId xmlns:a16="http://schemas.microsoft.com/office/drawing/2014/main" id="{4D010B37-799D-4A2E-9AD1-33F5A6FF8101}"/>
              </a:ext>
            </a:extLst>
          </p:cNvPr>
          <p:cNvSpPr/>
          <p:nvPr/>
        </p:nvSpPr>
        <p:spPr>
          <a:xfrm rot="20900992">
            <a:off x="4108986" y="1697676"/>
            <a:ext cx="1183712" cy="586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863973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nodePh="1">
                                  <p:stCondLst>
                                    <p:cond delay="0"/>
                                  </p:stCondLst>
                                  <p:endCondLst>
                                    <p:cond evt="begin" delay="0">
                                      <p:tn val="15"/>
                                    </p:cond>
                                  </p:end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par>
                                <p:cTn id="18" presetID="16" presetClass="entr" presetSubtype="21" fill="hold" grpId="0" nodeType="withEffect" nodePh="1">
                                  <p:stCondLst>
                                    <p:cond delay="0"/>
                                  </p:stCondLst>
                                  <p:endCondLst>
                                    <p:cond evt="begin" delay="0">
                                      <p:tn val="18"/>
                                    </p:cond>
                                  </p:end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grpId="0" nodeType="withEffect" nodePh="1">
                                  <p:stCondLst>
                                    <p:cond delay="0"/>
                                  </p:stCondLst>
                                  <p:endCondLst>
                                    <p:cond evt="begin" delay="0">
                                      <p:tn val="21"/>
                                    </p:cond>
                                  </p:end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par>
                                <p:cTn id="27" presetID="16" presetClass="entr" presetSubtype="21"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animBg="1"/>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شكل بيضاوي 10">
            <a:hlinkClick r:id="rId2" action="ppaction://hlinksldjump"/>
            <a:extLst>
              <a:ext uri="{FF2B5EF4-FFF2-40B4-BE49-F238E27FC236}">
                <a16:creationId xmlns:a16="http://schemas.microsoft.com/office/drawing/2014/main" id="{A1799734-2C81-4AFE-BCD3-24322CE810F6}"/>
              </a:ext>
            </a:extLst>
          </p:cNvPr>
          <p:cNvSpPr/>
          <p:nvPr/>
        </p:nvSpPr>
        <p:spPr>
          <a:xfrm>
            <a:off x="323528" y="5229200"/>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3" name="مربع نص 12">
            <a:extLst>
              <a:ext uri="{FF2B5EF4-FFF2-40B4-BE49-F238E27FC236}">
                <a16:creationId xmlns:a16="http://schemas.microsoft.com/office/drawing/2014/main" id="{6897B547-C7CA-4C5D-A1CC-37BEF3227E87}"/>
              </a:ext>
            </a:extLst>
          </p:cNvPr>
          <p:cNvSpPr txBox="1">
            <a:spLocks noChangeArrowheads="1"/>
          </p:cNvSpPr>
          <p:nvPr/>
        </p:nvSpPr>
        <p:spPr bwMode="auto">
          <a:xfrm>
            <a:off x="323528" y="105554"/>
            <a:ext cx="864096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سحابة الكلمات استخلص أثنين فقط القياسات التي يتضمنها المسح الأرضي.</a:t>
            </a:r>
            <a:endParaRPr lang="en-US" sz="2400" b="1" dirty="0"/>
          </a:p>
        </p:txBody>
      </p:sp>
      <p:pic>
        <p:nvPicPr>
          <p:cNvPr id="15" name="صورة 14">
            <a:extLst>
              <a:ext uri="{FF2B5EF4-FFF2-40B4-BE49-F238E27FC236}">
                <a16:creationId xmlns:a16="http://schemas.microsoft.com/office/drawing/2014/main" id="{ABA7B341-F354-4F6D-91BA-E703ABBF5CFA}"/>
              </a:ext>
            </a:extLst>
          </p:cNvPr>
          <p:cNvPicPr>
            <a:picLocks noChangeAspect="1"/>
          </p:cNvPicPr>
          <p:nvPr/>
        </p:nvPicPr>
        <p:blipFill rotWithShape="1">
          <a:blip r:embed="rId3">
            <a:extLst>
              <a:ext uri="{28A0092B-C50C-407E-A947-70E740481C1C}">
                <a14:useLocalDpi xmlns:a14="http://schemas.microsoft.com/office/drawing/2010/main" val="0"/>
              </a:ext>
            </a:extLst>
          </a:blip>
          <a:srcRect t="9364" b="10100"/>
          <a:stretch/>
        </p:blipFill>
        <p:spPr>
          <a:xfrm>
            <a:off x="4115668" y="642169"/>
            <a:ext cx="4848820" cy="5523136"/>
          </a:xfrm>
          <a:prstGeom prst="rect">
            <a:avLst/>
          </a:prstGeom>
        </p:spPr>
      </p:pic>
      <p:sp>
        <p:nvSpPr>
          <p:cNvPr id="16" name="مخطط انسيابي: معالجة متعاقبة 15">
            <a:extLst>
              <a:ext uri="{FF2B5EF4-FFF2-40B4-BE49-F238E27FC236}">
                <a16:creationId xmlns:a16="http://schemas.microsoft.com/office/drawing/2014/main" id="{BE85C90F-9754-4B46-AD3A-41C6B707B2D8}"/>
              </a:ext>
            </a:extLst>
          </p:cNvPr>
          <p:cNvSpPr/>
          <p:nvPr/>
        </p:nvSpPr>
        <p:spPr>
          <a:xfrm>
            <a:off x="214274" y="3140968"/>
            <a:ext cx="4069694" cy="1249399"/>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just" fontAlgn="auto">
              <a:spcBef>
                <a:spcPts val="0"/>
              </a:spcBef>
              <a:spcAft>
                <a:spcPts val="0"/>
              </a:spcAft>
              <a:defRPr/>
            </a:pPr>
            <a:r>
              <a:rPr lang="ar-SA" sz="2000" b="1" dirty="0">
                <a:solidFill>
                  <a:schemeClr val="tx1"/>
                </a:solidFill>
              </a:rPr>
              <a:t>قياس المسافات / حساب المساحات / تحديد الاتجاهات / حساب الارتفاع عن مستوى سطح البحر / تحديد مواقع الظواهر الجغرافية </a:t>
            </a:r>
            <a:endParaRPr lang="ar-OM" sz="2000" b="1" dirty="0">
              <a:solidFill>
                <a:schemeClr val="tx1"/>
              </a:solidFill>
            </a:endParaRPr>
          </a:p>
        </p:txBody>
      </p:sp>
    </p:spTree>
    <p:extLst>
      <p:ext uri="{BB962C8B-B14F-4D97-AF65-F5344CB8AC3E}">
        <p14:creationId xmlns:p14="http://schemas.microsoft.com/office/powerpoint/2010/main" val="311267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شكل بيضاوي 10">
            <a:hlinkClick r:id="rId2" action="ppaction://hlinksldjump"/>
            <a:extLst>
              <a:ext uri="{FF2B5EF4-FFF2-40B4-BE49-F238E27FC236}">
                <a16:creationId xmlns:a16="http://schemas.microsoft.com/office/drawing/2014/main" id="{A1799734-2C81-4AFE-BCD3-24322CE810F6}"/>
              </a:ext>
            </a:extLst>
          </p:cNvPr>
          <p:cNvSpPr/>
          <p:nvPr/>
        </p:nvSpPr>
        <p:spPr>
          <a:xfrm>
            <a:off x="323528" y="5229200"/>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3" name="مربع نص 12">
            <a:extLst>
              <a:ext uri="{FF2B5EF4-FFF2-40B4-BE49-F238E27FC236}">
                <a16:creationId xmlns:a16="http://schemas.microsoft.com/office/drawing/2014/main" id="{6897B547-C7CA-4C5D-A1CC-37BEF3227E87}"/>
              </a:ext>
            </a:extLst>
          </p:cNvPr>
          <p:cNvSpPr txBox="1">
            <a:spLocks noChangeArrowheads="1"/>
          </p:cNvSpPr>
          <p:nvPr/>
        </p:nvSpPr>
        <p:spPr bwMode="auto">
          <a:xfrm>
            <a:off x="6588224" y="159023"/>
            <a:ext cx="237626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أمسح على الباركود .</a:t>
            </a:r>
            <a:endParaRPr lang="en-US" sz="2400" b="1" dirty="0"/>
          </a:p>
        </p:txBody>
      </p:sp>
      <p:sp>
        <p:nvSpPr>
          <p:cNvPr id="16" name="مخطط انسيابي: معالجة متعاقبة 15">
            <a:extLst>
              <a:ext uri="{FF2B5EF4-FFF2-40B4-BE49-F238E27FC236}">
                <a16:creationId xmlns:a16="http://schemas.microsoft.com/office/drawing/2014/main" id="{BE85C90F-9754-4B46-AD3A-41C6B707B2D8}"/>
              </a:ext>
            </a:extLst>
          </p:cNvPr>
          <p:cNvSpPr/>
          <p:nvPr/>
        </p:nvSpPr>
        <p:spPr>
          <a:xfrm>
            <a:off x="323528" y="2566778"/>
            <a:ext cx="3673860" cy="862222"/>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just" fontAlgn="auto">
              <a:spcBef>
                <a:spcPts val="0"/>
              </a:spcBef>
              <a:spcAft>
                <a:spcPts val="0"/>
              </a:spcAft>
              <a:defRPr/>
            </a:pPr>
            <a:r>
              <a:rPr lang="ar-SA" sz="2000" b="1" dirty="0">
                <a:solidFill>
                  <a:schemeClr val="tx1"/>
                </a:solidFill>
              </a:rPr>
              <a:t>تعمل تلقائيا عند فردها / مزودة بذاكرة لحفظ القياسات</a:t>
            </a:r>
          </a:p>
        </p:txBody>
      </p:sp>
      <p:pic>
        <p:nvPicPr>
          <p:cNvPr id="3" name="صورة 2" descr="صورة تحتوي على ساعة حائط&#10;&#10;تم إنشاء الوصف تلقائياً">
            <a:extLst>
              <a:ext uri="{FF2B5EF4-FFF2-40B4-BE49-F238E27FC236}">
                <a16:creationId xmlns:a16="http://schemas.microsoft.com/office/drawing/2014/main" id="{C06DC2FB-63EB-4413-B270-BD8FAA59A6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1991" y="936104"/>
            <a:ext cx="4896544" cy="4869160"/>
          </a:xfrm>
          <a:prstGeom prst="rect">
            <a:avLst/>
          </a:prstGeom>
        </p:spPr>
      </p:pic>
      <p:sp>
        <p:nvSpPr>
          <p:cNvPr id="8" name="مربع نص 7">
            <a:extLst>
              <a:ext uri="{FF2B5EF4-FFF2-40B4-BE49-F238E27FC236}">
                <a16:creationId xmlns:a16="http://schemas.microsoft.com/office/drawing/2014/main" id="{23914758-42FB-4D61-A55B-3B189A710512}"/>
              </a:ext>
            </a:extLst>
          </p:cNvPr>
          <p:cNvSpPr txBox="1">
            <a:spLocks noChangeArrowheads="1"/>
          </p:cNvSpPr>
          <p:nvPr/>
        </p:nvSpPr>
        <p:spPr bwMode="auto">
          <a:xfrm>
            <a:off x="251520" y="1844824"/>
            <a:ext cx="367386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بماذا يمتاز شريط القياس الرقمي؟</a:t>
            </a:r>
            <a:endParaRPr lang="en-US" sz="2400" b="1" dirty="0"/>
          </a:p>
        </p:txBody>
      </p:sp>
    </p:spTree>
    <p:extLst>
      <p:ext uri="{BB962C8B-B14F-4D97-AF65-F5344CB8AC3E}">
        <p14:creationId xmlns:p14="http://schemas.microsoft.com/office/powerpoint/2010/main" val="251861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صورة 11" descr="صورة تحتوي على نص, خريطة&#10;&#10;تم إنشاء الوصف تلقائياً">
            <a:extLst>
              <a:ext uri="{FF2B5EF4-FFF2-40B4-BE49-F238E27FC236}">
                <a16:creationId xmlns:a16="http://schemas.microsoft.com/office/drawing/2014/main" id="{B79EA3E9-CB11-4334-9A60-DBB5A83C77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38" t="12251" r="1956" b="5443"/>
          <a:stretch/>
        </p:blipFill>
        <p:spPr>
          <a:xfrm>
            <a:off x="178842" y="988740"/>
            <a:ext cx="8786316" cy="4960540"/>
          </a:xfrm>
          <a:prstGeom prst="rect">
            <a:avLst/>
          </a:prstGeom>
          <a:ln>
            <a:noFill/>
          </a:ln>
          <a:effectLst>
            <a:softEdge rad="112500"/>
          </a:effectLst>
        </p:spPr>
      </p:pic>
      <p:sp>
        <p:nvSpPr>
          <p:cNvPr id="4" name="شكل بيضاوي 3">
            <a:extLst>
              <a:ext uri="{FF2B5EF4-FFF2-40B4-BE49-F238E27FC236}">
                <a16:creationId xmlns:a16="http://schemas.microsoft.com/office/drawing/2014/main" id="{73290D0B-6C64-43E0-A71D-6B7DA2952DD2}"/>
              </a:ext>
            </a:extLst>
          </p:cNvPr>
          <p:cNvSpPr/>
          <p:nvPr/>
        </p:nvSpPr>
        <p:spPr>
          <a:xfrm>
            <a:off x="6588224" y="3068960"/>
            <a:ext cx="216024" cy="144016"/>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مربع نص 5">
            <a:extLst>
              <a:ext uri="{FF2B5EF4-FFF2-40B4-BE49-F238E27FC236}">
                <a16:creationId xmlns:a16="http://schemas.microsoft.com/office/drawing/2014/main" id="{25D3E71A-0AC3-493C-861A-067388F780A2}"/>
              </a:ext>
            </a:extLst>
          </p:cNvPr>
          <p:cNvSpPr txBox="1"/>
          <p:nvPr/>
        </p:nvSpPr>
        <p:spPr>
          <a:xfrm>
            <a:off x="1916664" y="3664750"/>
            <a:ext cx="5094647" cy="338554"/>
          </a:xfrm>
          <a:prstGeom prst="rect">
            <a:avLst/>
          </a:prstGeom>
          <a:noFill/>
        </p:spPr>
        <p:txBody>
          <a:bodyPr wrap="square" rtlCol="1">
            <a:spAutoFit/>
          </a:bodyPr>
          <a:lstStyle/>
          <a:p>
            <a:pPr algn="ctr"/>
            <a:r>
              <a:rPr lang="ar-SA" sz="1600" b="1" dirty="0">
                <a:solidFill>
                  <a:srgbClr val="FF0000"/>
                </a:solidFill>
              </a:rPr>
              <a:t>أن تكون الأرض مستوية / خالية نسبياً من العوائق / والمساحة صغيرة</a:t>
            </a:r>
          </a:p>
        </p:txBody>
      </p:sp>
      <p:sp>
        <p:nvSpPr>
          <p:cNvPr id="7" name="مربع نص 6">
            <a:extLst>
              <a:ext uri="{FF2B5EF4-FFF2-40B4-BE49-F238E27FC236}">
                <a16:creationId xmlns:a16="http://schemas.microsoft.com/office/drawing/2014/main" id="{6FB1845E-7783-489A-A440-72E2C9D3A654}"/>
              </a:ext>
            </a:extLst>
          </p:cNvPr>
          <p:cNvSpPr txBox="1"/>
          <p:nvPr/>
        </p:nvSpPr>
        <p:spPr>
          <a:xfrm>
            <a:off x="4897050" y="4797152"/>
            <a:ext cx="755070" cy="338554"/>
          </a:xfrm>
          <a:prstGeom prst="rect">
            <a:avLst/>
          </a:prstGeom>
          <a:noFill/>
        </p:spPr>
        <p:txBody>
          <a:bodyPr wrap="square" rtlCol="1">
            <a:spAutoFit/>
          </a:bodyPr>
          <a:lstStyle/>
          <a:p>
            <a:pPr algn="ctr"/>
            <a:r>
              <a:rPr lang="ar-SA" sz="1600" b="1" dirty="0">
                <a:solidFill>
                  <a:srgbClr val="FF0000"/>
                </a:solidFill>
              </a:rPr>
              <a:t>بالليزر</a:t>
            </a:r>
          </a:p>
        </p:txBody>
      </p:sp>
      <p:sp>
        <p:nvSpPr>
          <p:cNvPr id="9" name="مربع نص 8">
            <a:extLst>
              <a:ext uri="{FF2B5EF4-FFF2-40B4-BE49-F238E27FC236}">
                <a16:creationId xmlns:a16="http://schemas.microsoft.com/office/drawing/2014/main" id="{9B38FDC4-3B9A-4203-ABE2-688B6CE5AA6A}"/>
              </a:ext>
            </a:extLst>
          </p:cNvPr>
          <p:cNvSpPr txBox="1"/>
          <p:nvPr/>
        </p:nvSpPr>
        <p:spPr>
          <a:xfrm>
            <a:off x="2987824" y="4795748"/>
            <a:ext cx="576064" cy="338554"/>
          </a:xfrm>
          <a:prstGeom prst="rect">
            <a:avLst/>
          </a:prstGeom>
          <a:noFill/>
        </p:spPr>
        <p:txBody>
          <a:bodyPr wrap="square" rtlCol="1">
            <a:spAutoFit/>
          </a:bodyPr>
          <a:lstStyle/>
          <a:p>
            <a:pPr algn="ctr"/>
            <a:r>
              <a:rPr lang="ar-SA" sz="1600" b="1" dirty="0">
                <a:solidFill>
                  <a:srgbClr val="FF0000"/>
                </a:solidFill>
              </a:rPr>
              <a:t>رقمي</a:t>
            </a:r>
          </a:p>
        </p:txBody>
      </p:sp>
      <p:sp>
        <p:nvSpPr>
          <p:cNvPr id="10" name="مربع نص 9">
            <a:extLst>
              <a:ext uri="{FF2B5EF4-FFF2-40B4-BE49-F238E27FC236}">
                <a16:creationId xmlns:a16="http://schemas.microsoft.com/office/drawing/2014/main" id="{6AEA9A76-100B-4EA2-9D30-BE3ED8C049BF}"/>
              </a:ext>
            </a:extLst>
          </p:cNvPr>
          <p:cNvSpPr txBox="1"/>
          <p:nvPr/>
        </p:nvSpPr>
        <p:spPr>
          <a:xfrm>
            <a:off x="3131839" y="5248701"/>
            <a:ext cx="2664296" cy="584775"/>
          </a:xfrm>
          <a:prstGeom prst="rect">
            <a:avLst/>
          </a:prstGeom>
          <a:noFill/>
        </p:spPr>
        <p:txBody>
          <a:bodyPr wrap="square" rtlCol="1">
            <a:spAutoFit/>
          </a:bodyPr>
          <a:lstStyle/>
          <a:p>
            <a:pPr algn="ctr"/>
            <a:r>
              <a:rPr lang="ar-SA" sz="1600" b="1" dirty="0">
                <a:solidFill>
                  <a:srgbClr val="FF0000"/>
                </a:solidFill>
              </a:rPr>
              <a:t>يعمل تلقائي عند فرده / مزود بذاكره لحفظ القياسات</a:t>
            </a:r>
          </a:p>
        </p:txBody>
      </p:sp>
      <p:sp>
        <p:nvSpPr>
          <p:cNvPr id="11" name="شكل بيضاوي 10">
            <a:hlinkClick r:id="rId4" action="ppaction://hlinksldjump"/>
            <a:extLst>
              <a:ext uri="{FF2B5EF4-FFF2-40B4-BE49-F238E27FC236}">
                <a16:creationId xmlns:a16="http://schemas.microsoft.com/office/drawing/2014/main" id="{A1799734-2C81-4AFE-BCD3-24322CE810F6}"/>
              </a:ext>
            </a:extLst>
          </p:cNvPr>
          <p:cNvSpPr/>
          <p:nvPr/>
        </p:nvSpPr>
        <p:spPr>
          <a:xfrm>
            <a:off x="3923202" y="260648"/>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52235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9"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6156177" y="1196752"/>
            <a:ext cx="2808312" cy="1569660"/>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هيا جميعا نساعد حمد للوصول لمدرسته من خلال الإجابة عن الأسئلة التي تعترض طريقه. </a:t>
            </a:r>
            <a:endParaRPr lang="en-US" sz="2400" b="1" dirty="0"/>
          </a:p>
        </p:txBody>
      </p:sp>
      <p:sp>
        <p:nvSpPr>
          <p:cNvPr id="3" name="شكل بيضاوي 2"/>
          <p:cNvSpPr/>
          <p:nvPr/>
        </p:nvSpPr>
        <p:spPr>
          <a:xfrm>
            <a:off x="7595666" y="88497"/>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نسترجع</a:t>
            </a:r>
            <a:endParaRPr lang="ar-OM" sz="2400" b="1" dirty="0">
              <a:solidFill>
                <a:schemeClr val="tx1"/>
              </a:solidFill>
            </a:endParaRPr>
          </a:p>
        </p:txBody>
      </p:sp>
      <p:pic>
        <p:nvPicPr>
          <p:cNvPr id="7" name="صورة 6">
            <a:extLst>
              <a:ext uri="{FF2B5EF4-FFF2-40B4-BE49-F238E27FC236}">
                <a16:creationId xmlns:a16="http://schemas.microsoft.com/office/drawing/2014/main" id="{2E810846-C2CA-4B0F-8EE2-CE2A8A4538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574" r="18101"/>
          <a:stretch/>
        </p:blipFill>
        <p:spPr>
          <a:xfrm>
            <a:off x="0" y="91441"/>
            <a:ext cx="6156176" cy="6001855"/>
          </a:xfrm>
          <a:prstGeom prst="rect">
            <a:avLst/>
          </a:prstGeom>
        </p:spPr>
      </p:pic>
      <p:sp>
        <p:nvSpPr>
          <p:cNvPr id="12" name="شكل بيضاوي 11">
            <a:hlinkClick r:id="rId3" action="ppaction://hlinksldjump"/>
            <a:extLst>
              <a:ext uri="{FF2B5EF4-FFF2-40B4-BE49-F238E27FC236}">
                <a16:creationId xmlns:a16="http://schemas.microsoft.com/office/drawing/2014/main" id="{7B438EBC-E6BB-4885-8DFD-66D9318BCB9D}"/>
              </a:ext>
            </a:extLst>
          </p:cNvPr>
          <p:cNvSpPr/>
          <p:nvPr/>
        </p:nvSpPr>
        <p:spPr>
          <a:xfrm>
            <a:off x="1835696" y="4692796"/>
            <a:ext cx="576064" cy="536404"/>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a:solidFill>
                  <a:schemeClr val="tx1"/>
                </a:solidFill>
              </a:rPr>
              <a:t>1</a:t>
            </a:r>
          </a:p>
        </p:txBody>
      </p:sp>
      <p:sp>
        <p:nvSpPr>
          <p:cNvPr id="15" name="شكل بيضاوي 14">
            <a:hlinkClick r:id="rId4" action="ppaction://hlinksldjump"/>
            <a:extLst>
              <a:ext uri="{FF2B5EF4-FFF2-40B4-BE49-F238E27FC236}">
                <a16:creationId xmlns:a16="http://schemas.microsoft.com/office/drawing/2014/main" id="{C4DCDF9B-8FC1-4A55-A00E-4CFFD1F3CFF2}"/>
              </a:ext>
            </a:extLst>
          </p:cNvPr>
          <p:cNvSpPr/>
          <p:nvPr/>
        </p:nvSpPr>
        <p:spPr>
          <a:xfrm>
            <a:off x="3166373" y="3160798"/>
            <a:ext cx="576064" cy="536404"/>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a:solidFill>
                  <a:schemeClr val="tx1"/>
                </a:solidFill>
              </a:rPr>
              <a:t>2</a:t>
            </a:r>
          </a:p>
        </p:txBody>
      </p:sp>
      <p:sp>
        <p:nvSpPr>
          <p:cNvPr id="16" name="شكل بيضاوي 15">
            <a:hlinkClick r:id="rId5" action="ppaction://hlinksldjump"/>
            <a:extLst>
              <a:ext uri="{FF2B5EF4-FFF2-40B4-BE49-F238E27FC236}">
                <a16:creationId xmlns:a16="http://schemas.microsoft.com/office/drawing/2014/main" id="{788092DA-4A7A-4053-B46B-E8CAD720EADE}"/>
              </a:ext>
            </a:extLst>
          </p:cNvPr>
          <p:cNvSpPr/>
          <p:nvPr/>
        </p:nvSpPr>
        <p:spPr>
          <a:xfrm>
            <a:off x="1259632" y="1654763"/>
            <a:ext cx="576064" cy="536404"/>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a:solidFill>
                  <a:schemeClr val="tx1"/>
                </a:solidFill>
              </a:rPr>
              <a:t>3</a:t>
            </a:r>
          </a:p>
        </p:txBody>
      </p:sp>
      <p:sp>
        <p:nvSpPr>
          <p:cNvPr id="17" name="شكل بيضاوي 16">
            <a:hlinkClick r:id="rId6" action="ppaction://hlinksldjump"/>
            <a:extLst>
              <a:ext uri="{FF2B5EF4-FFF2-40B4-BE49-F238E27FC236}">
                <a16:creationId xmlns:a16="http://schemas.microsoft.com/office/drawing/2014/main" id="{ACF21A23-8406-48FF-9755-18CFCF932EB0}"/>
              </a:ext>
            </a:extLst>
          </p:cNvPr>
          <p:cNvSpPr/>
          <p:nvPr/>
        </p:nvSpPr>
        <p:spPr>
          <a:xfrm>
            <a:off x="2878341" y="1057835"/>
            <a:ext cx="576064" cy="536404"/>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a:solidFill>
                  <a:schemeClr val="tx1"/>
                </a:solidFill>
              </a:rPr>
              <a:t>4</a:t>
            </a:r>
          </a:p>
        </p:txBody>
      </p:sp>
    </p:spTree>
    <p:extLst>
      <p:ext uri="{BB962C8B-B14F-4D97-AF65-F5344CB8AC3E}">
        <p14:creationId xmlns:p14="http://schemas.microsoft.com/office/powerpoint/2010/main" val="2795691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2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xit" presetSubtype="1" fill="hold" grpId="1" nodeType="clickEffect">
                                  <p:stCondLst>
                                    <p:cond delay="0"/>
                                  </p:stCondLst>
                                  <p:childTnLst>
                                    <p:animEffect transition="out" filter="wheel(1)">
                                      <p:cBhvr>
                                        <p:cTn id="28" dur="2000"/>
                                        <p:tgtEl>
                                          <p:spTgt spid="12"/>
                                        </p:tgtEl>
                                      </p:cBhvr>
                                    </p:animEffect>
                                    <p:set>
                                      <p:cBhvr>
                                        <p:cTn id="29" dur="1" fill="hold">
                                          <p:stCondLst>
                                            <p:cond delay="1999"/>
                                          </p:stCondLst>
                                        </p:cTn>
                                        <p:tgtEl>
                                          <p:spTgt spid="1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heel(1)">
                                      <p:cBhvr>
                                        <p:cTn id="34" dur="2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xit" presetSubtype="1" fill="hold" grpId="1" nodeType="clickEffect">
                                  <p:stCondLst>
                                    <p:cond delay="0"/>
                                  </p:stCondLst>
                                  <p:childTnLst>
                                    <p:animEffect transition="out" filter="wheel(1)">
                                      <p:cBhvr>
                                        <p:cTn id="38" dur="2000"/>
                                        <p:tgtEl>
                                          <p:spTgt spid="15"/>
                                        </p:tgtEl>
                                      </p:cBhvr>
                                    </p:animEffect>
                                    <p:set>
                                      <p:cBhvr>
                                        <p:cTn id="39" dur="1" fill="hold">
                                          <p:stCondLst>
                                            <p:cond delay="1999"/>
                                          </p:stCondLst>
                                        </p:cTn>
                                        <p:tgtEl>
                                          <p:spTgt spid="1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heel(1)">
                                      <p:cBhvr>
                                        <p:cTn id="44" dur="2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xit" presetSubtype="1" fill="hold" grpId="1" nodeType="clickEffect">
                                  <p:stCondLst>
                                    <p:cond delay="0"/>
                                  </p:stCondLst>
                                  <p:childTnLst>
                                    <p:animEffect transition="out" filter="wheel(1)">
                                      <p:cBhvr>
                                        <p:cTn id="48" dur="2000"/>
                                        <p:tgtEl>
                                          <p:spTgt spid="16"/>
                                        </p:tgtEl>
                                      </p:cBhvr>
                                    </p:animEffect>
                                    <p:set>
                                      <p:cBhvr>
                                        <p:cTn id="49" dur="1" fill="hold">
                                          <p:stCondLst>
                                            <p:cond delay="1999"/>
                                          </p:stCondLst>
                                        </p:cTn>
                                        <p:tgtEl>
                                          <p:spTgt spid="16"/>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heel(1)">
                                      <p:cBhvr>
                                        <p:cTn id="54" dur="2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xit" presetSubtype="1" fill="hold" grpId="1" nodeType="clickEffect">
                                  <p:stCondLst>
                                    <p:cond delay="0"/>
                                  </p:stCondLst>
                                  <p:childTnLst>
                                    <p:animEffect transition="out" filter="wheel(1)">
                                      <p:cBhvr>
                                        <p:cTn id="58" dur="2000"/>
                                        <p:tgtEl>
                                          <p:spTgt spid="17"/>
                                        </p:tgtEl>
                                      </p:cBhvr>
                                    </p:animEffect>
                                    <p:set>
                                      <p:cBhvr>
                                        <p:cTn id="59" dur="1" fill="hold">
                                          <p:stCondLst>
                                            <p:cond delay="1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2" grpId="0" animBg="1"/>
      <p:bldP spid="12" grpId="1" animBg="1"/>
      <p:bldP spid="15" grpId="0" animBg="1"/>
      <p:bldP spid="15" grpId="1" animBg="1"/>
      <p:bldP spid="16" grpId="0" animBg="1"/>
      <p:bldP spid="16" grpId="1" animBg="1"/>
      <p:bldP spid="17" grpId="0" animBg="1"/>
      <p:bldP spid="1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شكل بيضاوي 2"/>
          <p:cNvSpPr/>
          <p:nvPr/>
        </p:nvSpPr>
        <p:spPr>
          <a:xfrm>
            <a:off x="7740352" y="88497"/>
            <a:ext cx="1296144"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p>
          <a:p>
            <a:pPr algn="ctr" fontAlgn="auto">
              <a:spcBef>
                <a:spcPts val="0"/>
              </a:spcBef>
              <a:spcAft>
                <a:spcPts val="0"/>
              </a:spcAft>
              <a:defRPr/>
            </a:pPr>
            <a:r>
              <a:rPr lang="ar-SA" sz="2400" b="1" dirty="0">
                <a:solidFill>
                  <a:schemeClr val="tx1"/>
                </a:solidFill>
              </a:rPr>
              <a:t>(1)</a:t>
            </a:r>
            <a:endParaRPr lang="ar-OM" sz="2400" b="1" dirty="0">
              <a:solidFill>
                <a:schemeClr val="tx1"/>
              </a:solidFill>
            </a:endParaRPr>
          </a:p>
        </p:txBody>
      </p:sp>
      <p:sp>
        <p:nvSpPr>
          <p:cNvPr id="6" name="مربع نص 5">
            <a:extLst>
              <a:ext uri="{FF2B5EF4-FFF2-40B4-BE49-F238E27FC236}">
                <a16:creationId xmlns:a16="http://schemas.microsoft.com/office/drawing/2014/main" id="{3E532146-3787-49BA-8418-BB7C79B74BE6}"/>
              </a:ext>
            </a:extLst>
          </p:cNvPr>
          <p:cNvSpPr txBox="1">
            <a:spLocks noChangeArrowheads="1"/>
          </p:cNvSpPr>
          <p:nvPr/>
        </p:nvSpPr>
        <p:spPr bwMode="auto">
          <a:xfrm>
            <a:off x="2267744" y="175775"/>
            <a:ext cx="532859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الشكل الذي أمامك أجب عن الأسئلة الآتية :</a:t>
            </a:r>
            <a:endParaRPr lang="en-US" sz="2400" b="1" dirty="0"/>
          </a:p>
        </p:txBody>
      </p:sp>
      <p:sp>
        <p:nvSpPr>
          <p:cNvPr id="9" name="موجة 8">
            <a:extLst>
              <a:ext uri="{FF2B5EF4-FFF2-40B4-BE49-F238E27FC236}">
                <a16:creationId xmlns:a16="http://schemas.microsoft.com/office/drawing/2014/main" id="{D9701277-2FC9-430A-81A0-3D6D74C8A7CD}"/>
              </a:ext>
            </a:extLst>
          </p:cNvPr>
          <p:cNvSpPr/>
          <p:nvPr/>
        </p:nvSpPr>
        <p:spPr>
          <a:xfrm>
            <a:off x="179512" y="469379"/>
            <a:ext cx="3624485"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أفتح دفترك المدرسي صفحة ( 100).</a:t>
            </a:r>
          </a:p>
        </p:txBody>
      </p:sp>
      <p:pic>
        <p:nvPicPr>
          <p:cNvPr id="10" name="صورة 9">
            <a:extLst>
              <a:ext uri="{FF2B5EF4-FFF2-40B4-BE49-F238E27FC236}">
                <a16:creationId xmlns:a16="http://schemas.microsoft.com/office/drawing/2014/main" id="{97EB9071-33BA-47AA-98ED-5D571B7D4B4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9" y="1340768"/>
            <a:ext cx="5855545" cy="4176464"/>
          </a:xfrm>
          <a:prstGeom prst="rect">
            <a:avLst/>
          </a:prstGeom>
          <a:noFill/>
          <a:ln>
            <a:noFill/>
          </a:ln>
        </p:spPr>
      </p:pic>
      <p:sp>
        <p:nvSpPr>
          <p:cNvPr id="11" name="مربع نص 10">
            <a:extLst>
              <a:ext uri="{FF2B5EF4-FFF2-40B4-BE49-F238E27FC236}">
                <a16:creationId xmlns:a16="http://schemas.microsoft.com/office/drawing/2014/main" id="{54E2D043-6FAD-4E47-AFDA-6D8E1B64C2F9}"/>
              </a:ext>
            </a:extLst>
          </p:cNvPr>
          <p:cNvSpPr txBox="1">
            <a:spLocks noChangeArrowheads="1"/>
          </p:cNvSpPr>
          <p:nvPr/>
        </p:nvSpPr>
        <p:spPr bwMode="auto">
          <a:xfrm>
            <a:off x="5868144" y="1517883"/>
            <a:ext cx="3096344"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أ ) ما وظيفة الأدوات المشار إليها بالأرقام الآتية :</a:t>
            </a:r>
            <a:endParaRPr lang="en-US" sz="2400" b="1" dirty="0"/>
          </a:p>
        </p:txBody>
      </p:sp>
      <p:sp>
        <p:nvSpPr>
          <p:cNvPr id="13" name="مخطط انسيابي: معالجة متعاقبة 12">
            <a:extLst>
              <a:ext uri="{FF2B5EF4-FFF2-40B4-BE49-F238E27FC236}">
                <a16:creationId xmlns:a16="http://schemas.microsoft.com/office/drawing/2014/main" id="{E45DD783-6CE1-4A80-87EA-B6ECD6492504}"/>
              </a:ext>
            </a:extLst>
          </p:cNvPr>
          <p:cNvSpPr/>
          <p:nvPr/>
        </p:nvSpPr>
        <p:spPr>
          <a:xfrm>
            <a:off x="5868144" y="2509243"/>
            <a:ext cx="2238373"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التحكم في تكبير وتصغير الخريطة</a:t>
            </a:r>
          </a:p>
        </p:txBody>
      </p:sp>
      <p:sp>
        <p:nvSpPr>
          <p:cNvPr id="14" name="مربع نص 13">
            <a:extLst>
              <a:ext uri="{FF2B5EF4-FFF2-40B4-BE49-F238E27FC236}">
                <a16:creationId xmlns:a16="http://schemas.microsoft.com/office/drawing/2014/main" id="{276CB9BE-6123-40FA-ABB3-2CD94A1F795A}"/>
              </a:ext>
            </a:extLst>
          </p:cNvPr>
          <p:cNvSpPr txBox="1">
            <a:spLocks noChangeArrowheads="1"/>
          </p:cNvSpPr>
          <p:nvPr/>
        </p:nvSpPr>
        <p:spPr bwMode="auto">
          <a:xfrm>
            <a:off x="8244408" y="2679303"/>
            <a:ext cx="73968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( 1 )</a:t>
            </a:r>
            <a:endParaRPr lang="en-US" sz="2400" b="1" dirty="0"/>
          </a:p>
        </p:txBody>
      </p:sp>
      <p:sp>
        <p:nvSpPr>
          <p:cNvPr id="15" name="مربع نص 14">
            <a:extLst>
              <a:ext uri="{FF2B5EF4-FFF2-40B4-BE49-F238E27FC236}">
                <a16:creationId xmlns:a16="http://schemas.microsoft.com/office/drawing/2014/main" id="{ED3EE341-A418-42F3-80A2-ADF13FFDD198}"/>
              </a:ext>
            </a:extLst>
          </p:cNvPr>
          <p:cNvSpPr txBox="1">
            <a:spLocks noChangeArrowheads="1"/>
          </p:cNvSpPr>
          <p:nvPr/>
        </p:nvSpPr>
        <p:spPr bwMode="auto">
          <a:xfrm>
            <a:off x="8244408" y="3471391"/>
            <a:ext cx="73968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( 2 )</a:t>
            </a:r>
            <a:endParaRPr lang="en-US" sz="2400" b="1" dirty="0"/>
          </a:p>
        </p:txBody>
      </p:sp>
      <p:sp>
        <p:nvSpPr>
          <p:cNvPr id="16" name="مخطط انسيابي: معالجة متعاقبة 15">
            <a:extLst>
              <a:ext uri="{FF2B5EF4-FFF2-40B4-BE49-F238E27FC236}">
                <a16:creationId xmlns:a16="http://schemas.microsoft.com/office/drawing/2014/main" id="{2817934C-D3F1-413F-A22E-C752C939B215}"/>
              </a:ext>
            </a:extLst>
          </p:cNvPr>
          <p:cNvSpPr/>
          <p:nvPr/>
        </p:nvSpPr>
        <p:spPr>
          <a:xfrm>
            <a:off x="5868144" y="3356992"/>
            <a:ext cx="2238373"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مؤشر إشارة الشمال </a:t>
            </a:r>
          </a:p>
        </p:txBody>
      </p:sp>
      <p:sp>
        <p:nvSpPr>
          <p:cNvPr id="17" name="مربع نص 16">
            <a:extLst>
              <a:ext uri="{FF2B5EF4-FFF2-40B4-BE49-F238E27FC236}">
                <a16:creationId xmlns:a16="http://schemas.microsoft.com/office/drawing/2014/main" id="{FC59F492-6A23-424C-9226-7AE0C83AB3BA}"/>
              </a:ext>
            </a:extLst>
          </p:cNvPr>
          <p:cNvSpPr txBox="1">
            <a:spLocks noChangeArrowheads="1"/>
          </p:cNvSpPr>
          <p:nvPr/>
        </p:nvSpPr>
        <p:spPr bwMode="auto">
          <a:xfrm>
            <a:off x="5860696" y="4149080"/>
            <a:ext cx="3096344"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ب ) اذكر عمليتين للتحليل المكاني يمكن إجرائهما باستخدام البرنامج.</a:t>
            </a:r>
            <a:endParaRPr lang="en-US" sz="2400" b="1" dirty="0"/>
          </a:p>
        </p:txBody>
      </p:sp>
      <p:sp>
        <p:nvSpPr>
          <p:cNvPr id="18" name="مخطط انسيابي: معالجة متعاقبة 17">
            <a:extLst>
              <a:ext uri="{FF2B5EF4-FFF2-40B4-BE49-F238E27FC236}">
                <a16:creationId xmlns:a16="http://schemas.microsoft.com/office/drawing/2014/main" id="{A4D341C0-9653-45B0-8D90-6211274247E3}"/>
              </a:ext>
            </a:extLst>
          </p:cNvPr>
          <p:cNvSpPr/>
          <p:nvPr/>
        </p:nvSpPr>
        <p:spPr>
          <a:xfrm>
            <a:off x="3803997" y="5482494"/>
            <a:ext cx="5232500" cy="610802"/>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قياس المسافات / تحديد الاتجاهات / حساب المساحات </a:t>
            </a:r>
            <a:endParaRPr lang="ar-OM" sz="2000" b="1" dirty="0">
              <a:solidFill>
                <a:schemeClr val="tx1"/>
              </a:solidFill>
            </a:endParaRPr>
          </a:p>
        </p:txBody>
      </p:sp>
      <p:sp>
        <p:nvSpPr>
          <p:cNvPr id="19" name="شكل بيضاوي 18">
            <a:hlinkClick r:id="rId3" action="ppaction://hlinksldjump"/>
            <a:extLst>
              <a:ext uri="{FF2B5EF4-FFF2-40B4-BE49-F238E27FC236}">
                <a16:creationId xmlns:a16="http://schemas.microsoft.com/office/drawing/2014/main" id="{B909DAD7-633D-458A-8BC9-EAABC1B35D46}"/>
              </a:ext>
            </a:extLst>
          </p:cNvPr>
          <p:cNvSpPr/>
          <p:nvPr/>
        </p:nvSpPr>
        <p:spPr>
          <a:xfrm>
            <a:off x="185674" y="5476917"/>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282705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ircle(in)">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4" grpId="0" animBg="1"/>
      <p:bldP spid="15" grpId="0" animBg="1"/>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بيضاوي 1"/>
          <p:cNvSpPr/>
          <p:nvPr/>
        </p:nvSpPr>
        <p:spPr>
          <a:xfrm>
            <a:off x="3131505" y="198551"/>
            <a:ext cx="2520950" cy="1198811"/>
          </a:xfrm>
          <a:prstGeom prst="ellipse">
            <a:avLst/>
          </a:prstGeom>
          <a:solidFill>
            <a:schemeClr val="bg2"/>
          </a:solidFill>
          <a:ln>
            <a:solidFill>
              <a:schemeClr val="accent3">
                <a:lumMod val="75000"/>
              </a:schemeClr>
            </a:solidFill>
          </a:ln>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800" b="1" dirty="0">
                <a:solidFill>
                  <a:schemeClr val="tx1"/>
                </a:solidFill>
              </a:rPr>
              <a:t>أضغط على رقم الحصة</a:t>
            </a:r>
          </a:p>
        </p:txBody>
      </p:sp>
      <p:pic>
        <p:nvPicPr>
          <p:cNvPr id="7" name="صورة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3748" y="1581248"/>
            <a:ext cx="4536504" cy="265224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نجمة مكونة من 7 نقاط 5">
            <a:hlinkClick r:id="rId3" action="ppaction://hlinksldjump"/>
            <a:extLst>
              <a:ext uri="{FF2B5EF4-FFF2-40B4-BE49-F238E27FC236}">
                <a16:creationId xmlns:a16="http://schemas.microsoft.com/office/drawing/2014/main" id="{5BB0DED0-4340-4506-9C96-9E379BC750B7}"/>
              </a:ext>
            </a:extLst>
          </p:cNvPr>
          <p:cNvSpPr/>
          <p:nvPr/>
        </p:nvSpPr>
        <p:spPr>
          <a:xfrm>
            <a:off x="6444208" y="2420888"/>
            <a:ext cx="2520950" cy="1679280"/>
          </a:xfrm>
          <a:prstGeom prst="irregularSeal2">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fontAlgn="auto">
              <a:spcBef>
                <a:spcPts val="0"/>
              </a:spcBef>
              <a:spcAft>
                <a:spcPts val="0"/>
              </a:spcAft>
              <a:defRPr/>
            </a:pPr>
            <a:r>
              <a:rPr lang="ar-SA" sz="2800" b="1" dirty="0">
                <a:solidFill>
                  <a:schemeClr val="tx1"/>
                </a:solidFill>
              </a:rPr>
              <a:t>الأولى</a:t>
            </a:r>
          </a:p>
        </p:txBody>
      </p:sp>
      <p:sp>
        <p:nvSpPr>
          <p:cNvPr id="9" name="نجمة مكونة من 7 نقاط 7">
            <a:hlinkClick r:id="rId4" action="ppaction://hlinksldjump"/>
            <a:extLst>
              <a:ext uri="{FF2B5EF4-FFF2-40B4-BE49-F238E27FC236}">
                <a16:creationId xmlns:a16="http://schemas.microsoft.com/office/drawing/2014/main" id="{FD9A18B7-B58A-41CC-9FCA-AC9854079767}"/>
              </a:ext>
            </a:extLst>
          </p:cNvPr>
          <p:cNvSpPr/>
          <p:nvPr/>
        </p:nvSpPr>
        <p:spPr>
          <a:xfrm>
            <a:off x="6444208" y="4233491"/>
            <a:ext cx="2520950" cy="1679280"/>
          </a:xfrm>
          <a:prstGeom prst="irregularSeal2">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fontAlgn="auto">
              <a:spcBef>
                <a:spcPts val="0"/>
              </a:spcBef>
              <a:spcAft>
                <a:spcPts val="0"/>
              </a:spcAft>
              <a:defRPr/>
            </a:pPr>
            <a:r>
              <a:rPr lang="ar-SA" sz="2800" b="1" dirty="0">
                <a:solidFill>
                  <a:schemeClr val="tx1"/>
                </a:solidFill>
              </a:rPr>
              <a:t>الثانية</a:t>
            </a:r>
          </a:p>
        </p:txBody>
      </p:sp>
      <p:sp>
        <p:nvSpPr>
          <p:cNvPr id="10" name="نجمة مكونة من 7 نقاط 8">
            <a:hlinkClick r:id="rId5" action="ppaction://hlinksldjump"/>
            <a:extLst>
              <a:ext uri="{FF2B5EF4-FFF2-40B4-BE49-F238E27FC236}">
                <a16:creationId xmlns:a16="http://schemas.microsoft.com/office/drawing/2014/main" id="{05CF6354-C53E-40CD-9711-47B173ECA3E2}"/>
              </a:ext>
            </a:extLst>
          </p:cNvPr>
          <p:cNvSpPr/>
          <p:nvPr/>
        </p:nvSpPr>
        <p:spPr>
          <a:xfrm>
            <a:off x="178842" y="2260107"/>
            <a:ext cx="2520950" cy="1679280"/>
          </a:xfrm>
          <a:prstGeom prst="irregularSeal2">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fontAlgn="auto">
              <a:spcBef>
                <a:spcPts val="0"/>
              </a:spcBef>
              <a:spcAft>
                <a:spcPts val="0"/>
              </a:spcAft>
              <a:defRPr/>
            </a:pPr>
            <a:r>
              <a:rPr lang="ar-SA" sz="2800" b="1" dirty="0">
                <a:solidFill>
                  <a:schemeClr val="tx1"/>
                </a:solidFill>
              </a:rPr>
              <a:t>الثالثة</a:t>
            </a:r>
          </a:p>
        </p:txBody>
      </p:sp>
      <p:sp>
        <p:nvSpPr>
          <p:cNvPr id="11" name="نجمة مكونة من 7 نقاط 7">
            <a:hlinkClick r:id="rId6" action="ppaction://hlinksldjump"/>
            <a:extLst>
              <a:ext uri="{FF2B5EF4-FFF2-40B4-BE49-F238E27FC236}">
                <a16:creationId xmlns:a16="http://schemas.microsoft.com/office/drawing/2014/main" id="{1B927AE4-2472-4764-9DFD-A687A594D7B8}"/>
              </a:ext>
            </a:extLst>
          </p:cNvPr>
          <p:cNvSpPr/>
          <p:nvPr/>
        </p:nvSpPr>
        <p:spPr>
          <a:xfrm>
            <a:off x="178842" y="4188111"/>
            <a:ext cx="2520950" cy="1679280"/>
          </a:xfrm>
          <a:prstGeom prst="irregularSeal2">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fontAlgn="auto">
              <a:spcBef>
                <a:spcPts val="0"/>
              </a:spcBef>
              <a:spcAft>
                <a:spcPts val="0"/>
              </a:spcAft>
              <a:defRPr/>
            </a:pPr>
            <a:r>
              <a:rPr lang="ar-SA" sz="2800" b="1" dirty="0">
                <a:solidFill>
                  <a:schemeClr val="tx1"/>
                </a:solidFill>
              </a:rPr>
              <a:t>الرابعة</a:t>
            </a:r>
          </a:p>
        </p:txBody>
      </p:sp>
      <p:sp>
        <p:nvSpPr>
          <p:cNvPr id="12" name="نجمة مكونة من 7 نقاط 8">
            <a:hlinkClick r:id="rId7" action="ppaction://hlinksldjump"/>
            <a:extLst>
              <a:ext uri="{FF2B5EF4-FFF2-40B4-BE49-F238E27FC236}">
                <a16:creationId xmlns:a16="http://schemas.microsoft.com/office/drawing/2014/main" id="{3B13065C-FAC5-47DE-9797-028DC33274CC}"/>
              </a:ext>
            </a:extLst>
          </p:cNvPr>
          <p:cNvSpPr/>
          <p:nvPr/>
        </p:nvSpPr>
        <p:spPr>
          <a:xfrm>
            <a:off x="3311524" y="4233491"/>
            <a:ext cx="2700635" cy="1679280"/>
          </a:xfrm>
          <a:prstGeom prst="irregularSeal2">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fontAlgn="auto">
              <a:spcBef>
                <a:spcPts val="0"/>
              </a:spcBef>
              <a:spcAft>
                <a:spcPts val="0"/>
              </a:spcAft>
              <a:defRPr/>
            </a:pPr>
            <a:r>
              <a:rPr lang="ar-SA" sz="2800" b="1" dirty="0">
                <a:solidFill>
                  <a:schemeClr val="tx1"/>
                </a:solidFill>
              </a:rPr>
              <a:t>الخامسة</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شكل بيضاوي 2"/>
          <p:cNvSpPr/>
          <p:nvPr/>
        </p:nvSpPr>
        <p:spPr>
          <a:xfrm>
            <a:off x="7740352" y="88497"/>
            <a:ext cx="1296144"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p>
          <a:p>
            <a:pPr algn="ctr" fontAlgn="auto">
              <a:spcBef>
                <a:spcPts val="0"/>
              </a:spcBef>
              <a:spcAft>
                <a:spcPts val="0"/>
              </a:spcAft>
              <a:defRPr/>
            </a:pPr>
            <a:r>
              <a:rPr lang="ar-SA" sz="2400" b="1" dirty="0">
                <a:solidFill>
                  <a:schemeClr val="tx1"/>
                </a:solidFill>
              </a:rPr>
              <a:t>(2)</a:t>
            </a:r>
            <a:endParaRPr lang="ar-OM" sz="2400" b="1" dirty="0">
              <a:solidFill>
                <a:schemeClr val="tx1"/>
              </a:solidFill>
            </a:endParaRPr>
          </a:p>
        </p:txBody>
      </p:sp>
      <p:sp>
        <p:nvSpPr>
          <p:cNvPr id="6" name="مربع نص 5">
            <a:extLst>
              <a:ext uri="{FF2B5EF4-FFF2-40B4-BE49-F238E27FC236}">
                <a16:creationId xmlns:a16="http://schemas.microsoft.com/office/drawing/2014/main" id="{3E532146-3787-49BA-8418-BB7C79B74BE6}"/>
              </a:ext>
            </a:extLst>
          </p:cNvPr>
          <p:cNvSpPr txBox="1">
            <a:spLocks noChangeArrowheads="1"/>
          </p:cNvSpPr>
          <p:nvPr/>
        </p:nvSpPr>
        <p:spPr bwMode="auto">
          <a:xfrm>
            <a:off x="395536" y="113689"/>
            <a:ext cx="7200799"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ما النتائج التي ترتبت على الطبيعة الجغرافية التي تحيط ببلاد الإغريق؟</a:t>
            </a:r>
            <a:endParaRPr lang="en-US" sz="2400" b="1" dirty="0"/>
          </a:p>
        </p:txBody>
      </p:sp>
      <p:sp>
        <p:nvSpPr>
          <p:cNvPr id="9" name="موجة 8">
            <a:extLst>
              <a:ext uri="{FF2B5EF4-FFF2-40B4-BE49-F238E27FC236}">
                <a16:creationId xmlns:a16="http://schemas.microsoft.com/office/drawing/2014/main" id="{D9701277-2FC9-430A-81A0-3D6D74C8A7CD}"/>
              </a:ext>
            </a:extLst>
          </p:cNvPr>
          <p:cNvSpPr/>
          <p:nvPr/>
        </p:nvSpPr>
        <p:spPr>
          <a:xfrm>
            <a:off x="2555776" y="650305"/>
            <a:ext cx="3624485"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أفتح دفترك المدرسي صفحة ( 8 ).</a:t>
            </a:r>
          </a:p>
        </p:txBody>
      </p:sp>
      <p:sp>
        <p:nvSpPr>
          <p:cNvPr id="18" name="مخطط انسيابي: معالجة متعاقبة 17">
            <a:extLst>
              <a:ext uri="{FF2B5EF4-FFF2-40B4-BE49-F238E27FC236}">
                <a16:creationId xmlns:a16="http://schemas.microsoft.com/office/drawing/2014/main" id="{A4D341C0-9653-45B0-8D90-6211274247E3}"/>
              </a:ext>
            </a:extLst>
          </p:cNvPr>
          <p:cNvSpPr/>
          <p:nvPr/>
        </p:nvSpPr>
        <p:spPr>
          <a:xfrm>
            <a:off x="185674" y="1700807"/>
            <a:ext cx="8850822" cy="1080121"/>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just" fontAlgn="auto">
              <a:spcBef>
                <a:spcPts val="0"/>
              </a:spcBef>
              <a:spcAft>
                <a:spcPts val="0"/>
              </a:spcAft>
              <a:defRPr/>
            </a:pPr>
            <a:r>
              <a:rPr lang="ar-SA" sz="2000" b="1" dirty="0">
                <a:solidFill>
                  <a:schemeClr val="tx1"/>
                </a:solidFill>
              </a:rPr>
              <a:t>نالوا شهرة كبيرة بسبب مكانتهم العلمية ، ومنزلتهم الحضارية / تطور علمي الجغرافيا والخرائط / أول من وضع الأسس والقواعد العلمية للجغرافيا / صياغة النظريات والقوانين والقواعد العلمية لتفسير الظواهر المختلفة. </a:t>
            </a:r>
            <a:endParaRPr lang="ar-OM" sz="2000" b="1" dirty="0">
              <a:solidFill>
                <a:schemeClr val="tx1"/>
              </a:solidFill>
            </a:endParaRPr>
          </a:p>
        </p:txBody>
      </p:sp>
      <p:sp>
        <p:nvSpPr>
          <p:cNvPr id="19" name="شكل بيضاوي 18">
            <a:hlinkClick r:id="rId2" action="ppaction://hlinksldjump"/>
            <a:extLst>
              <a:ext uri="{FF2B5EF4-FFF2-40B4-BE49-F238E27FC236}">
                <a16:creationId xmlns:a16="http://schemas.microsoft.com/office/drawing/2014/main" id="{B909DAD7-633D-458A-8BC9-EAABC1B35D46}"/>
              </a:ext>
            </a:extLst>
          </p:cNvPr>
          <p:cNvSpPr/>
          <p:nvPr/>
        </p:nvSpPr>
        <p:spPr>
          <a:xfrm>
            <a:off x="185674" y="5476917"/>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22" name="مربع نص 21">
            <a:extLst>
              <a:ext uri="{FF2B5EF4-FFF2-40B4-BE49-F238E27FC236}">
                <a16:creationId xmlns:a16="http://schemas.microsoft.com/office/drawing/2014/main" id="{6852712D-3003-4DD6-98CD-A27FD060AB3A}"/>
              </a:ext>
            </a:extLst>
          </p:cNvPr>
          <p:cNvSpPr txBox="1">
            <a:spLocks noChangeArrowheads="1"/>
          </p:cNvSpPr>
          <p:nvPr/>
        </p:nvSpPr>
        <p:spPr bwMode="auto">
          <a:xfrm>
            <a:off x="185674" y="3549532"/>
            <a:ext cx="8778813"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اذكر أمثلة على اهتمام الإغريق بصياغة النظريات والقوانين والقواعد العلمية لتفسير الظواهر الجغرافية. </a:t>
            </a:r>
            <a:endParaRPr lang="en-US" sz="2400" b="1" dirty="0"/>
          </a:p>
        </p:txBody>
      </p:sp>
      <p:sp>
        <p:nvSpPr>
          <p:cNvPr id="24" name="مخطط انسيابي: معالجة متعاقبة 23">
            <a:extLst>
              <a:ext uri="{FF2B5EF4-FFF2-40B4-BE49-F238E27FC236}">
                <a16:creationId xmlns:a16="http://schemas.microsoft.com/office/drawing/2014/main" id="{88A1B960-1333-45BD-B34C-171882D8BDDA}"/>
              </a:ext>
            </a:extLst>
          </p:cNvPr>
          <p:cNvSpPr/>
          <p:nvPr/>
        </p:nvSpPr>
        <p:spPr>
          <a:xfrm>
            <a:off x="3059831" y="5076561"/>
            <a:ext cx="5937579" cy="656695"/>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just" fontAlgn="auto">
              <a:spcBef>
                <a:spcPts val="0"/>
              </a:spcBef>
              <a:spcAft>
                <a:spcPts val="0"/>
              </a:spcAft>
              <a:defRPr/>
            </a:pPr>
            <a:r>
              <a:rPr lang="ar-SA" sz="2000" b="1" dirty="0">
                <a:solidFill>
                  <a:schemeClr val="tx1"/>
                </a:solidFill>
              </a:rPr>
              <a:t>التوزيع العام للمناطق المناخية / علاقة المناخ بتوزيع الغطاء النباتي.</a:t>
            </a:r>
            <a:endParaRPr lang="ar-OM" sz="2000" b="1" dirty="0">
              <a:solidFill>
                <a:schemeClr val="tx1"/>
              </a:solidFill>
            </a:endParaRPr>
          </a:p>
        </p:txBody>
      </p:sp>
      <p:sp>
        <p:nvSpPr>
          <p:cNvPr id="25" name="موجة 24">
            <a:extLst>
              <a:ext uri="{FF2B5EF4-FFF2-40B4-BE49-F238E27FC236}">
                <a16:creationId xmlns:a16="http://schemas.microsoft.com/office/drawing/2014/main" id="{3219D9B3-32C4-4F5F-AA4A-A5399B43B013}"/>
              </a:ext>
            </a:extLst>
          </p:cNvPr>
          <p:cNvSpPr/>
          <p:nvPr/>
        </p:nvSpPr>
        <p:spPr>
          <a:xfrm>
            <a:off x="2183692" y="4069779"/>
            <a:ext cx="3624485"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أفتح دفترك المدرسي صفحة ( 9 ).</a:t>
            </a:r>
          </a:p>
        </p:txBody>
      </p:sp>
    </p:spTree>
    <p:extLst>
      <p:ext uri="{BB962C8B-B14F-4D97-AF65-F5344CB8AC3E}">
        <p14:creationId xmlns:p14="http://schemas.microsoft.com/office/powerpoint/2010/main" val="58607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8" grpId="0" animBg="1"/>
      <p:bldP spid="19" grpId="0" animBg="1"/>
      <p:bldP spid="22"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شكل بيضاوي 2"/>
          <p:cNvSpPr/>
          <p:nvPr/>
        </p:nvSpPr>
        <p:spPr>
          <a:xfrm>
            <a:off x="7740352" y="88497"/>
            <a:ext cx="1296144"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p>
          <a:p>
            <a:pPr algn="ctr" fontAlgn="auto">
              <a:spcBef>
                <a:spcPts val="0"/>
              </a:spcBef>
              <a:spcAft>
                <a:spcPts val="0"/>
              </a:spcAft>
              <a:defRPr/>
            </a:pPr>
            <a:r>
              <a:rPr lang="ar-SA" sz="2400" b="1" dirty="0">
                <a:solidFill>
                  <a:schemeClr val="tx1"/>
                </a:solidFill>
              </a:rPr>
              <a:t>(3)</a:t>
            </a:r>
            <a:endParaRPr lang="ar-OM" sz="2400" b="1" dirty="0">
              <a:solidFill>
                <a:schemeClr val="tx1"/>
              </a:solidFill>
            </a:endParaRPr>
          </a:p>
        </p:txBody>
      </p:sp>
      <p:pic>
        <p:nvPicPr>
          <p:cNvPr id="4" name="صورة 3">
            <a:extLst>
              <a:ext uri="{FF2B5EF4-FFF2-40B4-BE49-F238E27FC236}">
                <a16:creationId xmlns:a16="http://schemas.microsoft.com/office/drawing/2014/main" id="{313965AB-0463-4ADF-B37D-576F075DF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674" y="1012420"/>
            <a:ext cx="8772652" cy="5008868"/>
          </a:xfrm>
          <a:prstGeom prst="rect">
            <a:avLst/>
          </a:prstGeom>
        </p:spPr>
      </p:pic>
      <p:sp>
        <p:nvSpPr>
          <p:cNvPr id="12" name="شكل بيضاوي 11">
            <a:hlinkClick r:id="rId3" action="ppaction://hlinksldjump"/>
            <a:extLst>
              <a:ext uri="{FF2B5EF4-FFF2-40B4-BE49-F238E27FC236}">
                <a16:creationId xmlns:a16="http://schemas.microsoft.com/office/drawing/2014/main" id="{E62E1EB2-A323-47CA-8C3A-A7D493D0F350}"/>
              </a:ext>
            </a:extLst>
          </p:cNvPr>
          <p:cNvSpPr/>
          <p:nvPr/>
        </p:nvSpPr>
        <p:spPr>
          <a:xfrm>
            <a:off x="107504" y="684072"/>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3" name="مربع نص 12">
            <a:extLst>
              <a:ext uri="{FF2B5EF4-FFF2-40B4-BE49-F238E27FC236}">
                <a16:creationId xmlns:a16="http://schemas.microsoft.com/office/drawing/2014/main" id="{7A56907E-8561-47D3-8649-9A7A376039E9}"/>
              </a:ext>
            </a:extLst>
          </p:cNvPr>
          <p:cNvSpPr txBox="1"/>
          <p:nvPr/>
        </p:nvSpPr>
        <p:spPr>
          <a:xfrm>
            <a:off x="1979712" y="2996952"/>
            <a:ext cx="432048" cy="338554"/>
          </a:xfrm>
          <a:prstGeom prst="rect">
            <a:avLst/>
          </a:prstGeom>
          <a:noFill/>
        </p:spPr>
        <p:txBody>
          <a:bodyPr wrap="square" rtlCol="1">
            <a:spAutoFit/>
          </a:bodyPr>
          <a:lstStyle/>
          <a:p>
            <a:pPr algn="ctr"/>
            <a:r>
              <a:rPr lang="ar-SA" sz="1600" b="1" dirty="0">
                <a:solidFill>
                  <a:srgbClr val="FF0000"/>
                </a:solidFill>
              </a:rPr>
              <a:t>2</a:t>
            </a:r>
          </a:p>
        </p:txBody>
      </p:sp>
      <p:sp>
        <p:nvSpPr>
          <p:cNvPr id="14" name="مربع نص 13">
            <a:extLst>
              <a:ext uri="{FF2B5EF4-FFF2-40B4-BE49-F238E27FC236}">
                <a16:creationId xmlns:a16="http://schemas.microsoft.com/office/drawing/2014/main" id="{671B0857-D9D9-42FD-8A22-D36949751D25}"/>
              </a:ext>
            </a:extLst>
          </p:cNvPr>
          <p:cNvSpPr txBox="1"/>
          <p:nvPr/>
        </p:nvSpPr>
        <p:spPr>
          <a:xfrm>
            <a:off x="1330914" y="3259723"/>
            <a:ext cx="1297596" cy="338554"/>
          </a:xfrm>
          <a:prstGeom prst="rect">
            <a:avLst/>
          </a:prstGeom>
          <a:noFill/>
        </p:spPr>
        <p:txBody>
          <a:bodyPr wrap="square" rtlCol="1">
            <a:spAutoFit/>
          </a:bodyPr>
          <a:lstStyle/>
          <a:p>
            <a:pPr algn="ctr"/>
            <a:r>
              <a:rPr lang="ar-SA" sz="1600" b="1" dirty="0">
                <a:solidFill>
                  <a:srgbClr val="FF0000"/>
                </a:solidFill>
              </a:rPr>
              <a:t>الماسح الضوئي</a:t>
            </a:r>
          </a:p>
        </p:txBody>
      </p:sp>
      <p:sp>
        <p:nvSpPr>
          <p:cNvPr id="15" name="مربع نص 14">
            <a:extLst>
              <a:ext uri="{FF2B5EF4-FFF2-40B4-BE49-F238E27FC236}">
                <a16:creationId xmlns:a16="http://schemas.microsoft.com/office/drawing/2014/main" id="{2A5C6735-5A40-41E6-B810-6341C2E26B9E}"/>
              </a:ext>
            </a:extLst>
          </p:cNvPr>
          <p:cNvSpPr txBox="1"/>
          <p:nvPr/>
        </p:nvSpPr>
        <p:spPr>
          <a:xfrm>
            <a:off x="611560" y="3691771"/>
            <a:ext cx="2304256" cy="830997"/>
          </a:xfrm>
          <a:prstGeom prst="rect">
            <a:avLst/>
          </a:prstGeom>
          <a:noFill/>
        </p:spPr>
        <p:txBody>
          <a:bodyPr wrap="square" rtlCol="1">
            <a:spAutoFit/>
          </a:bodyPr>
          <a:lstStyle/>
          <a:p>
            <a:pPr algn="ctr"/>
            <a:r>
              <a:rPr lang="ar-SA" sz="1600" b="1" dirty="0">
                <a:solidFill>
                  <a:srgbClr val="FF0000"/>
                </a:solidFill>
              </a:rPr>
              <a:t>كلما كان حجم الخلية صغير ، زادت درجة وضوح الصورة ، والعكس صحيح.</a:t>
            </a:r>
          </a:p>
        </p:txBody>
      </p:sp>
      <p:sp>
        <p:nvSpPr>
          <p:cNvPr id="16" name="مربع نص 15">
            <a:extLst>
              <a:ext uri="{FF2B5EF4-FFF2-40B4-BE49-F238E27FC236}">
                <a16:creationId xmlns:a16="http://schemas.microsoft.com/office/drawing/2014/main" id="{4C15BDF3-B677-4B38-887E-1148DBD29365}"/>
              </a:ext>
            </a:extLst>
          </p:cNvPr>
          <p:cNvSpPr txBox="1"/>
          <p:nvPr/>
        </p:nvSpPr>
        <p:spPr>
          <a:xfrm>
            <a:off x="1140765" y="4653136"/>
            <a:ext cx="1297596" cy="338554"/>
          </a:xfrm>
          <a:prstGeom prst="rect">
            <a:avLst/>
          </a:prstGeom>
          <a:noFill/>
        </p:spPr>
        <p:txBody>
          <a:bodyPr wrap="square" rtlCol="1">
            <a:spAutoFit/>
          </a:bodyPr>
          <a:lstStyle/>
          <a:p>
            <a:pPr algn="ctr"/>
            <a:r>
              <a:rPr lang="ar-SA" sz="1600" b="1" dirty="0">
                <a:solidFill>
                  <a:srgbClr val="FF0000"/>
                </a:solidFill>
              </a:rPr>
              <a:t>أخذ القياسات</a:t>
            </a:r>
          </a:p>
        </p:txBody>
      </p:sp>
      <p:sp>
        <p:nvSpPr>
          <p:cNvPr id="17" name="مربع نص 16">
            <a:extLst>
              <a:ext uri="{FF2B5EF4-FFF2-40B4-BE49-F238E27FC236}">
                <a16:creationId xmlns:a16="http://schemas.microsoft.com/office/drawing/2014/main" id="{515C0B75-74E1-4D97-B317-E3D8444327C5}"/>
              </a:ext>
            </a:extLst>
          </p:cNvPr>
          <p:cNvSpPr txBox="1"/>
          <p:nvPr/>
        </p:nvSpPr>
        <p:spPr>
          <a:xfrm>
            <a:off x="1218935" y="4915908"/>
            <a:ext cx="1297596" cy="338554"/>
          </a:xfrm>
          <a:prstGeom prst="rect">
            <a:avLst/>
          </a:prstGeom>
          <a:noFill/>
        </p:spPr>
        <p:txBody>
          <a:bodyPr wrap="square" rtlCol="1">
            <a:spAutoFit/>
          </a:bodyPr>
          <a:lstStyle/>
          <a:p>
            <a:pPr algn="ctr"/>
            <a:r>
              <a:rPr lang="ar-SA" sz="1600" b="1" dirty="0">
                <a:solidFill>
                  <a:srgbClr val="FF0000"/>
                </a:solidFill>
              </a:rPr>
              <a:t>الطباعة</a:t>
            </a:r>
          </a:p>
        </p:txBody>
      </p:sp>
      <p:sp>
        <p:nvSpPr>
          <p:cNvPr id="20" name="مربع نص 19">
            <a:extLst>
              <a:ext uri="{FF2B5EF4-FFF2-40B4-BE49-F238E27FC236}">
                <a16:creationId xmlns:a16="http://schemas.microsoft.com/office/drawing/2014/main" id="{C702D03B-2BE5-4451-8F69-A7C9647A7F79}"/>
              </a:ext>
            </a:extLst>
          </p:cNvPr>
          <p:cNvSpPr txBox="1"/>
          <p:nvPr/>
        </p:nvSpPr>
        <p:spPr>
          <a:xfrm>
            <a:off x="1218935" y="5122058"/>
            <a:ext cx="1297596" cy="338554"/>
          </a:xfrm>
          <a:prstGeom prst="rect">
            <a:avLst/>
          </a:prstGeom>
          <a:noFill/>
        </p:spPr>
        <p:txBody>
          <a:bodyPr wrap="square" rtlCol="1">
            <a:spAutoFit/>
          </a:bodyPr>
          <a:lstStyle/>
          <a:p>
            <a:pPr algn="ctr"/>
            <a:r>
              <a:rPr lang="ar-SA" sz="1600" b="1" dirty="0">
                <a:solidFill>
                  <a:srgbClr val="FF0000"/>
                </a:solidFill>
              </a:rPr>
              <a:t>أخذ القياسات</a:t>
            </a:r>
          </a:p>
        </p:txBody>
      </p:sp>
      <p:sp>
        <p:nvSpPr>
          <p:cNvPr id="21" name="مربع نص 20">
            <a:extLst>
              <a:ext uri="{FF2B5EF4-FFF2-40B4-BE49-F238E27FC236}">
                <a16:creationId xmlns:a16="http://schemas.microsoft.com/office/drawing/2014/main" id="{BF29C1C2-A8EC-4EBB-BCFA-7AA337F5DA5D}"/>
              </a:ext>
            </a:extLst>
          </p:cNvPr>
          <p:cNvSpPr txBox="1"/>
          <p:nvPr/>
        </p:nvSpPr>
        <p:spPr>
          <a:xfrm>
            <a:off x="395536" y="5376607"/>
            <a:ext cx="3456384" cy="338554"/>
          </a:xfrm>
          <a:prstGeom prst="rect">
            <a:avLst/>
          </a:prstGeom>
          <a:noFill/>
        </p:spPr>
        <p:txBody>
          <a:bodyPr wrap="square" rtlCol="1">
            <a:spAutoFit/>
          </a:bodyPr>
          <a:lstStyle/>
          <a:p>
            <a:pPr algn="ctr"/>
            <a:r>
              <a:rPr lang="ar-SA" sz="1600" b="1" dirty="0">
                <a:solidFill>
                  <a:srgbClr val="FF0000"/>
                </a:solidFill>
              </a:rPr>
              <a:t>الإنتاج الفعلي للخريطة ( الرسم </a:t>
            </a:r>
            <a:r>
              <a:rPr lang="ar-SA" sz="1600" b="1" dirty="0" err="1">
                <a:solidFill>
                  <a:srgbClr val="FF0000"/>
                </a:solidFill>
              </a:rPr>
              <a:t>الكارتوجرافي</a:t>
            </a:r>
            <a:r>
              <a:rPr lang="ar-SA" sz="1600" b="1" dirty="0">
                <a:solidFill>
                  <a:srgbClr val="FF0000"/>
                </a:solidFill>
              </a:rPr>
              <a:t>)</a:t>
            </a:r>
          </a:p>
        </p:txBody>
      </p:sp>
    </p:spTree>
    <p:extLst>
      <p:ext uri="{BB962C8B-B14F-4D97-AF65-F5344CB8AC3E}">
        <p14:creationId xmlns:p14="http://schemas.microsoft.com/office/powerpoint/2010/main" val="356522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p:bldP spid="14" grpId="0"/>
      <p:bldP spid="15" grpId="0"/>
      <p:bldP spid="16" grpId="0"/>
      <p:bldP spid="17"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شكل بيضاوي 2"/>
          <p:cNvSpPr/>
          <p:nvPr/>
        </p:nvSpPr>
        <p:spPr>
          <a:xfrm>
            <a:off x="7740352" y="88497"/>
            <a:ext cx="1296144"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p>
          <a:p>
            <a:pPr algn="ctr" fontAlgn="auto">
              <a:spcBef>
                <a:spcPts val="0"/>
              </a:spcBef>
              <a:spcAft>
                <a:spcPts val="0"/>
              </a:spcAft>
              <a:defRPr/>
            </a:pPr>
            <a:r>
              <a:rPr lang="ar-SA" sz="2400" b="1" dirty="0">
                <a:solidFill>
                  <a:schemeClr val="tx1"/>
                </a:solidFill>
              </a:rPr>
              <a:t>(4)</a:t>
            </a:r>
            <a:endParaRPr lang="ar-OM" sz="2400" b="1" dirty="0">
              <a:solidFill>
                <a:schemeClr val="tx1"/>
              </a:solidFill>
            </a:endParaRPr>
          </a:p>
        </p:txBody>
      </p:sp>
      <p:sp>
        <p:nvSpPr>
          <p:cNvPr id="19" name="شكل بيضاوي 18">
            <a:hlinkClick r:id="rId3" action="ppaction://hlinksldjump"/>
            <a:extLst>
              <a:ext uri="{FF2B5EF4-FFF2-40B4-BE49-F238E27FC236}">
                <a16:creationId xmlns:a16="http://schemas.microsoft.com/office/drawing/2014/main" id="{B909DAD7-633D-458A-8BC9-EAABC1B35D46}"/>
              </a:ext>
            </a:extLst>
          </p:cNvPr>
          <p:cNvSpPr/>
          <p:nvPr/>
        </p:nvSpPr>
        <p:spPr>
          <a:xfrm>
            <a:off x="185674" y="5476917"/>
            <a:ext cx="1297596" cy="656695"/>
          </a:xfrm>
          <a:prstGeom prst="ellipse">
            <a:avLst/>
          </a:prstGeom>
          <a:solidFill>
            <a:srgbClr val="C7D7A9"/>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grpSp>
        <p:nvGrpSpPr>
          <p:cNvPr id="4" name="مجموعة 3">
            <a:extLst>
              <a:ext uri="{FF2B5EF4-FFF2-40B4-BE49-F238E27FC236}">
                <a16:creationId xmlns:a16="http://schemas.microsoft.com/office/drawing/2014/main" id="{95A900A5-475B-4C78-B00C-28A24EDFA864}"/>
              </a:ext>
            </a:extLst>
          </p:cNvPr>
          <p:cNvGrpSpPr/>
          <p:nvPr/>
        </p:nvGrpSpPr>
        <p:grpSpPr>
          <a:xfrm>
            <a:off x="185674" y="149731"/>
            <a:ext cx="7410661" cy="830997"/>
            <a:chOff x="185674" y="113689"/>
            <a:chExt cx="7410661" cy="830997"/>
          </a:xfrm>
        </p:grpSpPr>
        <p:sp>
          <p:nvSpPr>
            <p:cNvPr id="6" name="مربع نص 5">
              <a:extLst>
                <a:ext uri="{FF2B5EF4-FFF2-40B4-BE49-F238E27FC236}">
                  <a16:creationId xmlns:a16="http://schemas.microsoft.com/office/drawing/2014/main" id="{3E532146-3787-49BA-8418-BB7C79B74BE6}"/>
                </a:ext>
              </a:extLst>
            </p:cNvPr>
            <p:cNvSpPr txBox="1">
              <a:spLocks noChangeArrowheads="1"/>
            </p:cNvSpPr>
            <p:nvPr/>
          </p:nvSpPr>
          <p:spPr bwMode="auto">
            <a:xfrm>
              <a:off x="185674" y="113689"/>
              <a:ext cx="7410661"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الخريطة المقابلة تُشير إلى إحدى الحضارات التي تميزت خرائطها :</a:t>
              </a:r>
              <a:endParaRPr lang="en-US" sz="2400" b="1" dirty="0"/>
            </a:p>
          </p:txBody>
        </p:sp>
        <p:sp>
          <p:nvSpPr>
            <p:cNvPr id="2" name="مستطيل 1">
              <a:extLst>
                <a:ext uri="{FF2B5EF4-FFF2-40B4-BE49-F238E27FC236}">
                  <a16:creationId xmlns:a16="http://schemas.microsoft.com/office/drawing/2014/main" id="{14EB83D8-D2B6-4878-B277-C7C9DC97255D}"/>
                </a:ext>
              </a:extLst>
            </p:cNvPr>
            <p:cNvSpPr/>
            <p:nvPr/>
          </p:nvSpPr>
          <p:spPr>
            <a:xfrm>
              <a:off x="5724128" y="260648"/>
              <a:ext cx="360040" cy="2160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12" name="مربع نص 11">
            <a:extLst>
              <a:ext uri="{FF2B5EF4-FFF2-40B4-BE49-F238E27FC236}">
                <a16:creationId xmlns:a16="http://schemas.microsoft.com/office/drawing/2014/main" id="{38237C08-1B42-4F95-B05E-4EDE2E8F6E8D}"/>
              </a:ext>
            </a:extLst>
          </p:cNvPr>
          <p:cNvSpPr txBox="1">
            <a:spLocks noChangeArrowheads="1"/>
          </p:cNvSpPr>
          <p:nvPr/>
        </p:nvSpPr>
        <p:spPr bwMode="auto">
          <a:xfrm>
            <a:off x="2906435" y="3431224"/>
            <a:ext cx="3547153"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دقة وشمولية الأراضي المرسومة. </a:t>
            </a:r>
            <a:endParaRPr lang="en-US" sz="2400" b="1" dirty="0"/>
          </a:p>
        </p:txBody>
      </p:sp>
      <p:sp>
        <p:nvSpPr>
          <p:cNvPr id="13" name="مستطيل 12">
            <a:extLst>
              <a:ext uri="{FF2B5EF4-FFF2-40B4-BE49-F238E27FC236}">
                <a16:creationId xmlns:a16="http://schemas.microsoft.com/office/drawing/2014/main" id="{2B401E40-ECAC-4FC9-B711-F1528D8F270E}"/>
              </a:ext>
            </a:extLst>
          </p:cNvPr>
          <p:cNvSpPr/>
          <p:nvPr/>
        </p:nvSpPr>
        <p:spPr>
          <a:xfrm>
            <a:off x="6578843" y="3554044"/>
            <a:ext cx="360040" cy="2160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4" name="مربع نص 13">
            <a:extLst>
              <a:ext uri="{FF2B5EF4-FFF2-40B4-BE49-F238E27FC236}">
                <a16:creationId xmlns:a16="http://schemas.microsoft.com/office/drawing/2014/main" id="{6FBE7DC4-492C-4C24-B7EE-E934DB2772AC}"/>
              </a:ext>
            </a:extLst>
          </p:cNvPr>
          <p:cNvSpPr txBox="1">
            <a:spLocks noChangeArrowheads="1"/>
          </p:cNvSpPr>
          <p:nvPr/>
        </p:nvSpPr>
        <p:spPr bwMode="auto">
          <a:xfrm>
            <a:off x="1754307" y="4149080"/>
            <a:ext cx="4699281"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إظهار المساحة التفصيلية للأراضي الزراعية. </a:t>
            </a:r>
            <a:endParaRPr lang="en-US" sz="2400" b="1" dirty="0"/>
          </a:p>
        </p:txBody>
      </p:sp>
      <p:sp>
        <p:nvSpPr>
          <p:cNvPr id="15" name="مستطيل 14">
            <a:extLst>
              <a:ext uri="{FF2B5EF4-FFF2-40B4-BE49-F238E27FC236}">
                <a16:creationId xmlns:a16="http://schemas.microsoft.com/office/drawing/2014/main" id="{2B05CF36-1979-409F-98A4-31F1D77B1C31}"/>
              </a:ext>
            </a:extLst>
          </p:cNvPr>
          <p:cNvSpPr/>
          <p:nvPr/>
        </p:nvSpPr>
        <p:spPr>
          <a:xfrm>
            <a:off x="6578843" y="4271900"/>
            <a:ext cx="360040" cy="2160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6" name="مربع نص 15">
            <a:extLst>
              <a:ext uri="{FF2B5EF4-FFF2-40B4-BE49-F238E27FC236}">
                <a16:creationId xmlns:a16="http://schemas.microsoft.com/office/drawing/2014/main" id="{2478CCB3-0814-4FD9-9365-F6BC5AD17EFF}"/>
              </a:ext>
            </a:extLst>
          </p:cNvPr>
          <p:cNvSpPr txBox="1">
            <a:spLocks noChangeArrowheads="1"/>
          </p:cNvSpPr>
          <p:nvPr/>
        </p:nvSpPr>
        <p:spPr bwMode="auto">
          <a:xfrm>
            <a:off x="3698523" y="4869160"/>
            <a:ext cx="2755065"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رُسمت على ورق البردي</a:t>
            </a:r>
            <a:endParaRPr lang="en-US" sz="2400" b="1" dirty="0"/>
          </a:p>
        </p:txBody>
      </p:sp>
      <p:sp>
        <p:nvSpPr>
          <p:cNvPr id="17" name="مستطيل 16">
            <a:extLst>
              <a:ext uri="{FF2B5EF4-FFF2-40B4-BE49-F238E27FC236}">
                <a16:creationId xmlns:a16="http://schemas.microsoft.com/office/drawing/2014/main" id="{AB700A87-B135-4F09-A504-F3D2FFBF3E00}"/>
              </a:ext>
            </a:extLst>
          </p:cNvPr>
          <p:cNvSpPr/>
          <p:nvPr/>
        </p:nvSpPr>
        <p:spPr>
          <a:xfrm>
            <a:off x="6578843" y="4991980"/>
            <a:ext cx="360040" cy="2160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0" name="مربع نص 19">
            <a:extLst>
              <a:ext uri="{FF2B5EF4-FFF2-40B4-BE49-F238E27FC236}">
                <a16:creationId xmlns:a16="http://schemas.microsoft.com/office/drawing/2014/main" id="{7832FE41-0442-4B98-9616-956688E936B2}"/>
              </a:ext>
            </a:extLst>
          </p:cNvPr>
          <p:cNvSpPr txBox="1">
            <a:spLocks noChangeArrowheads="1"/>
          </p:cNvSpPr>
          <p:nvPr/>
        </p:nvSpPr>
        <p:spPr bwMode="auto">
          <a:xfrm>
            <a:off x="2690411" y="5517232"/>
            <a:ext cx="3763177"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شملت قارات العالم المعروفة حالياً.</a:t>
            </a:r>
            <a:endParaRPr lang="en-US" sz="2400" b="1" dirty="0"/>
          </a:p>
        </p:txBody>
      </p:sp>
      <p:sp>
        <p:nvSpPr>
          <p:cNvPr id="21" name="مستطيل 20">
            <a:extLst>
              <a:ext uri="{FF2B5EF4-FFF2-40B4-BE49-F238E27FC236}">
                <a16:creationId xmlns:a16="http://schemas.microsoft.com/office/drawing/2014/main" id="{1D8F4996-F52E-41AB-A04E-4F652947B75F}"/>
              </a:ext>
            </a:extLst>
          </p:cNvPr>
          <p:cNvSpPr/>
          <p:nvPr/>
        </p:nvSpPr>
        <p:spPr>
          <a:xfrm>
            <a:off x="6578843" y="5640052"/>
            <a:ext cx="360040" cy="2160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23" name="صورة 22">
            <a:extLst>
              <a:ext uri="{FF2B5EF4-FFF2-40B4-BE49-F238E27FC236}">
                <a16:creationId xmlns:a16="http://schemas.microsoft.com/office/drawing/2014/main" id="{7B473625-40B7-4E99-8A37-BBFE5D66305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7464" y="1103238"/>
            <a:ext cx="4444776" cy="2181746"/>
          </a:xfrm>
          <a:prstGeom prst="rect">
            <a:avLst/>
          </a:prstGeom>
          <a:noFill/>
          <a:ln>
            <a:noFill/>
          </a:ln>
        </p:spPr>
      </p:pic>
      <p:sp>
        <p:nvSpPr>
          <p:cNvPr id="26" name="شكل بيضاوي 25">
            <a:extLst>
              <a:ext uri="{FF2B5EF4-FFF2-40B4-BE49-F238E27FC236}">
                <a16:creationId xmlns:a16="http://schemas.microsoft.com/office/drawing/2014/main" id="{136CC279-4C07-41DB-82B9-2A3F81951E62}"/>
              </a:ext>
            </a:extLst>
          </p:cNvPr>
          <p:cNvSpPr/>
          <p:nvPr/>
        </p:nvSpPr>
        <p:spPr>
          <a:xfrm>
            <a:off x="7596335" y="1949495"/>
            <a:ext cx="1297596" cy="656695"/>
          </a:xfrm>
          <a:prstGeom prst="ellipse">
            <a:avLst/>
          </a:prstGeom>
          <a:solidFill>
            <a:srgbClr val="FF0000"/>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الإجابة</a:t>
            </a:r>
          </a:p>
        </p:txBody>
      </p:sp>
      <p:sp>
        <p:nvSpPr>
          <p:cNvPr id="27" name="مستطيل 26">
            <a:extLst>
              <a:ext uri="{FF2B5EF4-FFF2-40B4-BE49-F238E27FC236}">
                <a16:creationId xmlns:a16="http://schemas.microsoft.com/office/drawing/2014/main" id="{0549E6AB-400F-4014-952E-2F42D4F6C02D}"/>
              </a:ext>
            </a:extLst>
          </p:cNvPr>
          <p:cNvSpPr/>
          <p:nvPr/>
        </p:nvSpPr>
        <p:spPr>
          <a:xfrm>
            <a:off x="6578843" y="3554044"/>
            <a:ext cx="360040" cy="216024"/>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1244180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subTnLst>
                                    <p:audio>
                                      <p:cMediaNode>
                                        <p:cTn display="0" masterRel="sameClick">
                                          <p:stCondLst>
                                            <p:cond evt="begin" delay="0">
                                              <p:tn val="58"/>
                                            </p:cond>
                                          </p:stCondLst>
                                          <p:endCondLst>
                                            <p:cond evt="onStopAudio" delay="0">
                                              <p:tgtEl>
                                                <p:sldTgt/>
                                              </p:tgtEl>
                                            </p:cond>
                                          </p:endCondLst>
                                        </p:cTn>
                                        <p:tgtEl>
                                          <p:sndTgt r:embed="rId2" name="chimes.wav"/>
                                        </p:tgtEl>
                                      </p:cMediaNode>
                                    </p:audio>
                                  </p:sub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12" grpId="0" animBg="1"/>
      <p:bldP spid="13" grpId="0" animBg="1"/>
      <p:bldP spid="14" grpId="0" animBg="1"/>
      <p:bldP spid="15" grpId="0" animBg="1"/>
      <p:bldP spid="16" grpId="0" animBg="1"/>
      <p:bldP spid="17" grpId="0" animBg="1"/>
      <p:bldP spid="20" grpId="0" animBg="1"/>
      <p:bldP spid="21" grpId="0" animBg="1"/>
      <p:bldP spid="26"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97687" y="188640"/>
            <a:ext cx="7254633"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الطالب المجيد الذي سوف تختاره أليس ليقدم تغذية راجعة لزملائه بعد الانتهاء من المسابقة. </a:t>
            </a:r>
            <a:endParaRPr lang="en-US" sz="2400" b="1" dirty="0"/>
          </a:p>
        </p:txBody>
      </p:sp>
      <p:sp>
        <p:nvSpPr>
          <p:cNvPr id="3" name="شكل بيضاوي 2"/>
          <p:cNvSpPr/>
          <p:nvPr/>
        </p:nvSpPr>
        <p:spPr>
          <a:xfrm>
            <a:off x="7595666" y="88497"/>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grpSp>
        <p:nvGrpSpPr>
          <p:cNvPr id="14" name="مجموعة 13">
            <a:extLst>
              <a:ext uri="{FF2B5EF4-FFF2-40B4-BE49-F238E27FC236}">
                <a16:creationId xmlns:a16="http://schemas.microsoft.com/office/drawing/2014/main" id="{002580B2-3A61-4826-83F6-63D649F1BCC1}"/>
              </a:ext>
            </a:extLst>
          </p:cNvPr>
          <p:cNvGrpSpPr/>
          <p:nvPr/>
        </p:nvGrpSpPr>
        <p:grpSpPr>
          <a:xfrm>
            <a:off x="3572948" y="1187760"/>
            <a:ext cx="5859084" cy="3338650"/>
            <a:chOff x="3572948" y="1159625"/>
            <a:chExt cx="5859084" cy="3338650"/>
          </a:xfrm>
        </p:grpSpPr>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112" y="1224816"/>
              <a:ext cx="3851920" cy="3273459"/>
            </a:xfrm>
            <a:prstGeom prst="rect">
              <a:avLst/>
            </a:prstGeom>
          </p:spPr>
        </p:pic>
        <p:sp>
          <p:nvSpPr>
            <p:cNvPr id="5" name="فقاعة الكلام: بيضاوية 4"/>
            <p:cNvSpPr/>
            <p:nvPr/>
          </p:nvSpPr>
          <p:spPr>
            <a:xfrm>
              <a:off x="3572948" y="1159625"/>
              <a:ext cx="2448272" cy="2256799"/>
            </a:xfrm>
            <a:prstGeom prst="wedgeEllipseCallout">
              <a:avLst>
                <a:gd name="adj1" fmla="val 112426"/>
                <a:gd name="adj2" fmla="val 3917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000" b="1" dirty="0"/>
                <a:t>سأختار المتسابقين بأعواد المثلجات</a:t>
              </a:r>
            </a:p>
            <a:p>
              <a:pPr algn="ctr"/>
              <a:r>
                <a:rPr lang="ar-SA" sz="2000" b="1" dirty="0"/>
                <a:t>وعليك أن تكون مستعدا لتقييم من هو الطالب الفائز.</a:t>
              </a:r>
            </a:p>
          </p:txBody>
        </p:sp>
      </p:grpSp>
      <p:sp>
        <p:nvSpPr>
          <p:cNvPr id="8" name="مربع نص 7"/>
          <p:cNvSpPr txBox="1">
            <a:spLocks noChangeArrowheads="1"/>
          </p:cNvSpPr>
          <p:nvPr/>
        </p:nvSpPr>
        <p:spPr bwMode="auto">
          <a:xfrm>
            <a:off x="6065831" y="4005064"/>
            <a:ext cx="2880482" cy="2085796"/>
          </a:xfrm>
          <a:prstGeom prst="horizontalScroll">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بالاعتماد على سحابة الكلمات من الأسرع في كتابة مفهوم المسح الأرضي  على السبورة.</a:t>
            </a:r>
            <a:endParaRPr lang="en-US" sz="2400" b="1" dirty="0"/>
          </a:p>
        </p:txBody>
      </p:sp>
      <p:sp>
        <p:nvSpPr>
          <p:cNvPr id="9" name="مخطط انسيابي: معالجة متعاقبة 8">
            <a:extLst>
              <a:ext uri="{FF2B5EF4-FFF2-40B4-BE49-F238E27FC236}">
                <a16:creationId xmlns:a16="http://schemas.microsoft.com/office/drawing/2014/main" id="{669E05A7-0B77-42B2-AA6E-FD974185C438}"/>
              </a:ext>
            </a:extLst>
          </p:cNvPr>
          <p:cNvSpPr/>
          <p:nvPr/>
        </p:nvSpPr>
        <p:spPr>
          <a:xfrm>
            <a:off x="197687" y="4941167"/>
            <a:ext cx="5670457" cy="112780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عمليات قياس ورصد الظواهر الطبيعية والبشرية الموجودة على سطح الأرض ، ثم نقلها إلى لوحة ( خريطة ) بمقياس رسم مناسب ، وباستخدام أجهزة مساحية مختلفة.</a:t>
            </a:r>
            <a:endParaRPr lang="ar-OM" sz="2000" b="1" dirty="0">
              <a:solidFill>
                <a:schemeClr val="tx1"/>
              </a:solidFill>
            </a:endParaRPr>
          </a:p>
        </p:txBody>
      </p:sp>
      <p:pic>
        <p:nvPicPr>
          <p:cNvPr id="13" name="صورة 12">
            <a:extLst>
              <a:ext uri="{FF2B5EF4-FFF2-40B4-BE49-F238E27FC236}">
                <a16:creationId xmlns:a16="http://schemas.microsoft.com/office/drawing/2014/main" id="{3E1F4BF7-6F74-4C2B-90C1-4F234B34F1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136" y="448536"/>
            <a:ext cx="3977816" cy="4675417"/>
          </a:xfrm>
          <a:prstGeom prst="rect">
            <a:avLst/>
          </a:prstGeom>
        </p:spPr>
      </p:pic>
    </p:spTree>
    <p:extLst>
      <p:ext uri="{BB962C8B-B14F-4D97-AF65-F5344CB8AC3E}">
        <p14:creationId xmlns:p14="http://schemas.microsoft.com/office/powerpoint/2010/main" val="1560060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188640"/>
            <a:ext cx="304958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376884"/>
            <a:ext cx="5328592" cy="30972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مربع نص 4"/>
          <p:cNvSpPr txBox="1">
            <a:spLocks noChangeArrowheads="1"/>
          </p:cNvSpPr>
          <p:nvPr/>
        </p:nvSpPr>
        <p:spPr bwMode="auto">
          <a:xfrm>
            <a:off x="3419872" y="260648"/>
            <a:ext cx="2736304" cy="917079"/>
          </a:xfrm>
          <a:prstGeom prst="righ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فيما تستخدم البوصلة؟</a:t>
            </a:r>
            <a:endParaRPr lang="en-US" sz="2400" b="1" dirty="0"/>
          </a:p>
        </p:txBody>
      </p:sp>
      <p:cxnSp>
        <p:nvCxnSpPr>
          <p:cNvPr id="7" name="رابط كسهم مستقيم 6"/>
          <p:cNvCxnSpPr/>
          <p:nvPr/>
        </p:nvCxnSpPr>
        <p:spPr>
          <a:xfrm flipH="1">
            <a:off x="3059832" y="3284984"/>
            <a:ext cx="720080" cy="4320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مخطط انسيابي: معالجة متعاقبة 8"/>
          <p:cNvSpPr/>
          <p:nvPr/>
        </p:nvSpPr>
        <p:spPr>
          <a:xfrm>
            <a:off x="6372200" y="3046920"/>
            <a:ext cx="1800200"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تحديد  الاتجاهات</a:t>
            </a:r>
            <a:endParaRPr lang="ar-OM" sz="2000" b="1" dirty="0">
              <a:solidFill>
                <a:schemeClr val="tx1"/>
              </a:solidFill>
            </a:endParaRPr>
          </a:p>
        </p:txBody>
      </p:sp>
      <p:sp>
        <p:nvSpPr>
          <p:cNvPr id="10" name="سهم إلى اليمين 3"/>
          <p:cNvSpPr/>
          <p:nvPr/>
        </p:nvSpPr>
        <p:spPr>
          <a:xfrm>
            <a:off x="4499992" y="4962227"/>
            <a:ext cx="673100" cy="719137"/>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sp>
        <p:nvSpPr>
          <p:cNvPr id="11" name="سهم إلى اليسار 4"/>
          <p:cNvSpPr/>
          <p:nvPr/>
        </p:nvSpPr>
        <p:spPr>
          <a:xfrm>
            <a:off x="2014337" y="4961284"/>
            <a:ext cx="722313" cy="755650"/>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sp>
        <p:nvSpPr>
          <p:cNvPr id="12" name="شكل بيضاوي 11"/>
          <p:cNvSpPr/>
          <p:nvPr/>
        </p:nvSpPr>
        <p:spPr>
          <a:xfrm>
            <a:off x="2627784" y="4673253"/>
            <a:ext cx="1944216" cy="1261046"/>
          </a:xfrm>
          <a:prstGeom prst="ellipse">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000" b="1" dirty="0">
                <a:solidFill>
                  <a:schemeClr val="tx1"/>
                </a:solidFill>
              </a:rPr>
              <a:t>أنواع البوصلات</a:t>
            </a:r>
            <a:endParaRPr lang="ar-OM" sz="2000" b="1" dirty="0">
              <a:solidFill>
                <a:schemeClr val="tx1"/>
              </a:solidFill>
            </a:endParaRPr>
          </a:p>
        </p:txBody>
      </p:sp>
      <p:sp>
        <p:nvSpPr>
          <p:cNvPr id="13" name="مستطيل: زوايا مستديرة 12"/>
          <p:cNvSpPr/>
          <p:nvPr/>
        </p:nvSpPr>
        <p:spPr>
          <a:xfrm>
            <a:off x="5148064" y="4897118"/>
            <a:ext cx="1655762" cy="784246"/>
          </a:xfrm>
          <a:prstGeom prst="roundRect">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200" b="1" dirty="0">
                <a:solidFill>
                  <a:schemeClr val="tx1"/>
                </a:solidFill>
              </a:rPr>
              <a:t>البوصلة المنشورية</a:t>
            </a:r>
            <a:endParaRPr lang="ar-OM" sz="2200" b="1" dirty="0">
              <a:solidFill>
                <a:schemeClr val="tx1"/>
              </a:solidFill>
            </a:endParaRPr>
          </a:p>
        </p:txBody>
      </p:sp>
      <p:sp>
        <p:nvSpPr>
          <p:cNvPr id="14" name="مستطيل: زوايا مستديرة 13"/>
          <p:cNvSpPr/>
          <p:nvPr/>
        </p:nvSpPr>
        <p:spPr>
          <a:xfrm>
            <a:off x="323528" y="4897118"/>
            <a:ext cx="1657350" cy="784246"/>
          </a:xfrm>
          <a:prstGeom prst="roundRect">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200" b="1" dirty="0">
                <a:solidFill>
                  <a:schemeClr val="tx1"/>
                </a:solidFill>
              </a:rPr>
              <a:t>البوصلة الجيروسكوبية</a:t>
            </a:r>
            <a:endParaRPr lang="ar-OM" sz="2200" b="1" dirty="0">
              <a:solidFill>
                <a:schemeClr val="tx1"/>
              </a:solidFill>
            </a:endParaRPr>
          </a:p>
        </p:txBody>
      </p:sp>
      <p:sp>
        <p:nvSpPr>
          <p:cNvPr id="15" name="مربع نص 14"/>
          <p:cNvSpPr txBox="1">
            <a:spLocks noChangeArrowheads="1"/>
          </p:cNvSpPr>
          <p:nvPr/>
        </p:nvSpPr>
        <p:spPr bwMode="auto">
          <a:xfrm>
            <a:off x="6466192" y="4223942"/>
            <a:ext cx="244827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اذكر أنواع البوصلات.</a:t>
            </a:r>
            <a:endParaRPr lang="en-US" sz="2400" b="1" dirty="0"/>
          </a:p>
        </p:txBody>
      </p:sp>
    </p:spTree>
    <p:extLst>
      <p:ext uri="{BB962C8B-B14F-4D97-AF65-F5344CB8AC3E}">
        <p14:creationId xmlns:p14="http://schemas.microsoft.com/office/powerpoint/2010/main" val="56571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580112" y="180504"/>
            <a:ext cx="338437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مما تتركب البوصلة المنشورية؟</a:t>
            </a:r>
            <a:endParaRPr lang="en-US" sz="2400" b="1" dirty="0"/>
          </a:p>
        </p:txBody>
      </p:sp>
      <p:pic>
        <p:nvPicPr>
          <p:cNvPr id="3" name="صورة 2"/>
          <p:cNvPicPr>
            <a:picLocks noChangeAspect="1"/>
          </p:cNvPicPr>
          <p:nvPr/>
        </p:nvPicPr>
        <p:blipFill rotWithShape="1">
          <a:blip r:embed="rId2">
            <a:extLst>
              <a:ext uri="{28A0092B-C50C-407E-A947-70E740481C1C}">
                <a14:useLocalDpi xmlns:a14="http://schemas.microsoft.com/office/drawing/2010/main" val="0"/>
              </a:ext>
            </a:extLst>
          </a:blip>
          <a:srcRect r="11865"/>
          <a:stretch/>
        </p:blipFill>
        <p:spPr>
          <a:xfrm>
            <a:off x="251520" y="324520"/>
            <a:ext cx="3744416" cy="3608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مخطط انسيابي: معالجة متعاقبة 4"/>
          <p:cNvSpPr/>
          <p:nvPr/>
        </p:nvSpPr>
        <p:spPr>
          <a:xfrm>
            <a:off x="4211960" y="836712"/>
            <a:ext cx="4752528" cy="93610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تتركب من كبسولة صغيرة ممتلئة بالزيت وقرص ممغنط.</a:t>
            </a:r>
            <a:endParaRPr lang="ar-OM" sz="2000" b="1" dirty="0">
              <a:solidFill>
                <a:schemeClr val="tx1"/>
              </a:solidFill>
            </a:endParaRPr>
          </a:p>
        </p:txBody>
      </p:sp>
      <p:sp>
        <p:nvSpPr>
          <p:cNvPr id="6" name="مربع نص 5"/>
          <p:cNvSpPr txBox="1">
            <a:spLocks noChangeArrowheads="1"/>
          </p:cNvSpPr>
          <p:nvPr/>
        </p:nvSpPr>
        <p:spPr bwMode="auto">
          <a:xfrm>
            <a:off x="5220072" y="2111375"/>
            <a:ext cx="373560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اذكر مميزات البوصلة المنشورية.</a:t>
            </a:r>
            <a:endParaRPr lang="en-US" sz="2400" b="1" dirty="0"/>
          </a:p>
        </p:txBody>
      </p:sp>
      <p:sp>
        <p:nvSpPr>
          <p:cNvPr id="7" name="مخطط انسيابي: معالجة متعاقبة 6"/>
          <p:cNvSpPr/>
          <p:nvPr/>
        </p:nvSpPr>
        <p:spPr>
          <a:xfrm>
            <a:off x="431540" y="3874938"/>
            <a:ext cx="3384376" cy="778198"/>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أفضل أنواع البوصلات استخداما في عمليات المسح الأرضي.</a:t>
            </a:r>
            <a:endParaRPr lang="ar-OM" sz="2000" b="1" dirty="0">
              <a:solidFill>
                <a:schemeClr val="tx1"/>
              </a:solidFill>
            </a:endParaRPr>
          </a:p>
        </p:txBody>
      </p:sp>
      <p:sp>
        <p:nvSpPr>
          <p:cNvPr id="8" name="مخطط انسيابي: معالجة متعاقبة 7"/>
          <p:cNvSpPr/>
          <p:nvPr/>
        </p:nvSpPr>
        <p:spPr>
          <a:xfrm>
            <a:off x="4283968" y="2708920"/>
            <a:ext cx="4752528"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احتوائها على مواد مضيئة تنير في الإضاءات الخافتة أو الظلام.</a:t>
            </a:r>
            <a:endParaRPr lang="ar-OM" sz="2000" b="1" dirty="0">
              <a:solidFill>
                <a:schemeClr val="tx1"/>
              </a:solidFill>
            </a:endParaRPr>
          </a:p>
        </p:txBody>
      </p:sp>
      <p:sp>
        <p:nvSpPr>
          <p:cNvPr id="9" name="مخطط انسيابي: معالجة متعاقبة 8"/>
          <p:cNvSpPr/>
          <p:nvPr/>
        </p:nvSpPr>
        <p:spPr>
          <a:xfrm>
            <a:off x="7452320" y="3632413"/>
            <a:ext cx="1601830"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خفيفة الوزن.</a:t>
            </a:r>
            <a:endParaRPr lang="ar-OM" sz="2000" b="1" dirty="0">
              <a:solidFill>
                <a:schemeClr val="tx1"/>
              </a:solidFill>
            </a:endParaRPr>
          </a:p>
        </p:txBody>
      </p:sp>
      <p:sp>
        <p:nvSpPr>
          <p:cNvPr id="10" name="مخطط انسيابي: معالجة متعاقبة 9"/>
          <p:cNvSpPr/>
          <p:nvPr/>
        </p:nvSpPr>
        <p:spPr>
          <a:xfrm>
            <a:off x="4245598" y="4581128"/>
            <a:ext cx="4752528"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سهلة الاستخدام مما يجعلها مناسبة للأعمال الاستكشافية البرية والبحرية.</a:t>
            </a:r>
            <a:endParaRPr lang="ar-OM" sz="2000" b="1" dirty="0">
              <a:solidFill>
                <a:schemeClr val="tx1"/>
              </a:solidFill>
            </a:endParaRPr>
          </a:p>
        </p:txBody>
      </p:sp>
    </p:spTree>
    <p:extLst>
      <p:ext uri="{BB962C8B-B14F-4D97-AF65-F5344CB8AC3E}">
        <p14:creationId xmlns:p14="http://schemas.microsoft.com/office/powerpoint/2010/main" val="372867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51520" y="180504"/>
            <a:ext cx="871296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تعد البوصلة المنشورية من أفضل الأنواع استخداماً في مسح قاع البحار والمحيطات ) علل ذلك.</a:t>
            </a:r>
            <a:endParaRPr lang="en-US" sz="2400" b="1" dirty="0"/>
          </a:p>
        </p:txBody>
      </p:sp>
      <p:sp>
        <p:nvSpPr>
          <p:cNvPr id="4" name="مخطط انسيابي: معالجة متعاقبة 3"/>
          <p:cNvSpPr/>
          <p:nvPr/>
        </p:nvSpPr>
        <p:spPr>
          <a:xfrm>
            <a:off x="3347864" y="1916832"/>
            <a:ext cx="5472608"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احتوائها على مواد مضيئة تنير في الإضاءات الخافتة أو الظلام.</a:t>
            </a:r>
            <a:endParaRPr lang="ar-OM" sz="2000" b="1" dirty="0">
              <a:solidFill>
                <a:schemeClr val="tx1"/>
              </a:solidFill>
            </a:endParaRPr>
          </a:p>
        </p:txBody>
      </p:sp>
      <p:sp>
        <p:nvSpPr>
          <p:cNvPr id="5" name="مخطط انسيابي: معالجة متعاقبة 4"/>
          <p:cNvSpPr/>
          <p:nvPr/>
        </p:nvSpPr>
        <p:spPr>
          <a:xfrm>
            <a:off x="1547664" y="1942873"/>
            <a:ext cx="1601830"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خفيفة الوزن.</a:t>
            </a:r>
            <a:endParaRPr lang="ar-OM" sz="2000" b="1" dirty="0">
              <a:solidFill>
                <a:schemeClr val="tx1"/>
              </a:solidFill>
            </a:endParaRPr>
          </a:p>
        </p:txBody>
      </p:sp>
      <p:sp>
        <p:nvSpPr>
          <p:cNvPr id="6" name="مخطط انسيابي: معالجة متعاقبة 5"/>
          <p:cNvSpPr/>
          <p:nvPr/>
        </p:nvSpPr>
        <p:spPr>
          <a:xfrm>
            <a:off x="2411760" y="2780928"/>
            <a:ext cx="6408712"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سهلة الاستخدام مما يجعلها مناسبة للأعمال الاستكشافية البرية والبحرية.</a:t>
            </a:r>
            <a:endParaRPr lang="ar-OM" sz="2000" b="1" dirty="0">
              <a:solidFill>
                <a:schemeClr val="tx1"/>
              </a:solidFill>
            </a:endParaRPr>
          </a:p>
        </p:txBody>
      </p:sp>
      <p:sp>
        <p:nvSpPr>
          <p:cNvPr id="7" name="مخطط انسيابي: معالجة متعاقبة 6"/>
          <p:cNvSpPr/>
          <p:nvPr/>
        </p:nvSpPr>
        <p:spPr>
          <a:xfrm>
            <a:off x="5868144" y="1170711"/>
            <a:ext cx="2880320" cy="624106"/>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نظر لما تتميز به من مميزات:</a:t>
            </a:r>
            <a:endParaRPr lang="ar-OM" sz="2000" b="1" dirty="0">
              <a:solidFill>
                <a:schemeClr val="tx1"/>
              </a:solidFill>
            </a:endParaRPr>
          </a:p>
        </p:txBody>
      </p:sp>
      <p:sp>
        <p:nvSpPr>
          <p:cNvPr id="8" name="مربع نص 7"/>
          <p:cNvSpPr txBox="1">
            <a:spLocks noChangeArrowheads="1"/>
          </p:cNvSpPr>
          <p:nvPr/>
        </p:nvSpPr>
        <p:spPr bwMode="auto">
          <a:xfrm>
            <a:off x="5148064" y="3850500"/>
            <a:ext cx="384527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فيما تستخدم البوصلة الجيروسكوبية ( البوصلة الدوارة)؟</a:t>
            </a:r>
            <a:endParaRPr lang="en-US" sz="2400" b="1" dirty="0"/>
          </a:p>
        </p:txBody>
      </p:sp>
      <p:sp>
        <p:nvSpPr>
          <p:cNvPr id="9" name="مخطط انسيابي: معالجة متعاقبة 8"/>
          <p:cNvSpPr/>
          <p:nvPr/>
        </p:nvSpPr>
        <p:spPr>
          <a:xfrm>
            <a:off x="5148064" y="4930611"/>
            <a:ext cx="3845270"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تستخدم بشكل واسع في الملاحة البحرية والجوية.</a:t>
            </a:r>
            <a:endParaRPr lang="ar-OM" sz="2000" b="1" dirty="0">
              <a:solidFill>
                <a:schemeClr val="tx1"/>
              </a:solidFill>
            </a:endParaRPr>
          </a:p>
        </p:txBody>
      </p:sp>
      <p:grpSp>
        <p:nvGrpSpPr>
          <p:cNvPr id="13" name="مجموعة 12"/>
          <p:cNvGrpSpPr/>
          <p:nvPr/>
        </p:nvGrpSpPr>
        <p:grpSpPr>
          <a:xfrm>
            <a:off x="395536" y="3640292"/>
            <a:ext cx="4392488" cy="2417842"/>
            <a:chOff x="467544" y="3666334"/>
            <a:chExt cx="4392488" cy="2485118"/>
          </a:xfrm>
        </p:grpSpPr>
        <p:pic>
          <p:nvPicPr>
            <p:cNvPr id="10" name="صورة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3666334"/>
              <a:ext cx="4392488" cy="2485118"/>
            </a:xfrm>
            <a:prstGeom prst="rect">
              <a:avLst/>
            </a:prstGeom>
            <a:ln>
              <a:noFill/>
            </a:ln>
            <a:effectLst>
              <a:outerShdw blurRad="190500" algn="tl" rotWithShape="0">
                <a:srgbClr val="000000">
                  <a:alpha val="70000"/>
                </a:srgbClr>
              </a:outerShdw>
            </a:effectLst>
          </p:spPr>
        </p:pic>
        <p:sp>
          <p:nvSpPr>
            <p:cNvPr id="12" name="مربع نص 11"/>
            <p:cNvSpPr txBox="1"/>
            <p:nvPr/>
          </p:nvSpPr>
          <p:spPr>
            <a:xfrm>
              <a:off x="3635896" y="5517232"/>
              <a:ext cx="1224136" cy="369332"/>
            </a:xfrm>
            <a:prstGeom prst="rect">
              <a:avLst/>
            </a:prstGeom>
            <a:solidFill>
              <a:schemeClr val="bg1"/>
            </a:solidFill>
          </p:spPr>
          <p:txBody>
            <a:bodyPr wrap="square" rtlCol="1">
              <a:spAutoFit/>
            </a:bodyPr>
            <a:lstStyle/>
            <a:p>
              <a:endParaRPr lang="ar-SA" dirty="0"/>
            </a:p>
          </p:txBody>
        </p:sp>
      </p:grpSp>
    </p:spTree>
    <p:extLst>
      <p:ext uri="{BB962C8B-B14F-4D97-AF65-F5344CB8AC3E}">
        <p14:creationId xmlns:p14="http://schemas.microsoft.com/office/powerpoint/2010/main" val="2502414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220072" y="180504"/>
            <a:ext cx="374441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بماذا تمتاز البوصلة الجيروسكوبية؟</a:t>
            </a:r>
            <a:endParaRPr lang="en-US" sz="2400" b="1" dirty="0"/>
          </a:p>
        </p:txBody>
      </p:sp>
      <p:sp>
        <p:nvSpPr>
          <p:cNvPr id="3" name="مخطط انسيابي: معالجة متعاقبة 2"/>
          <p:cNvSpPr/>
          <p:nvPr/>
        </p:nvSpPr>
        <p:spPr>
          <a:xfrm>
            <a:off x="5580112" y="764704"/>
            <a:ext cx="3359826"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تشير إلى الشمال الحقيقي للأرض.</a:t>
            </a:r>
          </a:p>
        </p:txBody>
      </p:sp>
      <p:sp>
        <p:nvSpPr>
          <p:cNvPr id="4" name="مخطط انسيابي: معالجة متعاقبة 3"/>
          <p:cNvSpPr/>
          <p:nvPr/>
        </p:nvSpPr>
        <p:spPr>
          <a:xfrm>
            <a:off x="467544" y="764704"/>
            <a:ext cx="4944002" cy="72008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لا تتأثر بالمعادن الحديدية الموجودة في السفن والطائرات.</a:t>
            </a:r>
          </a:p>
        </p:txBody>
      </p:sp>
      <p:sp>
        <p:nvSpPr>
          <p:cNvPr id="5" name="مربع نص 4"/>
          <p:cNvSpPr txBox="1">
            <a:spLocks noChangeArrowheads="1"/>
          </p:cNvSpPr>
          <p:nvPr/>
        </p:nvSpPr>
        <p:spPr bwMode="auto">
          <a:xfrm>
            <a:off x="6228184" y="2324631"/>
            <a:ext cx="273630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عرف الطاولة المستوية .</a:t>
            </a:r>
            <a:endParaRPr lang="en-US" sz="2400" b="1" dirty="0"/>
          </a:p>
        </p:txBody>
      </p:sp>
      <p:sp>
        <p:nvSpPr>
          <p:cNvPr id="6" name="مخطط انسيابي: معالجة متعاقبة 5"/>
          <p:cNvSpPr/>
          <p:nvPr/>
        </p:nvSpPr>
        <p:spPr>
          <a:xfrm>
            <a:off x="4211960" y="2906405"/>
            <a:ext cx="4752528" cy="107683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هي مجموعة من الأدوات المساحية ، وتستخدم في عمليات رفع المساحات الصغيرة من الأرض بشكل مباشر من الحقل.</a:t>
            </a:r>
            <a:endParaRPr lang="ar-OM" sz="2000" b="1" dirty="0">
              <a:solidFill>
                <a:schemeClr val="tx1"/>
              </a:solidFill>
            </a:endParaRPr>
          </a:p>
        </p:txBody>
      </p:sp>
      <p:pic>
        <p:nvPicPr>
          <p:cNvPr id="7" name="صورة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60" y="2479237"/>
            <a:ext cx="4014192" cy="36140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مربع نص 7"/>
          <p:cNvSpPr txBox="1">
            <a:spLocks noChangeArrowheads="1"/>
          </p:cNvSpPr>
          <p:nvPr/>
        </p:nvSpPr>
        <p:spPr bwMode="auto">
          <a:xfrm>
            <a:off x="4211960" y="4123671"/>
            <a:ext cx="475252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تستخدم الطاولة المستوية في المسح الأرضي؟</a:t>
            </a:r>
            <a:endParaRPr lang="en-US" sz="2400" b="1" dirty="0"/>
          </a:p>
        </p:txBody>
      </p:sp>
      <p:sp>
        <p:nvSpPr>
          <p:cNvPr id="9" name="مخطط انسيابي: معالجة متعاقبة 8"/>
          <p:cNvSpPr/>
          <p:nvPr/>
        </p:nvSpPr>
        <p:spPr>
          <a:xfrm>
            <a:off x="4211960" y="5136227"/>
            <a:ext cx="4752528" cy="86081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تستخدم في رفع التفاصيل من الأرض وتوقيعها مباشرة على لوحة من الورق بمقياس رسم مناسب.</a:t>
            </a:r>
            <a:endParaRPr lang="ar-OM" sz="2000" b="1" dirty="0">
              <a:solidFill>
                <a:schemeClr val="tx1"/>
              </a:solidFill>
            </a:endParaRPr>
          </a:p>
        </p:txBody>
      </p:sp>
      <p:sp>
        <p:nvSpPr>
          <p:cNvPr id="10" name="موجة 9">
            <a:extLst>
              <a:ext uri="{FF2B5EF4-FFF2-40B4-BE49-F238E27FC236}">
                <a16:creationId xmlns:a16="http://schemas.microsoft.com/office/drawing/2014/main" id="{AF483E98-3B9B-413A-8CCF-D0E7B91CE10E}"/>
              </a:ext>
            </a:extLst>
          </p:cNvPr>
          <p:cNvSpPr/>
          <p:nvPr/>
        </p:nvSpPr>
        <p:spPr>
          <a:xfrm>
            <a:off x="1691680" y="1412776"/>
            <a:ext cx="6048672" cy="860812"/>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قراءة المعلومات صفحة ( 134 ) وصفحة ( 133 ) بدفترك المدرسي.</a:t>
            </a:r>
          </a:p>
        </p:txBody>
      </p:sp>
    </p:spTree>
    <p:extLst>
      <p:ext uri="{BB962C8B-B14F-4D97-AF65-F5344CB8AC3E}">
        <p14:creationId xmlns:p14="http://schemas.microsoft.com/office/powerpoint/2010/main" val="108452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arn(inVertical)">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796136" y="180504"/>
            <a:ext cx="316835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بماذا تمتاز الطاولة المستوية؟</a:t>
            </a:r>
            <a:endParaRPr lang="en-US" sz="2400" b="1" dirty="0"/>
          </a:p>
        </p:txBody>
      </p:sp>
      <p:sp>
        <p:nvSpPr>
          <p:cNvPr id="3" name="مخطط انسيابي: معالجة متعاقبة 2"/>
          <p:cNvSpPr/>
          <p:nvPr/>
        </p:nvSpPr>
        <p:spPr>
          <a:xfrm>
            <a:off x="5652120" y="764704"/>
            <a:ext cx="3354818" cy="720080"/>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أسهل طرق المسح الأرض وأسرعها.</a:t>
            </a:r>
            <a:endParaRPr lang="ar-OM" sz="2000" b="1" dirty="0">
              <a:solidFill>
                <a:schemeClr val="tx1"/>
              </a:solidFill>
            </a:endParaRPr>
          </a:p>
        </p:txBody>
      </p:sp>
      <p:pic>
        <p:nvPicPr>
          <p:cNvPr id="4" name="Picture 2" descr="C:\Users\Toshiba\Pictures\جغرافيا\اللوحة المستوية.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9"/>
            <a:ext cx="3744416" cy="44644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مربع نص 5"/>
          <p:cNvSpPr txBox="1">
            <a:spLocks noChangeArrowheads="1"/>
          </p:cNvSpPr>
          <p:nvPr/>
        </p:nvSpPr>
        <p:spPr bwMode="auto">
          <a:xfrm>
            <a:off x="4326418" y="1628800"/>
            <a:ext cx="468052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علل تعد الطاولة المستوية من أسهل طرق المسح الأرضي وأسرعها.</a:t>
            </a:r>
            <a:endParaRPr lang="en-US" sz="2400" b="1" dirty="0"/>
          </a:p>
        </p:txBody>
      </p:sp>
      <p:sp>
        <p:nvSpPr>
          <p:cNvPr id="7" name="مخطط انسيابي: معالجة متعاقبة 6"/>
          <p:cNvSpPr/>
          <p:nvPr/>
        </p:nvSpPr>
        <p:spPr>
          <a:xfrm>
            <a:off x="4139952" y="2564904"/>
            <a:ext cx="4896544" cy="86081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بسبب استخدامها في رفع التفاصيل من الأرض وتوقيعها مباشرة على لوحة من الورق بمقياس رسم مناسب.</a:t>
            </a:r>
            <a:endParaRPr lang="ar-OM" sz="2000" b="1" dirty="0">
              <a:solidFill>
                <a:schemeClr val="tx1"/>
              </a:solidFill>
            </a:endParaRPr>
          </a:p>
        </p:txBody>
      </p:sp>
      <p:sp>
        <p:nvSpPr>
          <p:cNvPr id="9" name="موجة 8">
            <a:extLst>
              <a:ext uri="{FF2B5EF4-FFF2-40B4-BE49-F238E27FC236}">
                <a16:creationId xmlns:a16="http://schemas.microsoft.com/office/drawing/2014/main" id="{3E373894-514F-43B6-974C-5756613CFB78}"/>
              </a:ext>
            </a:extLst>
          </p:cNvPr>
          <p:cNvSpPr/>
          <p:nvPr/>
        </p:nvSpPr>
        <p:spPr>
          <a:xfrm>
            <a:off x="4139952" y="4285803"/>
            <a:ext cx="4721533" cy="943397"/>
          </a:xfrm>
          <a:prstGeom prst="wave">
            <a:avLst>
              <a:gd name="adj1" fmla="val 12500"/>
              <a:gd name="adj2" fmla="val 0"/>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قراءة المعلومات صفحة ( 132 ) بدفترك المدرسي.</a:t>
            </a:r>
          </a:p>
        </p:txBody>
      </p:sp>
      <p:sp>
        <p:nvSpPr>
          <p:cNvPr id="10" name="موجة 9">
            <a:extLst>
              <a:ext uri="{FF2B5EF4-FFF2-40B4-BE49-F238E27FC236}">
                <a16:creationId xmlns:a16="http://schemas.microsoft.com/office/drawing/2014/main" id="{DCA8A19D-A602-4C53-A52D-A2766B90AA82}"/>
              </a:ext>
            </a:extLst>
          </p:cNvPr>
          <p:cNvSpPr/>
          <p:nvPr/>
        </p:nvSpPr>
        <p:spPr>
          <a:xfrm>
            <a:off x="4170946" y="3518835"/>
            <a:ext cx="4721533"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قراءة المعلومات صفحة ( 147 ) بدفترك المدرسي.</a:t>
            </a:r>
          </a:p>
        </p:txBody>
      </p:sp>
    </p:spTree>
    <p:extLst>
      <p:ext uri="{BB962C8B-B14F-4D97-AF65-F5344CB8AC3E}">
        <p14:creationId xmlns:p14="http://schemas.microsoft.com/office/powerpoint/2010/main" val="311880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4499992" y="152369"/>
            <a:ext cx="288032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اكمل بيانات الجدول التالي :</a:t>
            </a:r>
            <a:endParaRPr lang="en-US" sz="2400" b="1" dirty="0"/>
          </a:p>
        </p:txBody>
      </p:sp>
      <p:sp>
        <p:nvSpPr>
          <p:cNvPr id="8" name="موجة 7"/>
          <p:cNvSpPr/>
          <p:nvPr/>
        </p:nvSpPr>
        <p:spPr>
          <a:xfrm>
            <a:off x="2615741" y="620688"/>
            <a:ext cx="3912517" cy="748854"/>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المدرسي صفحة ( 134 )</a:t>
            </a:r>
          </a:p>
        </p:txBody>
      </p:sp>
      <p:graphicFrame>
        <p:nvGraphicFramePr>
          <p:cNvPr id="5" name="جدول 4">
            <a:extLst>
              <a:ext uri="{FF2B5EF4-FFF2-40B4-BE49-F238E27FC236}">
                <a16:creationId xmlns:a16="http://schemas.microsoft.com/office/drawing/2014/main" id="{7F3FAF82-507E-4B3D-B611-D3829C04611E}"/>
              </a:ext>
            </a:extLst>
          </p:cNvPr>
          <p:cNvGraphicFramePr>
            <a:graphicFrameLocks noGrp="1"/>
          </p:cNvGraphicFramePr>
          <p:nvPr>
            <p:extLst>
              <p:ext uri="{D42A27DB-BD31-4B8C-83A1-F6EECF244321}">
                <p14:modId xmlns:p14="http://schemas.microsoft.com/office/powerpoint/2010/main" val="4284993746"/>
              </p:ext>
            </p:extLst>
          </p:nvPr>
        </p:nvGraphicFramePr>
        <p:xfrm>
          <a:off x="177131" y="1412776"/>
          <a:ext cx="8784976" cy="2194560"/>
        </p:xfrm>
        <a:graphic>
          <a:graphicData uri="http://schemas.openxmlformats.org/drawingml/2006/table">
            <a:tbl>
              <a:tblPr rtl="1" firstRow="1" bandRow="1">
                <a:tableStyleId>{F5AB1C69-6EDB-4FF4-983F-18BD219EF322}</a:tableStyleId>
              </a:tblPr>
              <a:tblGrid>
                <a:gridCol w="2588544">
                  <a:extLst>
                    <a:ext uri="{9D8B030D-6E8A-4147-A177-3AD203B41FA5}">
                      <a16:colId xmlns:a16="http://schemas.microsoft.com/office/drawing/2014/main" val="513774762"/>
                    </a:ext>
                  </a:extLst>
                </a:gridCol>
                <a:gridCol w="6196432">
                  <a:extLst>
                    <a:ext uri="{9D8B030D-6E8A-4147-A177-3AD203B41FA5}">
                      <a16:colId xmlns:a16="http://schemas.microsoft.com/office/drawing/2014/main" val="925160861"/>
                    </a:ext>
                  </a:extLst>
                </a:gridCol>
              </a:tblGrid>
              <a:tr h="449836">
                <a:tc>
                  <a:txBody>
                    <a:bodyPr/>
                    <a:lstStyle/>
                    <a:p>
                      <a:pPr algn="ctr" rtl="1"/>
                      <a:r>
                        <a:rPr lang="ar-SA" sz="2400" dirty="0">
                          <a:solidFill>
                            <a:schemeClr val="tx1"/>
                          </a:solidFill>
                        </a:rPr>
                        <a:t>الجهاز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dirty="0">
                          <a:solidFill>
                            <a:schemeClr val="tx1"/>
                          </a:solidFill>
                        </a:rPr>
                        <a:t>الاستخدامات</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4229020"/>
                  </a:ext>
                </a:extLst>
              </a:tr>
              <a:tr h="809705">
                <a:tc>
                  <a:txBody>
                    <a:bodyPr/>
                    <a:lstStyle/>
                    <a:p>
                      <a:pPr algn="ctr" rtl="1"/>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sz="2400" b="1" dirty="0">
                          <a:solidFill>
                            <a:schemeClr val="tx1"/>
                          </a:solidFill>
                        </a:rPr>
                        <a:t>يُستخدم في السفن والطائرات ويُشير إلى الشمال الحقيقي للأرض.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4211837"/>
                  </a:ext>
                </a:extLst>
              </a:tr>
              <a:tr h="449836">
                <a:tc>
                  <a:txBody>
                    <a:bodyPr/>
                    <a:lstStyle/>
                    <a:p>
                      <a:pPr algn="ctr" rtl="1"/>
                      <a:endParaRPr lang="ar-SA" sz="2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sz="2400" b="1" dirty="0">
                          <a:solidFill>
                            <a:schemeClr val="tx1"/>
                          </a:solidFill>
                        </a:rPr>
                        <a:t>قياس المسافات في المساحات المستوية والخالية من العوائق.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3875764"/>
                  </a:ext>
                </a:extLst>
              </a:tr>
              <a:tr h="449836">
                <a:tc>
                  <a:txBody>
                    <a:bodyPr/>
                    <a:lstStyle/>
                    <a:p>
                      <a:pPr algn="ctr" rtl="1"/>
                      <a:endParaRPr lang="ar-SA"/>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rtl="1"/>
                      <a:r>
                        <a:rPr lang="ar-SA" sz="2400" b="1" dirty="0"/>
                        <a:t>رفع المساحات الصغيرة مباشرة من الحقل.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2418265"/>
                  </a:ext>
                </a:extLst>
              </a:tr>
            </a:tbl>
          </a:graphicData>
        </a:graphic>
      </p:graphicFrame>
      <p:sp>
        <p:nvSpPr>
          <p:cNvPr id="11" name="مربع نص 10">
            <a:extLst>
              <a:ext uri="{FF2B5EF4-FFF2-40B4-BE49-F238E27FC236}">
                <a16:creationId xmlns:a16="http://schemas.microsoft.com/office/drawing/2014/main" id="{BAC220BA-DCEE-40D5-8170-881B9F64377F}"/>
              </a:ext>
            </a:extLst>
          </p:cNvPr>
          <p:cNvSpPr txBox="1"/>
          <p:nvPr/>
        </p:nvSpPr>
        <p:spPr>
          <a:xfrm>
            <a:off x="6671084" y="2048391"/>
            <a:ext cx="2148198" cy="400110"/>
          </a:xfrm>
          <a:prstGeom prst="rect">
            <a:avLst/>
          </a:prstGeom>
          <a:noFill/>
        </p:spPr>
        <p:txBody>
          <a:bodyPr wrap="square" rtlCol="1">
            <a:spAutoFit/>
          </a:bodyPr>
          <a:lstStyle/>
          <a:p>
            <a:pPr algn="ctr"/>
            <a:r>
              <a:rPr lang="ar-SA" sz="2000" b="1" dirty="0">
                <a:solidFill>
                  <a:srgbClr val="FF0000"/>
                </a:solidFill>
              </a:rPr>
              <a:t>البوصلة الجيروسكوبية</a:t>
            </a:r>
          </a:p>
        </p:txBody>
      </p:sp>
      <p:sp>
        <p:nvSpPr>
          <p:cNvPr id="12" name="مربع نص 11">
            <a:extLst>
              <a:ext uri="{FF2B5EF4-FFF2-40B4-BE49-F238E27FC236}">
                <a16:creationId xmlns:a16="http://schemas.microsoft.com/office/drawing/2014/main" id="{38882973-3FAA-4386-92B2-A1B0F7BB76EB}"/>
              </a:ext>
            </a:extLst>
          </p:cNvPr>
          <p:cNvSpPr txBox="1"/>
          <p:nvPr/>
        </p:nvSpPr>
        <p:spPr>
          <a:xfrm>
            <a:off x="6650120" y="2696894"/>
            <a:ext cx="2148198" cy="400110"/>
          </a:xfrm>
          <a:prstGeom prst="rect">
            <a:avLst/>
          </a:prstGeom>
          <a:noFill/>
        </p:spPr>
        <p:txBody>
          <a:bodyPr wrap="square" rtlCol="1">
            <a:spAutoFit/>
          </a:bodyPr>
          <a:lstStyle/>
          <a:p>
            <a:pPr algn="ctr"/>
            <a:r>
              <a:rPr lang="ar-SA" sz="2000" b="1" dirty="0">
                <a:solidFill>
                  <a:srgbClr val="FF0000"/>
                </a:solidFill>
              </a:rPr>
              <a:t>شريط القياس</a:t>
            </a:r>
          </a:p>
        </p:txBody>
      </p:sp>
      <p:sp>
        <p:nvSpPr>
          <p:cNvPr id="13" name="مربع نص 12">
            <a:extLst>
              <a:ext uri="{FF2B5EF4-FFF2-40B4-BE49-F238E27FC236}">
                <a16:creationId xmlns:a16="http://schemas.microsoft.com/office/drawing/2014/main" id="{903831BF-0AE2-4C9D-AC0B-7572693C89C9}"/>
              </a:ext>
            </a:extLst>
          </p:cNvPr>
          <p:cNvSpPr txBox="1"/>
          <p:nvPr/>
        </p:nvSpPr>
        <p:spPr>
          <a:xfrm>
            <a:off x="6625817" y="3180459"/>
            <a:ext cx="2148198" cy="400110"/>
          </a:xfrm>
          <a:prstGeom prst="rect">
            <a:avLst/>
          </a:prstGeom>
          <a:noFill/>
        </p:spPr>
        <p:txBody>
          <a:bodyPr wrap="square" rtlCol="1">
            <a:spAutoFit/>
          </a:bodyPr>
          <a:lstStyle/>
          <a:p>
            <a:pPr algn="ctr"/>
            <a:r>
              <a:rPr lang="ar-SA" sz="2000" b="1" dirty="0">
                <a:solidFill>
                  <a:srgbClr val="FF0000"/>
                </a:solidFill>
              </a:rPr>
              <a:t>الطاولة المستوية</a:t>
            </a:r>
          </a:p>
        </p:txBody>
      </p:sp>
      <p:sp>
        <p:nvSpPr>
          <p:cNvPr id="14" name="مربع نص 13">
            <a:extLst>
              <a:ext uri="{FF2B5EF4-FFF2-40B4-BE49-F238E27FC236}">
                <a16:creationId xmlns:a16="http://schemas.microsoft.com/office/drawing/2014/main" id="{C5B71AC2-12F8-4684-BE29-57C84F36F726}"/>
              </a:ext>
            </a:extLst>
          </p:cNvPr>
          <p:cNvSpPr txBox="1">
            <a:spLocks noChangeArrowheads="1"/>
          </p:cNvSpPr>
          <p:nvPr/>
        </p:nvSpPr>
        <p:spPr bwMode="auto">
          <a:xfrm>
            <a:off x="4211960" y="3750131"/>
            <a:ext cx="4725009"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البوصلة التي تستخدم في الملاحة البحرية بشكل واسع .</a:t>
            </a:r>
            <a:endParaRPr lang="en-US" sz="2400" b="1" dirty="0"/>
          </a:p>
        </p:txBody>
      </p:sp>
      <p:sp>
        <p:nvSpPr>
          <p:cNvPr id="15" name="شكل بيضاوي 14">
            <a:extLst>
              <a:ext uri="{FF2B5EF4-FFF2-40B4-BE49-F238E27FC236}">
                <a16:creationId xmlns:a16="http://schemas.microsoft.com/office/drawing/2014/main" id="{4A328B33-4CA5-4921-81C6-5FBD58A50F23}"/>
              </a:ext>
            </a:extLst>
          </p:cNvPr>
          <p:cNvSpPr/>
          <p:nvPr/>
        </p:nvSpPr>
        <p:spPr>
          <a:xfrm>
            <a:off x="7595666" y="88497"/>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أسئلة</a:t>
            </a:r>
            <a:endParaRPr lang="ar-OM" sz="2400" b="1" dirty="0">
              <a:solidFill>
                <a:schemeClr val="tx1"/>
              </a:solidFill>
            </a:endParaRPr>
          </a:p>
        </p:txBody>
      </p:sp>
      <p:sp>
        <p:nvSpPr>
          <p:cNvPr id="16" name="موجة 15">
            <a:extLst>
              <a:ext uri="{FF2B5EF4-FFF2-40B4-BE49-F238E27FC236}">
                <a16:creationId xmlns:a16="http://schemas.microsoft.com/office/drawing/2014/main" id="{E907FBF4-A68F-4ED5-AC79-90865398E7B1}"/>
              </a:ext>
            </a:extLst>
          </p:cNvPr>
          <p:cNvSpPr/>
          <p:nvPr/>
        </p:nvSpPr>
        <p:spPr>
          <a:xfrm>
            <a:off x="179512" y="3685080"/>
            <a:ext cx="3912517" cy="748854"/>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المدرسي صفحة ( 143 )</a:t>
            </a:r>
          </a:p>
        </p:txBody>
      </p:sp>
      <p:sp>
        <p:nvSpPr>
          <p:cNvPr id="17" name="مربع نص 16">
            <a:extLst>
              <a:ext uri="{FF2B5EF4-FFF2-40B4-BE49-F238E27FC236}">
                <a16:creationId xmlns:a16="http://schemas.microsoft.com/office/drawing/2014/main" id="{E529AB2F-2425-4AF4-AC30-999F1DF783D2}"/>
              </a:ext>
            </a:extLst>
          </p:cNvPr>
          <p:cNvSpPr txBox="1">
            <a:spLocks noChangeArrowheads="1"/>
          </p:cNvSpPr>
          <p:nvPr/>
        </p:nvSpPr>
        <p:spPr bwMode="auto">
          <a:xfrm>
            <a:off x="7595666" y="4761202"/>
            <a:ext cx="129509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المنشورية</a:t>
            </a:r>
            <a:endParaRPr lang="en-US" sz="2400" b="1" dirty="0"/>
          </a:p>
        </p:txBody>
      </p:sp>
      <p:sp>
        <p:nvSpPr>
          <p:cNvPr id="18" name="مربع نص 17">
            <a:extLst>
              <a:ext uri="{FF2B5EF4-FFF2-40B4-BE49-F238E27FC236}">
                <a16:creationId xmlns:a16="http://schemas.microsoft.com/office/drawing/2014/main" id="{65A69986-2C38-4BFF-943D-58A8C138E43F}"/>
              </a:ext>
            </a:extLst>
          </p:cNvPr>
          <p:cNvSpPr txBox="1">
            <a:spLocks noChangeArrowheads="1"/>
          </p:cNvSpPr>
          <p:nvPr/>
        </p:nvSpPr>
        <p:spPr bwMode="auto">
          <a:xfrm>
            <a:off x="5724128" y="4767535"/>
            <a:ext cx="158417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الجيروسكوبية</a:t>
            </a:r>
            <a:endParaRPr lang="en-US" sz="2400" b="1" dirty="0"/>
          </a:p>
        </p:txBody>
      </p:sp>
      <p:sp>
        <p:nvSpPr>
          <p:cNvPr id="19" name="مربع نص 18">
            <a:extLst>
              <a:ext uri="{FF2B5EF4-FFF2-40B4-BE49-F238E27FC236}">
                <a16:creationId xmlns:a16="http://schemas.microsoft.com/office/drawing/2014/main" id="{6243DE0C-7837-4E31-BD21-44ACC0B4B794}"/>
              </a:ext>
            </a:extLst>
          </p:cNvPr>
          <p:cNvSpPr txBox="1">
            <a:spLocks noChangeArrowheads="1"/>
          </p:cNvSpPr>
          <p:nvPr/>
        </p:nvSpPr>
        <p:spPr bwMode="auto">
          <a:xfrm>
            <a:off x="6138627" y="5589240"/>
            <a:ext cx="248337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ظلل الإجابة الصحيحة</a:t>
            </a:r>
            <a:endParaRPr lang="en-US" sz="2400" b="1" dirty="0"/>
          </a:p>
        </p:txBody>
      </p:sp>
      <p:sp>
        <p:nvSpPr>
          <p:cNvPr id="20" name="مربع نص 19">
            <a:extLst>
              <a:ext uri="{FF2B5EF4-FFF2-40B4-BE49-F238E27FC236}">
                <a16:creationId xmlns:a16="http://schemas.microsoft.com/office/drawing/2014/main" id="{9DB7B5AD-334D-4BB8-BBD7-D46290F32224}"/>
              </a:ext>
            </a:extLst>
          </p:cNvPr>
          <p:cNvSpPr txBox="1">
            <a:spLocks noChangeArrowheads="1"/>
          </p:cNvSpPr>
          <p:nvPr/>
        </p:nvSpPr>
        <p:spPr bwMode="auto">
          <a:xfrm>
            <a:off x="5736170" y="4761201"/>
            <a:ext cx="1584176" cy="461665"/>
          </a:xfrm>
          <a:prstGeom prst="rect">
            <a:avLst/>
          </a:prstGeom>
          <a:solidFill>
            <a:srgbClr val="FF0000">
              <a:alpha val="25000"/>
            </a:srgbClr>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endParaRPr lang="en-US" sz="2400" b="1" dirty="0"/>
          </a:p>
        </p:txBody>
      </p:sp>
      <p:sp>
        <p:nvSpPr>
          <p:cNvPr id="21" name="مربع نص 20">
            <a:extLst>
              <a:ext uri="{FF2B5EF4-FFF2-40B4-BE49-F238E27FC236}">
                <a16:creationId xmlns:a16="http://schemas.microsoft.com/office/drawing/2014/main" id="{66A099E7-53DE-453A-A752-C2AB14B2D40B}"/>
              </a:ext>
            </a:extLst>
          </p:cNvPr>
          <p:cNvSpPr txBox="1">
            <a:spLocks noChangeArrowheads="1"/>
          </p:cNvSpPr>
          <p:nvPr/>
        </p:nvSpPr>
        <p:spPr bwMode="auto">
          <a:xfrm>
            <a:off x="4092029" y="4761201"/>
            <a:ext cx="148841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علل إجابتك :</a:t>
            </a:r>
            <a:endParaRPr lang="en-US" sz="2400" b="1" dirty="0"/>
          </a:p>
        </p:txBody>
      </p:sp>
      <p:sp>
        <p:nvSpPr>
          <p:cNvPr id="22" name="مخطط انسيابي: معالجة متعاقبة 21">
            <a:extLst>
              <a:ext uri="{FF2B5EF4-FFF2-40B4-BE49-F238E27FC236}">
                <a16:creationId xmlns:a16="http://schemas.microsoft.com/office/drawing/2014/main" id="{33797229-BD62-4E95-B357-DA2DA3070796}"/>
              </a:ext>
            </a:extLst>
          </p:cNvPr>
          <p:cNvSpPr/>
          <p:nvPr/>
        </p:nvSpPr>
        <p:spPr>
          <a:xfrm>
            <a:off x="177131" y="4509120"/>
            <a:ext cx="3843225" cy="122157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تشير إلى الشمال الحقيقي للأرض / لا تتأثر بالمعادن الحديدية الموجودة في السفن والطائرات. </a:t>
            </a:r>
          </a:p>
        </p:txBody>
      </p:sp>
    </p:spTree>
    <p:extLst>
      <p:ext uri="{BB962C8B-B14F-4D97-AF65-F5344CB8AC3E}">
        <p14:creationId xmlns:p14="http://schemas.microsoft.com/office/powerpoint/2010/main" val="313746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1)">
                                      <p:cBhvr>
                                        <p:cTn id="33" dur="2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barn(inVertical)">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barn(inVertical)">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barn(inVertical)">
                                      <p:cBhvr>
                                        <p:cTn id="69" dur="500"/>
                                        <p:tgtEl>
                                          <p:spTgt spid="20"/>
                                        </p:tgtEl>
                                      </p:cBhvr>
                                    </p:animEffect>
                                  </p:childTnLst>
                                  <p:subTnLst>
                                    <p:audio>
                                      <p:cMediaNode>
                                        <p:cTn display="0" masterRel="sameClick">
                                          <p:stCondLst>
                                            <p:cond evt="begin" delay="0">
                                              <p:tn val="67"/>
                                            </p:cond>
                                          </p:stCondLst>
                                          <p:endCondLst>
                                            <p:cond evt="onStopAudio" delay="0">
                                              <p:tgtEl>
                                                <p:sldTgt/>
                                              </p:tgtEl>
                                            </p:cond>
                                          </p:endCondLst>
                                        </p:cTn>
                                        <p:tgtEl>
                                          <p:sndTgt r:embed="rId2" name="drumroll.wav"/>
                                        </p:tgtEl>
                                      </p:cMediaNode>
                                    </p:audio>
                                  </p:sub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barn(inVertical)">
                                      <p:cBhvr>
                                        <p:cTn id="74" dur="500"/>
                                        <p:tgtEl>
                                          <p:spTgt spid="21"/>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1000"/>
                                        <p:tgtEl>
                                          <p:spTgt spid="22"/>
                                        </p:tgtEl>
                                      </p:cBhvr>
                                    </p:animEffect>
                                    <p:anim calcmode="lin" valueType="num">
                                      <p:cBhvr>
                                        <p:cTn id="80" dur="1000" fill="hold"/>
                                        <p:tgtEl>
                                          <p:spTgt spid="22"/>
                                        </p:tgtEl>
                                        <p:attrNameLst>
                                          <p:attrName>ppt_x</p:attrName>
                                        </p:attrNameLst>
                                      </p:cBhvr>
                                      <p:tavLst>
                                        <p:tav tm="0">
                                          <p:val>
                                            <p:strVal val="#ppt_x"/>
                                          </p:val>
                                        </p:tav>
                                        <p:tav tm="100000">
                                          <p:val>
                                            <p:strVal val="#ppt_x"/>
                                          </p:val>
                                        </p:tav>
                                      </p:tavLst>
                                    </p:anim>
                                    <p:anim calcmode="lin" valueType="num">
                                      <p:cBhvr>
                                        <p:cTn id="8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1" grpId="0"/>
      <p:bldP spid="12" grpId="0"/>
      <p:bldP spid="13" grpId="0"/>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مربع نص 9"/>
          <p:cNvSpPr txBox="1">
            <a:spLocks noChangeArrowheads="1"/>
          </p:cNvSpPr>
          <p:nvPr/>
        </p:nvSpPr>
        <p:spPr bwMode="auto">
          <a:xfrm>
            <a:off x="3779912" y="159023"/>
            <a:ext cx="518457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أكمل شبكة الكلمات المتقاطعة ( </a:t>
            </a:r>
            <a:r>
              <a:rPr lang="en-US" sz="2400" b="1" dirty="0"/>
              <a:t>Cross Word</a:t>
            </a:r>
            <a:r>
              <a:rPr lang="ar-SA" sz="2400" b="1" dirty="0"/>
              <a:t> ).</a:t>
            </a:r>
            <a:endParaRPr lang="en-US" sz="2400" b="1" dirty="0"/>
          </a:p>
        </p:txBody>
      </p:sp>
      <p:pic>
        <p:nvPicPr>
          <p:cNvPr id="3" name="صورة 2">
            <a:extLst>
              <a:ext uri="{FF2B5EF4-FFF2-40B4-BE49-F238E27FC236}">
                <a16:creationId xmlns:a16="http://schemas.microsoft.com/office/drawing/2014/main" id="{93386288-2909-4501-B482-0A86EFB55262}"/>
              </a:ext>
            </a:extLst>
          </p:cNvPr>
          <p:cNvPicPr>
            <a:picLocks noChangeAspect="1"/>
          </p:cNvPicPr>
          <p:nvPr/>
        </p:nvPicPr>
        <p:blipFill rotWithShape="1">
          <a:blip r:embed="rId2">
            <a:extLst>
              <a:ext uri="{28A0092B-C50C-407E-A947-70E740481C1C}">
                <a14:useLocalDpi xmlns:a14="http://schemas.microsoft.com/office/drawing/2010/main" val="0"/>
              </a:ext>
            </a:extLst>
          </a:blip>
          <a:srcRect r="2479" b="60500"/>
          <a:stretch/>
        </p:blipFill>
        <p:spPr>
          <a:xfrm>
            <a:off x="298975" y="836713"/>
            <a:ext cx="8496944" cy="5334478"/>
          </a:xfrm>
          <a:prstGeom prst="rect">
            <a:avLst/>
          </a:prstGeom>
          <a:ln>
            <a:noFill/>
          </a:ln>
          <a:effectLst>
            <a:softEdge rad="112500"/>
          </a:effectLst>
        </p:spPr>
      </p:pic>
      <p:sp>
        <p:nvSpPr>
          <p:cNvPr id="5" name="مربع نص 4">
            <a:extLst>
              <a:ext uri="{FF2B5EF4-FFF2-40B4-BE49-F238E27FC236}">
                <a16:creationId xmlns:a16="http://schemas.microsoft.com/office/drawing/2014/main" id="{30C4D934-2D06-4C71-9E87-A30A9207C647}"/>
              </a:ext>
            </a:extLst>
          </p:cNvPr>
          <p:cNvSpPr txBox="1"/>
          <p:nvPr/>
        </p:nvSpPr>
        <p:spPr>
          <a:xfrm>
            <a:off x="4716016" y="980728"/>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6" name="مربع نص 5">
            <a:extLst>
              <a:ext uri="{FF2B5EF4-FFF2-40B4-BE49-F238E27FC236}">
                <a16:creationId xmlns:a16="http://schemas.microsoft.com/office/drawing/2014/main" id="{3AB92A4C-7DC7-4668-BB7E-12E753972BFC}"/>
              </a:ext>
            </a:extLst>
          </p:cNvPr>
          <p:cNvSpPr txBox="1"/>
          <p:nvPr/>
        </p:nvSpPr>
        <p:spPr>
          <a:xfrm>
            <a:off x="4716016" y="1324798"/>
            <a:ext cx="257500" cy="400110"/>
          </a:xfrm>
          <a:prstGeom prst="rect">
            <a:avLst/>
          </a:prstGeom>
          <a:noFill/>
        </p:spPr>
        <p:txBody>
          <a:bodyPr wrap="square" rtlCol="1">
            <a:spAutoFit/>
          </a:bodyPr>
          <a:lstStyle/>
          <a:p>
            <a:pPr algn="ctr"/>
            <a:r>
              <a:rPr lang="ar-SA" sz="2000" b="1" dirty="0">
                <a:solidFill>
                  <a:srgbClr val="FF0000"/>
                </a:solidFill>
              </a:rPr>
              <a:t>ل</a:t>
            </a:r>
          </a:p>
        </p:txBody>
      </p:sp>
      <p:sp>
        <p:nvSpPr>
          <p:cNvPr id="7" name="مربع نص 6">
            <a:extLst>
              <a:ext uri="{FF2B5EF4-FFF2-40B4-BE49-F238E27FC236}">
                <a16:creationId xmlns:a16="http://schemas.microsoft.com/office/drawing/2014/main" id="{D1DD9CA1-491E-4C0B-8B13-D2E34CE849D3}"/>
              </a:ext>
            </a:extLst>
          </p:cNvPr>
          <p:cNvSpPr txBox="1"/>
          <p:nvPr/>
        </p:nvSpPr>
        <p:spPr>
          <a:xfrm>
            <a:off x="4716016" y="1668868"/>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8" name="مربع نص 7">
            <a:extLst>
              <a:ext uri="{FF2B5EF4-FFF2-40B4-BE49-F238E27FC236}">
                <a16:creationId xmlns:a16="http://schemas.microsoft.com/office/drawing/2014/main" id="{1A37A59C-2515-4C00-9C20-1DAA3D74A300}"/>
              </a:ext>
            </a:extLst>
          </p:cNvPr>
          <p:cNvSpPr txBox="1"/>
          <p:nvPr/>
        </p:nvSpPr>
        <p:spPr>
          <a:xfrm>
            <a:off x="4716016" y="2060204"/>
            <a:ext cx="257500" cy="400110"/>
          </a:xfrm>
          <a:prstGeom prst="rect">
            <a:avLst/>
          </a:prstGeom>
          <a:noFill/>
        </p:spPr>
        <p:txBody>
          <a:bodyPr wrap="square" rtlCol="1">
            <a:spAutoFit/>
          </a:bodyPr>
          <a:lstStyle/>
          <a:p>
            <a:pPr algn="ctr"/>
            <a:r>
              <a:rPr lang="ar-SA" sz="2000" b="1" dirty="0">
                <a:solidFill>
                  <a:srgbClr val="FF0000"/>
                </a:solidFill>
              </a:rPr>
              <a:t>ت</a:t>
            </a:r>
          </a:p>
        </p:txBody>
      </p:sp>
      <p:sp>
        <p:nvSpPr>
          <p:cNvPr id="12" name="مربع نص 11">
            <a:extLst>
              <a:ext uri="{FF2B5EF4-FFF2-40B4-BE49-F238E27FC236}">
                <a16:creationId xmlns:a16="http://schemas.microsoft.com/office/drawing/2014/main" id="{DD248B18-50C8-4959-91BE-45BC8672C321}"/>
              </a:ext>
            </a:extLst>
          </p:cNvPr>
          <p:cNvSpPr txBox="1"/>
          <p:nvPr/>
        </p:nvSpPr>
        <p:spPr>
          <a:xfrm>
            <a:off x="4716016" y="2395500"/>
            <a:ext cx="257500" cy="400110"/>
          </a:xfrm>
          <a:prstGeom prst="rect">
            <a:avLst/>
          </a:prstGeom>
          <a:noFill/>
        </p:spPr>
        <p:txBody>
          <a:bodyPr wrap="square" rtlCol="1">
            <a:spAutoFit/>
          </a:bodyPr>
          <a:lstStyle/>
          <a:p>
            <a:pPr algn="ctr"/>
            <a:r>
              <a:rPr lang="ar-SA" sz="2000" b="1" dirty="0">
                <a:solidFill>
                  <a:srgbClr val="FF0000"/>
                </a:solidFill>
              </a:rPr>
              <a:t>ج</a:t>
            </a:r>
          </a:p>
        </p:txBody>
      </p:sp>
      <p:sp>
        <p:nvSpPr>
          <p:cNvPr id="13" name="مربع نص 12">
            <a:extLst>
              <a:ext uri="{FF2B5EF4-FFF2-40B4-BE49-F238E27FC236}">
                <a16:creationId xmlns:a16="http://schemas.microsoft.com/office/drawing/2014/main" id="{55DF5EF3-290D-4839-8D00-6E546AF3196B}"/>
              </a:ext>
            </a:extLst>
          </p:cNvPr>
          <p:cNvSpPr txBox="1"/>
          <p:nvPr/>
        </p:nvSpPr>
        <p:spPr>
          <a:xfrm>
            <a:off x="4716016" y="2795610"/>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14" name="مربع نص 13">
            <a:extLst>
              <a:ext uri="{FF2B5EF4-FFF2-40B4-BE49-F238E27FC236}">
                <a16:creationId xmlns:a16="http://schemas.microsoft.com/office/drawing/2014/main" id="{5FFFA289-186E-4F08-99CC-281FF9CA3AC2}"/>
              </a:ext>
            </a:extLst>
          </p:cNvPr>
          <p:cNvSpPr txBox="1"/>
          <p:nvPr/>
        </p:nvSpPr>
        <p:spPr>
          <a:xfrm>
            <a:off x="4629571" y="3103842"/>
            <a:ext cx="446485" cy="400110"/>
          </a:xfrm>
          <a:prstGeom prst="rect">
            <a:avLst/>
          </a:prstGeom>
          <a:noFill/>
        </p:spPr>
        <p:txBody>
          <a:bodyPr wrap="square" rtlCol="1">
            <a:spAutoFit/>
          </a:bodyPr>
          <a:lstStyle/>
          <a:p>
            <a:pPr algn="ctr"/>
            <a:r>
              <a:rPr lang="ar-SA" sz="2000" b="1" dirty="0">
                <a:solidFill>
                  <a:srgbClr val="FF0000"/>
                </a:solidFill>
              </a:rPr>
              <a:t>هـ</a:t>
            </a:r>
          </a:p>
        </p:txBody>
      </p:sp>
      <p:sp>
        <p:nvSpPr>
          <p:cNvPr id="15" name="مربع نص 14">
            <a:extLst>
              <a:ext uri="{FF2B5EF4-FFF2-40B4-BE49-F238E27FC236}">
                <a16:creationId xmlns:a16="http://schemas.microsoft.com/office/drawing/2014/main" id="{B993CDD0-A593-4504-9E71-4A90AD1936F5}"/>
              </a:ext>
            </a:extLst>
          </p:cNvPr>
          <p:cNvSpPr txBox="1"/>
          <p:nvPr/>
        </p:nvSpPr>
        <p:spPr>
          <a:xfrm>
            <a:off x="4716016" y="3495178"/>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16" name="مربع نص 15">
            <a:extLst>
              <a:ext uri="{FF2B5EF4-FFF2-40B4-BE49-F238E27FC236}">
                <a16:creationId xmlns:a16="http://schemas.microsoft.com/office/drawing/2014/main" id="{6940AB4E-1173-4B06-A9D4-DEC4CA2A89AC}"/>
              </a:ext>
            </a:extLst>
          </p:cNvPr>
          <p:cNvSpPr txBox="1"/>
          <p:nvPr/>
        </p:nvSpPr>
        <p:spPr>
          <a:xfrm>
            <a:off x="4710406" y="3812184"/>
            <a:ext cx="257500" cy="400110"/>
          </a:xfrm>
          <a:prstGeom prst="rect">
            <a:avLst/>
          </a:prstGeom>
          <a:noFill/>
        </p:spPr>
        <p:txBody>
          <a:bodyPr wrap="square" rtlCol="1">
            <a:spAutoFit/>
          </a:bodyPr>
          <a:lstStyle/>
          <a:p>
            <a:pPr algn="ctr"/>
            <a:r>
              <a:rPr lang="ar-SA" sz="2000" b="1" dirty="0">
                <a:solidFill>
                  <a:srgbClr val="FF0000"/>
                </a:solidFill>
              </a:rPr>
              <a:t>ت</a:t>
            </a:r>
          </a:p>
        </p:txBody>
      </p:sp>
      <p:sp>
        <p:nvSpPr>
          <p:cNvPr id="17" name="مربع نص 16">
            <a:extLst>
              <a:ext uri="{FF2B5EF4-FFF2-40B4-BE49-F238E27FC236}">
                <a16:creationId xmlns:a16="http://schemas.microsoft.com/office/drawing/2014/main" id="{2EC8E91A-100F-4ACD-8E1B-72970B7AECD9}"/>
              </a:ext>
            </a:extLst>
          </p:cNvPr>
          <p:cNvSpPr txBox="1"/>
          <p:nvPr/>
        </p:nvSpPr>
        <p:spPr>
          <a:xfrm>
            <a:off x="6011992" y="1361957"/>
            <a:ext cx="288200" cy="410859"/>
          </a:xfrm>
          <a:prstGeom prst="rect">
            <a:avLst/>
          </a:prstGeom>
          <a:noFill/>
        </p:spPr>
        <p:txBody>
          <a:bodyPr wrap="square" rtlCol="1">
            <a:spAutoFit/>
          </a:bodyPr>
          <a:lstStyle/>
          <a:p>
            <a:pPr algn="ctr"/>
            <a:r>
              <a:rPr lang="ar-SA" sz="2000" b="1" dirty="0">
                <a:solidFill>
                  <a:srgbClr val="FF0000"/>
                </a:solidFill>
              </a:rPr>
              <a:t>ا</a:t>
            </a:r>
          </a:p>
        </p:txBody>
      </p:sp>
      <p:sp>
        <p:nvSpPr>
          <p:cNvPr id="19" name="مربع نص 18">
            <a:extLst>
              <a:ext uri="{FF2B5EF4-FFF2-40B4-BE49-F238E27FC236}">
                <a16:creationId xmlns:a16="http://schemas.microsoft.com/office/drawing/2014/main" id="{E95C3C80-948C-4D71-A857-DB08958F4F8E}"/>
              </a:ext>
            </a:extLst>
          </p:cNvPr>
          <p:cNvSpPr txBox="1"/>
          <p:nvPr/>
        </p:nvSpPr>
        <p:spPr>
          <a:xfrm>
            <a:off x="5682652" y="1300698"/>
            <a:ext cx="257500" cy="400110"/>
          </a:xfrm>
          <a:prstGeom prst="rect">
            <a:avLst/>
          </a:prstGeom>
          <a:noFill/>
        </p:spPr>
        <p:txBody>
          <a:bodyPr wrap="square" rtlCol="1">
            <a:spAutoFit/>
          </a:bodyPr>
          <a:lstStyle/>
          <a:p>
            <a:pPr algn="ctr"/>
            <a:r>
              <a:rPr lang="ar-SA" sz="2000" b="1" dirty="0">
                <a:solidFill>
                  <a:srgbClr val="FF0000"/>
                </a:solidFill>
              </a:rPr>
              <a:t>خ</a:t>
            </a:r>
          </a:p>
        </p:txBody>
      </p:sp>
      <p:sp>
        <p:nvSpPr>
          <p:cNvPr id="20" name="مربع نص 19">
            <a:extLst>
              <a:ext uri="{FF2B5EF4-FFF2-40B4-BE49-F238E27FC236}">
                <a16:creationId xmlns:a16="http://schemas.microsoft.com/office/drawing/2014/main" id="{6F63DA44-099E-4C03-A136-726D73018855}"/>
              </a:ext>
            </a:extLst>
          </p:cNvPr>
          <p:cNvSpPr txBox="1"/>
          <p:nvPr/>
        </p:nvSpPr>
        <p:spPr>
          <a:xfrm>
            <a:off x="5394620" y="1372706"/>
            <a:ext cx="257500" cy="400110"/>
          </a:xfrm>
          <a:prstGeom prst="rect">
            <a:avLst/>
          </a:prstGeom>
          <a:noFill/>
        </p:spPr>
        <p:txBody>
          <a:bodyPr wrap="square" rtlCol="1">
            <a:spAutoFit/>
          </a:bodyPr>
          <a:lstStyle/>
          <a:p>
            <a:pPr algn="ctr"/>
            <a:r>
              <a:rPr lang="ar-SA" sz="2000" b="1" dirty="0">
                <a:solidFill>
                  <a:srgbClr val="FF0000"/>
                </a:solidFill>
              </a:rPr>
              <a:t>ذ</a:t>
            </a:r>
          </a:p>
        </p:txBody>
      </p:sp>
      <p:sp>
        <p:nvSpPr>
          <p:cNvPr id="21" name="مربع نص 20">
            <a:extLst>
              <a:ext uri="{FF2B5EF4-FFF2-40B4-BE49-F238E27FC236}">
                <a16:creationId xmlns:a16="http://schemas.microsoft.com/office/drawing/2014/main" id="{CFBF6497-509A-4EA8-AB9F-9E839B64A53F}"/>
              </a:ext>
            </a:extLst>
          </p:cNvPr>
          <p:cNvSpPr txBox="1"/>
          <p:nvPr/>
        </p:nvSpPr>
        <p:spPr>
          <a:xfrm>
            <a:off x="5034580" y="1300698"/>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22" name="مربع نص 21">
            <a:extLst>
              <a:ext uri="{FF2B5EF4-FFF2-40B4-BE49-F238E27FC236}">
                <a16:creationId xmlns:a16="http://schemas.microsoft.com/office/drawing/2014/main" id="{F1CF6DEB-2F29-439C-9324-3CBC21387FD9}"/>
              </a:ext>
            </a:extLst>
          </p:cNvPr>
          <p:cNvSpPr txBox="1"/>
          <p:nvPr/>
        </p:nvSpPr>
        <p:spPr>
          <a:xfrm>
            <a:off x="4383014" y="1300697"/>
            <a:ext cx="260994" cy="408181"/>
          </a:xfrm>
          <a:prstGeom prst="rect">
            <a:avLst/>
          </a:prstGeom>
          <a:noFill/>
        </p:spPr>
        <p:txBody>
          <a:bodyPr wrap="square" rtlCol="1">
            <a:spAutoFit/>
          </a:bodyPr>
          <a:lstStyle/>
          <a:p>
            <a:pPr algn="ctr"/>
            <a:r>
              <a:rPr lang="ar-SA" sz="2000" b="1" dirty="0">
                <a:solidFill>
                  <a:srgbClr val="FF0000"/>
                </a:solidFill>
              </a:rPr>
              <a:t>ق</a:t>
            </a:r>
          </a:p>
        </p:txBody>
      </p:sp>
      <p:sp>
        <p:nvSpPr>
          <p:cNvPr id="23" name="مربع نص 22">
            <a:extLst>
              <a:ext uri="{FF2B5EF4-FFF2-40B4-BE49-F238E27FC236}">
                <a16:creationId xmlns:a16="http://schemas.microsoft.com/office/drawing/2014/main" id="{7FDE37E1-A0DB-4055-9FE1-69481AD717B7}"/>
              </a:ext>
            </a:extLst>
          </p:cNvPr>
          <p:cNvSpPr txBox="1"/>
          <p:nvPr/>
        </p:nvSpPr>
        <p:spPr>
          <a:xfrm>
            <a:off x="4074244" y="1268760"/>
            <a:ext cx="257500" cy="400110"/>
          </a:xfrm>
          <a:prstGeom prst="rect">
            <a:avLst/>
          </a:prstGeom>
          <a:noFill/>
        </p:spPr>
        <p:txBody>
          <a:bodyPr wrap="square" rtlCol="1">
            <a:spAutoFit/>
          </a:bodyPr>
          <a:lstStyle/>
          <a:p>
            <a:pPr algn="ctr"/>
            <a:r>
              <a:rPr lang="ar-SA" sz="2000" b="1" dirty="0">
                <a:solidFill>
                  <a:srgbClr val="FF0000"/>
                </a:solidFill>
              </a:rPr>
              <a:t>ي</a:t>
            </a:r>
          </a:p>
        </p:txBody>
      </p:sp>
      <p:sp>
        <p:nvSpPr>
          <p:cNvPr id="24" name="مربع نص 23">
            <a:extLst>
              <a:ext uri="{FF2B5EF4-FFF2-40B4-BE49-F238E27FC236}">
                <a16:creationId xmlns:a16="http://schemas.microsoft.com/office/drawing/2014/main" id="{2F4F136B-A0CB-49A4-9F8A-723E70CF83CC}"/>
              </a:ext>
            </a:extLst>
          </p:cNvPr>
          <p:cNvSpPr txBox="1"/>
          <p:nvPr/>
        </p:nvSpPr>
        <p:spPr>
          <a:xfrm>
            <a:off x="3759313" y="1338504"/>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25" name="مربع نص 24">
            <a:extLst>
              <a:ext uri="{FF2B5EF4-FFF2-40B4-BE49-F238E27FC236}">
                <a16:creationId xmlns:a16="http://schemas.microsoft.com/office/drawing/2014/main" id="{C4F35B6C-EDF1-4618-BC84-CA2393305295}"/>
              </a:ext>
            </a:extLst>
          </p:cNvPr>
          <p:cNvSpPr txBox="1"/>
          <p:nvPr/>
        </p:nvSpPr>
        <p:spPr>
          <a:xfrm>
            <a:off x="3429805" y="1340768"/>
            <a:ext cx="257500" cy="400110"/>
          </a:xfrm>
          <a:prstGeom prst="rect">
            <a:avLst/>
          </a:prstGeom>
          <a:noFill/>
        </p:spPr>
        <p:txBody>
          <a:bodyPr wrap="square" rtlCol="1">
            <a:spAutoFit/>
          </a:bodyPr>
          <a:lstStyle/>
          <a:p>
            <a:pPr algn="ctr"/>
            <a:r>
              <a:rPr lang="ar-SA" sz="2000" b="1" dirty="0">
                <a:solidFill>
                  <a:srgbClr val="FF0000"/>
                </a:solidFill>
              </a:rPr>
              <a:t>س</a:t>
            </a:r>
          </a:p>
        </p:txBody>
      </p:sp>
      <p:sp>
        <p:nvSpPr>
          <p:cNvPr id="26" name="مربع نص 25">
            <a:extLst>
              <a:ext uri="{FF2B5EF4-FFF2-40B4-BE49-F238E27FC236}">
                <a16:creationId xmlns:a16="http://schemas.microsoft.com/office/drawing/2014/main" id="{5ED95CC1-1853-4907-96D3-E006367037C0}"/>
              </a:ext>
            </a:extLst>
          </p:cNvPr>
          <p:cNvSpPr txBox="1"/>
          <p:nvPr/>
        </p:nvSpPr>
        <p:spPr>
          <a:xfrm>
            <a:off x="3114874" y="1338504"/>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27" name="مربع نص 26">
            <a:extLst>
              <a:ext uri="{FF2B5EF4-FFF2-40B4-BE49-F238E27FC236}">
                <a16:creationId xmlns:a16="http://schemas.microsoft.com/office/drawing/2014/main" id="{AAAB9A5B-9393-4E1A-A188-B6277DC49A48}"/>
              </a:ext>
            </a:extLst>
          </p:cNvPr>
          <p:cNvSpPr txBox="1"/>
          <p:nvPr/>
        </p:nvSpPr>
        <p:spPr>
          <a:xfrm>
            <a:off x="2799942" y="1340768"/>
            <a:ext cx="288031" cy="400110"/>
          </a:xfrm>
          <a:prstGeom prst="rect">
            <a:avLst/>
          </a:prstGeom>
          <a:noFill/>
        </p:spPr>
        <p:txBody>
          <a:bodyPr wrap="square" rtlCol="1">
            <a:spAutoFit/>
          </a:bodyPr>
          <a:lstStyle/>
          <a:p>
            <a:pPr algn="ctr"/>
            <a:r>
              <a:rPr lang="ar-SA" sz="2000" b="1" dirty="0">
                <a:solidFill>
                  <a:srgbClr val="FF0000"/>
                </a:solidFill>
              </a:rPr>
              <a:t>ت</a:t>
            </a:r>
          </a:p>
        </p:txBody>
      </p:sp>
      <p:sp>
        <p:nvSpPr>
          <p:cNvPr id="31" name="مربع نص 30">
            <a:extLst>
              <a:ext uri="{FF2B5EF4-FFF2-40B4-BE49-F238E27FC236}">
                <a16:creationId xmlns:a16="http://schemas.microsoft.com/office/drawing/2014/main" id="{D7074142-E9EC-4DBA-BFB9-55A9CBFBA21F}"/>
              </a:ext>
            </a:extLst>
          </p:cNvPr>
          <p:cNvSpPr txBox="1"/>
          <p:nvPr/>
        </p:nvSpPr>
        <p:spPr>
          <a:xfrm>
            <a:off x="3100297" y="1668868"/>
            <a:ext cx="257500" cy="400110"/>
          </a:xfrm>
          <a:prstGeom prst="rect">
            <a:avLst/>
          </a:prstGeom>
          <a:noFill/>
        </p:spPr>
        <p:txBody>
          <a:bodyPr wrap="square" rtlCol="1">
            <a:spAutoFit/>
          </a:bodyPr>
          <a:lstStyle/>
          <a:p>
            <a:pPr algn="ctr"/>
            <a:r>
              <a:rPr lang="ar-SA" sz="2000" b="1" dirty="0">
                <a:solidFill>
                  <a:srgbClr val="FF0000"/>
                </a:solidFill>
              </a:rPr>
              <a:t>ل</a:t>
            </a:r>
          </a:p>
        </p:txBody>
      </p:sp>
      <p:sp>
        <p:nvSpPr>
          <p:cNvPr id="32" name="مربع نص 31">
            <a:extLst>
              <a:ext uri="{FF2B5EF4-FFF2-40B4-BE49-F238E27FC236}">
                <a16:creationId xmlns:a16="http://schemas.microsoft.com/office/drawing/2014/main" id="{01612108-B5C8-44A0-ADFF-E7C00B02E20A}"/>
              </a:ext>
            </a:extLst>
          </p:cNvPr>
          <p:cNvSpPr txBox="1"/>
          <p:nvPr/>
        </p:nvSpPr>
        <p:spPr>
          <a:xfrm>
            <a:off x="3130829" y="2060848"/>
            <a:ext cx="257500" cy="400110"/>
          </a:xfrm>
          <a:prstGeom prst="rect">
            <a:avLst/>
          </a:prstGeom>
          <a:noFill/>
        </p:spPr>
        <p:txBody>
          <a:bodyPr wrap="square" rtlCol="1">
            <a:spAutoFit/>
          </a:bodyPr>
          <a:lstStyle/>
          <a:p>
            <a:pPr algn="ctr"/>
            <a:r>
              <a:rPr lang="ar-SA" sz="2000" b="1" dirty="0">
                <a:solidFill>
                  <a:srgbClr val="FF0000"/>
                </a:solidFill>
              </a:rPr>
              <a:t>د</a:t>
            </a:r>
          </a:p>
        </p:txBody>
      </p:sp>
      <p:sp>
        <p:nvSpPr>
          <p:cNvPr id="33" name="مربع نص 32">
            <a:extLst>
              <a:ext uri="{FF2B5EF4-FFF2-40B4-BE49-F238E27FC236}">
                <a16:creationId xmlns:a16="http://schemas.microsoft.com/office/drawing/2014/main" id="{1AC8A534-E423-4B1F-90BE-89BA5C319AC1}"/>
              </a:ext>
            </a:extLst>
          </p:cNvPr>
          <p:cNvSpPr txBox="1"/>
          <p:nvPr/>
        </p:nvSpPr>
        <p:spPr>
          <a:xfrm>
            <a:off x="3087973" y="2383082"/>
            <a:ext cx="257500" cy="400110"/>
          </a:xfrm>
          <a:prstGeom prst="rect">
            <a:avLst/>
          </a:prstGeom>
          <a:noFill/>
        </p:spPr>
        <p:txBody>
          <a:bodyPr wrap="square" rtlCol="1">
            <a:spAutoFit/>
          </a:bodyPr>
          <a:lstStyle/>
          <a:p>
            <a:pPr algn="ctr"/>
            <a:r>
              <a:rPr lang="ar-SA" sz="2000" b="1" dirty="0">
                <a:solidFill>
                  <a:srgbClr val="FF0000"/>
                </a:solidFill>
              </a:rPr>
              <a:t>ي</a:t>
            </a:r>
          </a:p>
        </p:txBody>
      </p:sp>
      <p:sp>
        <p:nvSpPr>
          <p:cNvPr id="34" name="مربع نص 33">
            <a:extLst>
              <a:ext uri="{FF2B5EF4-FFF2-40B4-BE49-F238E27FC236}">
                <a16:creationId xmlns:a16="http://schemas.microsoft.com/office/drawing/2014/main" id="{FB2C9ED4-E30F-41EF-A860-5568F8AEFF16}"/>
              </a:ext>
            </a:extLst>
          </p:cNvPr>
          <p:cNvSpPr txBox="1"/>
          <p:nvPr/>
        </p:nvSpPr>
        <p:spPr>
          <a:xfrm>
            <a:off x="3114874" y="2770838"/>
            <a:ext cx="257500" cy="400110"/>
          </a:xfrm>
          <a:prstGeom prst="rect">
            <a:avLst/>
          </a:prstGeom>
          <a:noFill/>
        </p:spPr>
        <p:txBody>
          <a:bodyPr wrap="square" rtlCol="1">
            <a:spAutoFit/>
          </a:bodyPr>
          <a:lstStyle/>
          <a:p>
            <a:pPr algn="ctr"/>
            <a:r>
              <a:rPr lang="ar-SA" sz="2000" b="1" dirty="0">
                <a:solidFill>
                  <a:srgbClr val="FF0000"/>
                </a:solidFill>
              </a:rPr>
              <a:t>و</a:t>
            </a:r>
          </a:p>
        </p:txBody>
      </p:sp>
      <p:sp>
        <p:nvSpPr>
          <p:cNvPr id="35" name="مربع نص 34">
            <a:extLst>
              <a:ext uri="{FF2B5EF4-FFF2-40B4-BE49-F238E27FC236}">
                <a16:creationId xmlns:a16="http://schemas.microsoft.com/office/drawing/2014/main" id="{5792C6E9-C3DD-4947-86EC-37CF57E92E9B}"/>
              </a:ext>
            </a:extLst>
          </p:cNvPr>
          <p:cNvSpPr txBox="1"/>
          <p:nvPr/>
        </p:nvSpPr>
        <p:spPr>
          <a:xfrm>
            <a:off x="3101445" y="3103842"/>
            <a:ext cx="246419" cy="400110"/>
          </a:xfrm>
          <a:prstGeom prst="rect">
            <a:avLst/>
          </a:prstGeom>
          <a:noFill/>
        </p:spPr>
        <p:txBody>
          <a:bodyPr wrap="square" rtlCol="1">
            <a:spAutoFit/>
          </a:bodyPr>
          <a:lstStyle/>
          <a:p>
            <a:pPr algn="ctr"/>
            <a:r>
              <a:rPr lang="ar-SA" sz="2000" b="1" dirty="0">
                <a:solidFill>
                  <a:srgbClr val="FF0000"/>
                </a:solidFill>
              </a:rPr>
              <a:t>ب</a:t>
            </a:r>
          </a:p>
        </p:txBody>
      </p:sp>
      <p:sp>
        <p:nvSpPr>
          <p:cNvPr id="36" name="مربع نص 35">
            <a:extLst>
              <a:ext uri="{FF2B5EF4-FFF2-40B4-BE49-F238E27FC236}">
                <a16:creationId xmlns:a16="http://schemas.microsoft.com/office/drawing/2014/main" id="{21CDC9A0-F09D-4FAC-B77F-F3B2ACE7A3D6}"/>
              </a:ext>
            </a:extLst>
          </p:cNvPr>
          <p:cNvSpPr txBox="1"/>
          <p:nvPr/>
        </p:nvSpPr>
        <p:spPr>
          <a:xfrm>
            <a:off x="3086026" y="3503952"/>
            <a:ext cx="257500" cy="400110"/>
          </a:xfrm>
          <a:prstGeom prst="rect">
            <a:avLst/>
          </a:prstGeom>
          <a:noFill/>
        </p:spPr>
        <p:txBody>
          <a:bodyPr wrap="square" rtlCol="1">
            <a:spAutoFit/>
          </a:bodyPr>
          <a:lstStyle/>
          <a:p>
            <a:pPr algn="ctr"/>
            <a:r>
              <a:rPr lang="ar-SA" sz="2000" b="1" dirty="0">
                <a:solidFill>
                  <a:srgbClr val="FF0000"/>
                </a:solidFill>
              </a:rPr>
              <a:t>ت</a:t>
            </a:r>
          </a:p>
        </p:txBody>
      </p:sp>
      <p:sp>
        <p:nvSpPr>
          <p:cNvPr id="37" name="مربع نص 36">
            <a:extLst>
              <a:ext uri="{FF2B5EF4-FFF2-40B4-BE49-F238E27FC236}">
                <a16:creationId xmlns:a16="http://schemas.microsoft.com/office/drawing/2014/main" id="{726F151C-B4AD-4CFC-B195-64C729B6FF51}"/>
              </a:ext>
            </a:extLst>
          </p:cNvPr>
          <p:cNvSpPr txBox="1"/>
          <p:nvPr/>
        </p:nvSpPr>
        <p:spPr>
          <a:xfrm>
            <a:off x="3114874" y="3807272"/>
            <a:ext cx="257500" cy="400110"/>
          </a:xfrm>
          <a:prstGeom prst="rect">
            <a:avLst/>
          </a:prstGeom>
          <a:noFill/>
        </p:spPr>
        <p:txBody>
          <a:bodyPr wrap="square" rtlCol="1">
            <a:spAutoFit/>
          </a:bodyPr>
          <a:lstStyle/>
          <a:p>
            <a:pPr algn="ctr"/>
            <a:r>
              <a:rPr lang="ar-SA" sz="2000" b="1" dirty="0">
                <a:solidFill>
                  <a:srgbClr val="FF0000"/>
                </a:solidFill>
              </a:rPr>
              <a:t>ر</a:t>
            </a:r>
          </a:p>
        </p:txBody>
      </p:sp>
      <p:sp>
        <p:nvSpPr>
          <p:cNvPr id="38" name="مربع نص 37">
            <a:extLst>
              <a:ext uri="{FF2B5EF4-FFF2-40B4-BE49-F238E27FC236}">
                <a16:creationId xmlns:a16="http://schemas.microsoft.com/office/drawing/2014/main" id="{3DE5D463-71C2-474D-9B15-01D93C25A6D2}"/>
              </a:ext>
            </a:extLst>
          </p:cNvPr>
          <p:cNvSpPr txBox="1"/>
          <p:nvPr/>
        </p:nvSpPr>
        <p:spPr>
          <a:xfrm>
            <a:off x="4360244" y="2393278"/>
            <a:ext cx="257500" cy="400110"/>
          </a:xfrm>
          <a:prstGeom prst="rect">
            <a:avLst/>
          </a:prstGeom>
          <a:noFill/>
        </p:spPr>
        <p:txBody>
          <a:bodyPr wrap="square" rtlCol="1">
            <a:spAutoFit/>
          </a:bodyPr>
          <a:lstStyle/>
          <a:p>
            <a:pPr algn="ctr"/>
            <a:r>
              <a:rPr lang="ar-SA" sz="2000" b="1" dirty="0">
                <a:solidFill>
                  <a:srgbClr val="FF0000"/>
                </a:solidFill>
              </a:rPr>
              <a:t>و</a:t>
            </a:r>
          </a:p>
        </p:txBody>
      </p:sp>
      <p:sp>
        <p:nvSpPr>
          <p:cNvPr id="39" name="مربع نص 38">
            <a:extLst>
              <a:ext uri="{FF2B5EF4-FFF2-40B4-BE49-F238E27FC236}">
                <a16:creationId xmlns:a16="http://schemas.microsoft.com/office/drawing/2014/main" id="{DCD911F1-B77B-49F5-AE30-C76B5A51C414}"/>
              </a:ext>
            </a:extLst>
          </p:cNvPr>
          <p:cNvSpPr txBox="1"/>
          <p:nvPr/>
        </p:nvSpPr>
        <p:spPr>
          <a:xfrm>
            <a:off x="4032354" y="2380818"/>
            <a:ext cx="299390" cy="400110"/>
          </a:xfrm>
          <a:prstGeom prst="rect">
            <a:avLst/>
          </a:prstGeom>
          <a:noFill/>
        </p:spPr>
        <p:txBody>
          <a:bodyPr wrap="square" rtlCol="1">
            <a:spAutoFit/>
          </a:bodyPr>
          <a:lstStyle/>
          <a:p>
            <a:pPr algn="ctr"/>
            <a:r>
              <a:rPr lang="ar-SA" sz="2000" b="1" dirty="0">
                <a:solidFill>
                  <a:srgbClr val="FF0000"/>
                </a:solidFill>
              </a:rPr>
              <a:t>ج</a:t>
            </a:r>
          </a:p>
        </p:txBody>
      </p:sp>
      <p:sp>
        <p:nvSpPr>
          <p:cNvPr id="40" name="مربع نص 39">
            <a:extLst>
              <a:ext uri="{FF2B5EF4-FFF2-40B4-BE49-F238E27FC236}">
                <a16:creationId xmlns:a16="http://schemas.microsoft.com/office/drawing/2014/main" id="{AD1F6FB1-B07D-48A4-8393-E6533D3B3E3A}"/>
              </a:ext>
            </a:extLst>
          </p:cNvPr>
          <p:cNvSpPr txBox="1"/>
          <p:nvPr/>
        </p:nvSpPr>
        <p:spPr>
          <a:xfrm>
            <a:off x="3746354" y="2404521"/>
            <a:ext cx="257500" cy="400110"/>
          </a:xfrm>
          <a:prstGeom prst="rect">
            <a:avLst/>
          </a:prstGeom>
          <a:noFill/>
        </p:spPr>
        <p:txBody>
          <a:bodyPr wrap="square" rtlCol="1">
            <a:spAutoFit/>
          </a:bodyPr>
          <a:lstStyle/>
          <a:p>
            <a:pPr algn="ctr"/>
            <a:r>
              <a:rPr lang="ar-SA" sz="2000" b="1" dirty="0">
                <a:solidFill>
                  <a:srgbClr val="FF0000"/>
                </a:solidFill>
              </a:rPr>
              <a:t>ل</a:t>
            </a:r>
          </a:p>
        </p:txBody>
      </p:sp>
      <p:sp>
        <p:nvSpPr>
          <p:cNvPr id="41" name="مربع نص 40">
            <a:extLst>
              <a:ext uri="{FF2B5EF4-FFF2-40B4-BE49-F238E27FC236}">
                <a16:creationId xmlns:a16="http://schemas.microsoft.com/office/drawing/2014/main" id="{C94FFE41-BD8C-4A8A-B61E-810B5DAF4EEA}"/>
              </a:ext>
            </a:extLst>
          </p:cNvPr>
          <p:cNvSpPr txBox="1"/>
          <p:nvPr/>
        </p:nvSpPr>
        <p:spPr>
          <a:xfrm>
            <a:off x="3401343" y="2404521"/>
            <a:ext cx="257500" cy="400110"/>
          </a:xfrm>
          <a:prstGeom prst="rect">
            <a:avLst/>
          </a:prstGeom>
          <a:noFill/>
        </p:spPr>
        <p:txBody>
          <a:bodyPr wrap="square" rtlCol="1">
            <a:spAutoFit/>
          </a:bodyPr>
          <a:lstStyle/>
          <a:p>
            <a:pPr algn="ctr"/>
            <a:r>
              <a:rPr lang="ar-SA" sz="2000" b="1" dirty="0">
                <a:solidFill>
                  <a:srgbClr val="FF0000"/>
                </a:solidFill>
              </a:rPr>
              <a:t>ا</a:t>
            </a:r>
          </a:p>
        </p:txBody>
      </p:sp>
      <p:sp>
        <p:nvSpPr>
          <p:cNvPr id="42" name="مربع نص 41">
            <a:extLst>
              <a:ext uri="{FF2B5EF4-FFF2-40B4-BE49-F238E27FC236}">
                <a16:creationId xmlns:a16="http://schemas.microsoft.com/office/drawing/2014/main" id="{0C6E95B1-F5CB-4E8E-AC12-6F73F74433BB}"/>
              </a:ext>
            </a:extLst>
          </p:cNvPr>
          <p:cNvSpPr txBox="1"/>
          <p:nvPr/>
        </p:nvSpPr>
        <p:spPr>
          <a:xfrm>
            <a:off x="2740894" y="2393278"/>
            <a:ext cx="257500" cy="400110"/>
          </a:xfrm>
          <a:prstGeom prst="rect">
            <a:avLst/>
          </a:prstGeom>
          <a:noFill/>
        </p:spPr>
        <p:txBody>
          <a:bodyPr wrap="square" rtlCol="1">
            <a:spAutoFit/>
          </a:bodyPr>
          <a:lstStyle/>
          <a:p>
            <a:pPr algn="ctr"/>
            <a:r>
              <a:rPr lang="ar-SA" sz="2000" b="1" dirty="0">
                <a:solidFill>
                  <a:srgbClr val="FF0000"/>
                </a:solidFill>
              </a:rPr>
              <a:t>ر</a:t>
            </a:r>
          </a:p>
        </p:txBody>
      </p:sp>
      <p:sp>
        <p:nvSpPr>
          <p:cNvPr id="43" name="مربع نص 42">
            <a:extLst>
              <a:ext uri="{FF2B5EF4-FFF2-40B4-BE49-F238E27FC236}">
                <a16:creationId xmlns:a16="http://schemas.microsoft.com/office/drawing/2014/main" id="{5F464FCC-4332-49E7-9634-90FF289CF941}"/>
              </a:ext>
            </a:extLst>
          </p:cNvPr>
          <p:cNvSpPr txBox="1"/>
          <p:nvPr/>
        </p:nvSpPr>
        <p:spPr>
          <a:xfrm>
            <a:off x="2440538" y="2406168"/>
            <a:ext cx="257500" cy="400110"/>
          </a:xfrm>
          <a:prstGeom prst="rect">
            <a:avLst/>
          </a:prstGeom>
          <a:noFill/>
        </p:spPr>
        <p:txBody>
          <a:bodyPr wrap="square" rtlCol="1">
            <a:spAutoFit/>
          </a:bodyPr>
          <a:lstStyle/>
          <a:p>
            <a:pPr algn="ctr"/>
            <a:r>
              <a:rPr lang="ar-SA" sz="2000" b="1" dirty="0">
                <a:solidFill>
                  <a:srgbClr val="FF0000"/>
                </a:solidFill>
              </a:rPr>
              <a:t>ث</a:t>
            </a:r>
          </a:p>
        </p:txBody>
      </p:sp>
      <p:sp>
        <p:nvSpPr>
          <p:cNvPr id="44" name="شكل بيضاوي 43">
            <a:hlinkClick r:id="rId3" action="ppaction://hlinksldjump"/>
            <a:extLst>
              <a:ext uri="{FF2B5EF4-FFF2-40B4-BE49-F238E27FC236}">
                <a16:creationId xmlns:a16="http://schemas.microsoft.com/office/drawing/2014/main" id="{698BE737-1430-4675-A005-D4C433391485}"/>
              </a:ext>
            </a:extLst>
          </p:cNvPr>
          <p:cNvSpPr/>
          <p:nvPr/>
        </p:nvSpPr>
        <p:spPr>
          <a:xfrm>
            <a:off x="179512" y="180504"/>
            <a:ext cx="1297596" cy="648072"/>
          </a:xfrm>
          <a:prstGeom prst="ellipse">
            <a:avLst/>
          </a:prstGeom>
          <a:solidFill>
            <a:srgbClr val="FF0000"/>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الإجابة</a:t>
            </a:r>
          </a:p>
        </p:txBody>
      </p:sp>
    </p:spTree>
    <p:extLst>
      <p:ext uri="{BB962C8B-B14F-4D97-AF65-F5344CB8AC3E}">
        <p14:creationId xmlns:p14="http://schemas.microsoft.com/office/powerpoint/2010/main" val="329922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arn(inVertical)">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arn(inVertical)">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barn(inVertical)">
                                      <p:cBhvr>
                                        <p:cTn id="68" dur="500"/>
                                        <p:tgtEl>
                                          <p:spTgt spid="17"/>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barn(inVertical)">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barn(inVertical)">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barn(inVertical)">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barn(inVertical)">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16" presetClass="entr" presetSubtype="21" fill="hold" grpId="0" nodeType="click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barn(inVertical)">
                                      <p:cBhvr>
                                        <p:cTn id="93" dur="500"/>
                                        <p:tgtEl>
                                          <p:spTgt spid="23"/>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barn(inVertical)">
                                      <p:cBhvr>
                                        <p:cTn id="98" dur="500"/>
                                        <p:tgtEl>
                                          <p:spTgt spid="24"/>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1"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barn(inVertical)">
                                      <p:cBhvr>
                                        <p:cTn id="103" dur="500"/>
                                        <p:tgtEl>
                                          <p:spTgt spid="25"/>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barn(inVertical)">
                                      <p:cBhvr>
                                        <p:cTn id="108" dur="500"/>
                                        <p:tgtEl>
                                          <p:spTgt spid="26"/>
                                        </p:tgtEl>
                                      </p:cBhvr>
                                    </p:animEffect>
                                  </p:childTnLst>
                                </p:cTn>
                              </p:par>
                            </p:childTnLst>
                          </p:cTn>
                        </p:par>
                      </p:childTnLst>
                    </p:cTn>
                  </p:par>
                  <p:par>
                    <p:cTn id="109" fill="hold">
                      <p:stCondLst>
                        <p:cond delay="indefinite"/>
                      </p:stCondLst>
                      <p:childTnLst>
                        <p:par>
                          <p:cTn id="110" fill="hold">
                            <p:stCondLst>
                              <p:cond delay="0"/>
                            </p:stCondLst>
                            <p:childTnLst>
                              <p:par>
                                <p:cTn id="111" presetID="16" presetClass="entr" presetSubtype="21" fill="hold" grpId="0" nodeType="click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barn(inVertical)">
                                      <p:cBhvr>
                                        <p:cTn id="113" dur="500"/>
                                        <p:tgtEl>
                                          <p:spTgt spid="27"/>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21" fill="hold" grpId="0" nodeType="click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barn(inVertical)">
                                      <p:cBhvr>
                                        <p:cTn id="118" dur="500"/>
                                        <p:tgtEl>
                                          <p:spTgt spid="31"/>
                                        </p:tgtEl>
                                      </p:cBhvr>
                                    </p:animEffect>
                                  </p:childTnLst>
                                </p:cTn>
                              </p:par>
                            </p:childTnLst>
                          </p:cTn>
                        </p:par>
                      </p:childTnLst>
                    </p:cTn>
                  </p:par>
                  <p:par>
                    <p:cTn id="119" fill="hold">
                      <p:stCondLst>
                        <p:cond delay="indefinite"/>
                      </p:stCondLst>
                      <p:childTnLst>
                        <p:par>
                          <p:cTn id="120" fill="hold">
                            <p:stCondLst>
                              <p:cond delay="0"/>
                            </p:stCondLst>
                            <p:childTnLst>
                              <p:par>
                                <p:cTn id="121" presetID="16" presetClass="entr" presetSubtype="21" fill="hold" grpId="0" nodeType="click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barn(inVertical)">
                                      <p:cBhvr>
                                        <p:cTn id="123" dur="500"/>
                                        <p:tgtEl>
                                          <p:spTgt spid="32"/>
                                        </p:tgtEl>
                                      </p:cBhvr>
                                    </p:animEffect>
                                  </p:childTnLst>
                                </p:cTn>
                              </p:par>
                            </p:childTnLst>
                          </p:cTn>
                        </p:par>
                      </p:childTnLst>
                    </p:cTn>
                  </p:par>
                  <p:par>
                    <p:cTn id="124" fill="hold">
                      <p:stCondLst>
                        <p:cond delay="indefinite"/>
                      </p:stCondLst>
                      <p:childTnLst>
                        <p:par>
                          <p:cTn id="125" fill="hold">
                            <p:stCondLst>
                              <p:cond delay="0"/>
                            </p:stCondLst>
                            <p:childTnLst>
                              <p:par>
                                <p:cTn id="126" presetID="16" presetClass="entr" presetSubtype="21" fill="hold" grpId="0" nodeType="click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barn(inVertical)">
                                      <p:cBhvr>
                                        <p:cTn id="128" dur="500"/>
                                        <p:tgtEl>
                                          <p:spTgt spid="33"/>
                                        </p:tgtEl>
                                      </p:cBhvr>
                                    </p:animEffect>
                                  </p:childTnLst>
                                </p:cTn>
                              </p:par>
                            </p:childTnLst>
                          </p:cTn>
                        </p:par>
                      </p:childTnLst>
                    </p:cTn>
                  </p:par>
                  <p:par>
                    <p:cTn id="129" fill="hold">
                      <p:stCondLst>
                        <p:cond delay="indefinite"/>
                      </p:stCondLst>
                      <p:childTnLst>
                        <p:par>
                          <p:cTn id="130" fill="hold">
                            <p:stCondLst>
                              <p:cond delay="0"/>
                            </p:stCondLst>
                            <p:childTnLst>
                              <p:par>
                                <p:cTn id="131" presetID="16" presetClass="entr" presetSubtype="21" fill="hold" grpId="0" nodeType="click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barn(inVertical)">
                                      <p:cBhvr>
                                        <p:cTn id="133" dur="500"/>
                                        <p:tgtEl>
                                          <p:spTgt spid="34"/>
                                        </p:tgtEl>
                                      </p:cBhvr>
                                    </p:animEffect>
                                  </p:childTnLst>
                                </p:cTn>
                              </p:par>
                            </p:childTnLst>
                          </p:cTn>
                        </p:par>
                      </p:childTnLst>
                    </p:cTn>
                  </p:par>
                  <p:par>
                    <p:cTn id="134" fill="hold">
                      <p:stCondLst>
                        <p:cond delay="indefinite"/>
                      </p:stCondLst>
                      <p:childTnLst>
                        <p:par>
                          <p:cTn id="135" fill="hold">
                            <p:stCondLst>
                              <p:cond delay="0"/>
                            </p:stCondLst>
                            <p:childTnLst>
                              <p:par>
                                <p:cTn id="136" presetID="16" presetClass="entr" presetSubtype="21" fill="hold" grpId="0" nodeType="click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barn(inVertical)">
                                      <p:cBhvr>
                                        <p:cTn id="138" dur="500"/>
                                        <p:tgtEl>
                                          <p:spTgt spid="35"/>
                                        </p:tgtEl>
                                      </p:cBhvr>
                                    </p:animEffect>
                                  </p:childTnLst>
                                </p:cTn>
                              </p:par>
                            </p:childTnLst>
                          </p:cTn>
                        </p:par>
                      </p:childTnLst>
                    </p:cTn>
                  </p:par>
                  <p:par>
                    <p:cTn id="139" fill="hold">
                      <p:stCondLst>
                        <p:cond delay="indefinite"/>
                      </p:stCondLst>
                      <p:childTnLst>
                        <p:par>
                          <p:cTn id="140" fill="hold">
                            <p:stCondLst>
                              <p:cond delay="0"/>
                            </p:stCondLst>
                            <p:childTnLst>
                              <p:par>
                                <p:cTn id="141" presetID="16" presetClass="entr" presetSubtype="21" fill="hold" grpId="0" nodeType="click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barn(inVertical)">
                                      <p:cBhvr>
                                        <p:cTn id="143" dur="500"/>
                                        <p:tgtEl>
                                          <p:spTgt spid="36"/>
                                        </p:tgtEl>
                                      </p:cBhvr>
                                    </p:animEffect>
                                  </p:childTnLst>
                                </p:cTn>
                              </p:par>
                            </p:childTnLst>
                          </p:cTn>
                        </p:par>
                      </p:childTnLst>
                    </p:cTn>
                  </p:par>
                  <p:par>
                    <p:cTn id="144" fill="hold">
                      <p:stCondLst>
                        <p:cond delay="indefinite"/>
                      </p:stCondLst>
                      <p:childTnLst>
                        <p:par>
                          <p:cTn id="145" fill="hold">
                            <p:stCondLst>
                              <p:cond delay="0"/>
                            </p:stCondLst>
                            <p:childTnLst>
                              <p:par>
                                <p:cTn id="146" presetID="16" presetClass="entr" presetSubtype="21" fill="hold" grpId="0" nodeType="clickEffect">
                                  <p:stCondLst>
                                    <p:cond delay="0"/>
                                  </p:stCondLst>
                                  <p:childTnLst>
                                    <p:set>
                                      <p:cBhvr>
                                        <p:cTn id="147" dur="1" fill="hold">
                                          <p:stCondLst>
                                            <p:cond delay="0"/>
                                          </p:stCondLst>
                                        </p:cTn>
                                        <p:tgtEl>
                                          <p:spTgt spid="37"/>
                                        </p:tgtEl>
                                        <p:attrNameLst>
                                          <p:attrName>style.visibility</p:attrName>
                                        </p:attrNameLst>
                                      </p:cBhvr>
                                      <p:to>
                                        <p:strVal val="visible"/>
                                      </p:to>
                                    </p:set>
                                    <p:animEffect transition="in" filter="barn(inVertical)">
                                      <p:cBhvr>
                                        <p:cTn id="148" dur="500"/>
                                        <p:tgtEl>
                                          <p:spTgt spid="37"/>
                                        </p:tgtEl>
                                      </p:cBhvr>
                                    </p:animEffect>
                                  </p:childTnLst>
                                </p:cTn>
                              </p:par>
                            </p:childTnLst>
                          </p:cTn>
                        </p:par>
                      </p:childTnLst>
                    </p:cTn>
                  </p:par>
                  <p:par>
                    <p:cTn id="149" fill="hold">
                      <p:stCondLst>
                        <p:cond delay="indefinite"/>
                      </p:stCondLst>
                      <p:childTnLst>
                        <p:par>
                          <p:cTn id="150" fill="hold">
                            <p:stCondLst>
                              <p:cond delay="0"/>
                            </p:stCondLst>
                            <p:childTnLst>
                              <p:par>
                                <p:cTn id="151" presetID="16" presetClass="entr" presetSubtype="21" fill="hold" grpId="0" nodeType="clickEffect">
                                  <p:stCondLst>
                                    <p:cond delay="0"/>
                                  </p:stCondLst>
                                  <p:childTnLst>
                                    <p:set>
                                      <p:cBhvr>
                                        <p:cTn id="152" dur="1" fill="hold">
                                          <p:stCondLst>
                                            <p:cond delay="0"/>
                                          </p:stCondLst>
                                        </p:cTn>
                                        <p:tgtEl>
                                          <p:spTgt spid="38"/>
                                        </p:tgtEl>
                                        <p:attrNameLst>
                                          <p:attrName>style.visibility</p:attrName>
                                        </p:attrNameLst>
                                      </p:cBhvr>
                                      <p:to>
                                        <p:strVal val="visible"/>
                                      </p:to>
                                    </p:set>
                                    <p:animEffect transition="in" filter="barn(inVertical)">
                                      <p:cBhvr>
                                        <p:cTn id="153" dur="500"/>
                                        <p:tgtEl>
                                          <p:spTgt spid="38"/>
                                        </p:tgtEl>
                                      </p:cBhvr>
                                    </p:animEffect>
                                  </p:childTnLst>
                                </p:cTn>
                              </p:par>
                            </p:childTnLst>
                          </p:cTn>
                        </p:par>
                      </p:childTnLst>
                    </p:cTn>
                  </p:par>
                  <p:par>
                    <p:cTn id="154" fill="hold">
                      <p:stCondLst>
                        <p:cond delay="indefinite"/>
                      </p:stCondLst>
                      <p:childTnLst>
                        <p:par>
                          <p:cTn id="155" fill="hold">
                            <p:stCondLst>
                              <p:cond delay="0"/>
                            </p:stCondLst>
                            <p:childTnLst>
                              <p:par>
                                <p:cTn id="156" presetID="16" presetClass="entr" presetSubtype="21" fill="hold" grpId="0" nodeType="click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barn(inVertical)">
                                      <p:cBhvr>
                                        <p:cTn id="158" dur="500"/>
                                        <p:tgtEl>
                                          <p:spTgt spid="39"/>
                                        </p:tgtEl>
                                      </p:cBhvr>
                                    </p:animEffect>
                                  </p:childTnLst>
                                </p:cTn>
                              </p:par>
                            </p:childTnLst>
                          </p:cTn>
                        </p:par>
                      </p:childTnLst>
                    </p:cTn>
                  </p:par>
                  <p:par>
                    <p:cTn id="159" fill="hold">
                      <p:stCondLst>
                        <p:cond delay="indefinite"/>
                      </p:stCondLst>
                      <p:childTnLst>
                        <p:par>
                          <p:cTn id="160" fill="hold">
                            <p:stCondLst>
                              <p:cond delay="0"/>
                            </p:stCondLst>
                            <p:childTnLst>
                              <p:par>
                                <p:cTn id="161" presetID="16" presetClass="entr" presetSubtype="21" fill="hold" grpId="0" nodeType="clickEffect">
                                  <p:stCondLst>
                                    <p:cond delay="0"/>
                                  </p:stCondLst>
                                  <p:childTnLst>
                                    <p:set>
                                      <p:cBhvr>
                                        <p:cTn id="162" dur="1" fill="hold">
                                          <p:stCondLst>
                                            <p:cond delay="0"/>
                                          </p:stCondLst>
                                        </p:cTn>
                                        <p:tgtEl>
                                          <p:spTgt spid="40"/>
                                        </p:tgtEl>
                                        <p:attrNameLst>
                                          <p:attrName>style.visibility</p:attrName>
                                        </p:attrNameLst>
                                      </p:cBhvr>
                                      <p:to>
                                        <p:strVal val="visible"/>
                                      </p:to>
                                    </p:set>
                                    <p:animEffect transition="in" filter="barn(inVertical)">
                                      <p:cBhvr>
                                        <p:cTn id="163" dur="500"/>
                                        <p:tgtEl>
                                          <p:spTgt spid="40"/>
                                        </p:tgtEl>
                                      </p:cBhvr>
                                    </p:animEffect>
                                  </p:childTnLst>
                                </p:cTn>
                              </p:par>
                            </p:childTnLst>
                          </p:cTn>
                        </p:par>
                      </p:childTnLst>
                    </p:cTn>
                  </p:par>
                  <p:par>
                    <p:cTn id="164" fill="hold">
                      <p:stCondLst>
                        <p:cond delay="indefinite"/>
                      </p:stCondLst>
                      <p:childTnLst>
                        <p:par>
                          <p:cTn id="165" fill="hold">
                            <p:stCondLst>
                              <p:cond delay="0"/>
                            </p:stCondLst>
                            <p:childTnLst>
                              <p:par>
                                <p:cTn id="166" presetID="16" presetClass="entr" presetSubtype="21" fill="hold" grpId="0" nodeType="click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barn(inVertical)">
                                      <p:cBhvr>
                                        <p:cTn id="168" dur="500"/>
                                        <p:tgtEl>
                                          <p:spTgt spid="41"/>
                                        </p:tgtEl>
                                      </p:cBhvr>
                                    </p:animEffect>
                                  </p:childTnLst>
                                </p:cTn>
                              </p:par>
                            </p:childTnLst>
                          </p:cTn>
                        </p:par>
                      </p:childTnLst>
                    </p:cTn>
                  </p:par>
                  <p:par>
                    <p:cTn id="169" fill="hold">
                      <p:stCondLst>
                        <p:cond delay="indefinite"/>
                      </p:stCondLst>
                      <p:childTnLst>
                        <p:par>
                          <p:cTn id="170" fill="hold">
                            <p:stCondLst>
                              <p:cond delay="0"/>
                            </p:stCondLst>
                            <p:childTnLst>
                              <p:par>
                                <p:cTn id="171" presetID="16" presetClass="entr" presetSubtype="21" fill="hold" grpId="0" nodeType="click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barn(inVertical)">
                                      <p:cBhvr>
                                        <p:cTn id="173" dur="500"/>
                                        <p:tgtEl>
                                          <p:spTgt spid="42"/>
                                        </p:tgtEl>
                                      </p:cBhvr>
                                    </p:animEffect>
                                  </p:childTnLst>
                                </p:cTn>
                              </p:par>
                            </p:childTnLst>
                          </p:cTn>
                        </p:par>
                      </p:childTnLst>
                    </p:cTn>
                  </p:par>
                  <p:par>
                    <p:cTn id="174" fill="hold">
                      <p:stCondLst>
                        <p:cond delay="indefinite"/>
                      </p:stCondLst>
                      <p:childTnLst>
                        <p:par>
                          <p:cTn id="175" fill="hold">
                            <p:stCondLst>
                              <p:cond delay="0"/>
                            </p:stCondLst>
                            <p:childTnLst>
                              <p:par>
                                <p:cTn id="176" presetID="16" presetClass="entr" presetSubtype="21" fill="hold" grpId="0" nodeType="clickEffect">
                                  <p:stCondLst>
                                    <p:cond delay="0"/>
                                  </p:stCondLst>
                                  <p:childTnLst>
                                    <p:set>
                                      <p:cBhvr>
                                        <p:cTn id="177" dur="1" fill="hold">
                                          <p:stCondLst>
                                            <p:cond delay="0"/>
                                          </p:stCondLst>
                                        </p:cTn>
                                        <p:tgtEl>
                                          <p:spTgt spid="43"/>
                                        </p:tgtEl>
                                        <p:attrNameLst>
                                          <p:attrName>style.visibility</p:attrName>
                                        </p:attrNameLst>
                                      </p:cBhvr>
                                      <p:to>
                                        <p:strVal val="visible"/>
                                      </p:to>
                                    </p:set>
                                    <p:animEffect transition="in" filter="barn(inVertical)">
                                      <p:cBhvr>
                                        <p:cTn id="17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7" grpId="0"/>
      <p:bldP spid="8" grpId="0"/>
      <p:bldP spid="12" grpId="0"/>
      <p:bldP spid="13" grpId="0"/>
      <p:bldP spid="14" grpId="0"/>
      <p:bldP spid="15" grpId="0"/>
      <p:bldP spid="16" grpId="0"/>
      <p:bldP spid="17" grpId="0"/>
      <p:bldP spid="19" grpId="0"/>
      <p:bldP spid="20" grpId="0"/>
      <p:bldP spid="21" grpId="0"/>
      <p:bldP spid="22" grpId="0"/>
      <p:bldP spid="23" grpId="0"/>
      <p:bldP spid="24" grpId="0"/>
      <p:bldP spid="25" grpId="0"/>
      <p:bldP spid="26" grpId="0"/>
      <p:bldP spid="27"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54469" y="186561"/>
            <a:ext cx="3528392" cy="917079"/>
          </a:xfrm>
          <a:prstGeom prst="righ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فيما يستخدم الجهاز السابق؟</a:t>
            </a:r>
            <a:endParaRPr lang="en-US" sz="2400" b="1" dirty="0"/>
          </a:p>
        </p:txBody>
      </p:sp>
      <p:pic>
        <p:nvPicPr>
          <p:cNvPr id="3" name="صورة 2"/>
          <p:cNvPicPr>
            <a:picLocks noChangeAspect="1"/>
          </p:cNvPicPr>
          <p:nvPr/>
        </p:nvPicPr>
        <p:blipFill rotWithShape="1">
          <a:blip r:embed="rId2">
            <a:extLst>
              <a:ext uri="{28A0092B-C50C-407E-A947-70E740481C1C}">
                <a14:useLocalDpi xmlns:a14="http://schemas.microsoft.com/office/drawing/2010/main" val="0"/>
              </a:ext>
            </a:extLst>
          </a:blip>
          <a:srcRect l="31100" r="25431"/>
          <a:stretch/>
        </p:blipFill>
        <p:spPr>
          <a:xfrm>
            <a:off x="3707904" y="116632"/>
            <a:ext cx="2808312" cy="30963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مخطط انسيابي: معالجة متعاقبة 3"/>
          <p:cNvSpPr/>
          <p:nvPr/>
        </p:nvSpPr>
        <p:spPr>
          <a:xfrm>
            <a:off x="254641" y="1026318"/>
            <a:ext cx="2736304"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لتحديد المناسيب ( الارتفاع )</a:t>
            </a:r>
            <a:endParaRPr lang="ar-OM" sz="2000" b="1" dirty="0">
              <a:solidFill>
                <a:schemeClr val="tx1"/>
              </a:solidFill>
            </a:endParaRPr>
          </a:p>
        </p:txBody>
      </p:sp>
      <p:sp>
        <p:nvSpPr>
          <p:cNvPr id="7" name="مربع نص 6"/>
          <p:cNvSpPr txBox="1">
            <a:spLocks noChangeArrowheads="1"/>
          </p:cNvSpPr>
          <p:nvPr/>
        </p:nvSpPr>
        <p:spPr bwMode="auto">
          <a:xfrm>
            <a:off x="6541259" y="69716"/>
            <a:ext cx="2464503" cy="917079"/>
          </a:xfrm>
          <a:prstGeom prst="lef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سم الجهاز المجاور.</a:t>
            </a:r>
            <a:endParaRPr lang="en-US" sz="2400" b="1" dirty="0"/>
          </a:p>
        </p:txBody>
      </p:sp>
      <p:sp>
        <p:nvSpPr>
          <p:cNvPr id="8" name="مخطط انسيابي: معالجة متعاقبة 7"/>
          <p:cNvSpPr/>
          <p:nvPr/>
        </p:nvSpPr>
        <p:spPr>
          <a:xfrm>
            <a:off x="7236296" y="1026318"/>
            <a:ext cx="1656184"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جهاز الميزان</a:t>
            </a:r>
            <a:endParaRPr lang="ar-OM" sz="2000" b="1" dirty="0">
              <a:solidFill>
                <a:schemeClr val="tx1"/>
              </a:solidFill>
            </a:endParaRPr>
          </a:p>
        </p:txBody>
      </p:sp>
      <p:sp>
        <p:nvSpPr>
          <p:cNvPr id="9" name="مربع نص 8"/>
          <p:cNvSpPr txBox="1">
            <a:spLocks noChangeArrowheads="1"/>
          </p:cNvSpPr>
          <p:nvPr/>
        </p:nvSpPr>
        <p:spPr bwMode="auto">
          <a:xfrm>
            <a:off x="6012159" y="3297253"/>
            <a:ext cx="2972965"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مما يتركب جهاز الميزان؟</a:t>
            </a:r>
            <a:endParaRPr lang="en-US" sz="2400" b="1" dirty="0"/>
          </a:p>
        </p:txBody>
      </p:sp>
      <p:sp>
        <p:nvSpPr>
          <p:cNvPr id="10" name="مخطط انسيابي: معالجة متعاقبة 9"/>
          <p:cNvSpPr/>
          <p:nvPr/>
        </p:nvSpPr>
        <p:spPr>
          <a:xfrm>
            <a:off x="899592" y="3885252"/>
            <a:ext cx="8106170" cy="54006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منظار ( تلسكوب ) ، وقامة مدرجة على هيئة مسطرة توضع على النقطة المطلوب ارتفاعها.</a:t>
            </a:r>
          </a:p>
        </p:txBody>
      </p:sp>
      <p:sp>
        <p:nvSpPr>
          <p:cNvPr id="11" name="مربع نص 10"/>
          <p:cNvSpPr txBox="1">
            <a:spLocks noChangeArrowheads="1"/>
          </p:cNvSpPr>
          <p:nvPr/>
        </p:nvSpPr>
        <p:spPr bwMode="auto">
          <a:xfrm>
            <a:off x="4644009" y="4563866"/>
            <a:ext cx="429355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حدد أجزاء الجهاز على الصورة السابقة.</a:t>
            </a:r>
            <a:endParaRPr lang="en-US" sz="2400" b="1" dirty="0"/>
          </a:p>
        </p:txBody>
      </p:sp>
      <p:sp>
        <p:nvSpPr>
          <p:cNvPr id="12" name="مخطط انسيابي: معالجة متعاقبة 11"/>
          <p:cNvSpPr/>
          <p:nvPr/>
        </p:nvSpPr>
        <p:spPr>
          <a:xfrm>
            <a:off x="254641" y="2684581"/>
            <a:ext cx="3309247" cy="1063407"/>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يتميز جهاز الميزان بسهولة استخدامه مقارنة بالأجهزة المساحية الأخرى.</a:t>
            </a:r>
            <a:endParaRPr lang="ar-OM" sz="2000" b="1" dirty="0">
              <a:solidFill>
                <a:srgbClr val="FF0000"/>
              </a:solidFill>
            </a:endParaRPr>
          </a:p>
        </p:txBody>
      </p:sp>
      <p:sp>
        <p:nvSpPr>
          <p:cNvPr id="13" name="موجة 12"/>
          <p:cNvSpPr/>
          <p:nvPr/>
        </p:nvSpPr>
        <p:spPr>
          <a:xfrm>
            <a:off x="1823654" y="5025531"/>
            <a:ext cx="5640709"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الإجابة على السؤال الأول صفحة ( 135 ) من دفترك المدرسي.</a:t>
            </a:r>
          </a:p>
        </p:txBody>
      </p:sp>
    </p:spTree>
    <p:extLst>
      <p:ext uri="{BB962C8B-B14F-4D97-AF65-F5344CB8AC3E}">
        <p14:creationId xmlns:p14="http://schemas.microsoft.com/office/powerpoint/2010/main" val="417117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animBg="1"/>
      <p:bldP spid="8" grpId="0" animBg="1"/>
      <p:bldP spid="9" grpId="0" animBg="1"/>
      <p:bldP spid="10" grpId="0" animBg="1"/>
      <p:bldP spid="11" grpId="0" animBg="1"/>
      <p:bldP spid="12"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699792" y="332656"/>
            <a:ext cx="453650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صل بخط بين الجهاز والعبارات التي تناسبه.</a:t>
            </a:r>
          </a:p>
        </p:txBody>
      </p:sp>
      <p:sp>
        <p:nvSpPr>
          <p:cNvPr id="3" name="شكل بيضاوي 2"/>
          <p:cNvSpPr/>
          <p:nvPr/>
        </p:nvSpPr>
        <p:spPr>
          <a:xfrm>
            <a:off x="752432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sp>
        <p:nvSpPr>
          <p:cNvPr id="15" name="شكل بيضاوي 14">
            <a:hlinkClick r:id="rId2" action="ppaction://hlinksldjump"/>
          </p:cNvPr>
          <p:cNvSpPr/>
          <p:nvPr/>
        </p:nvSpPr>
        <p:spPr>
          <a:xfrm>
            <a:off x="179512" y="228650"/>
            <a:ext cx="1297596" cy="648072"/>
          </a:xfrm>
          <a:prstGeom prst="ellipse">
            <a:avLst/>
          </a:prstGeom>
          <a:solidFill>
            <a:srgbClr val="FEF898"/>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grpSp>
        <p:nvGrpSpPr>
          <p:cNvPr id="18" name="مجموعة 17">
            <a:extLst>
              <a:ext uri="{FF2B5EF4-FFF2-40B4-BE49-F238E27FC236}">
                <a16:creationId xmlns:a16="http://schemas.microsoft.com/office/drawing/2014/main" id="{DF373601-3A33-4993-ADC4-A885AFE2B986}"/>
              </a:ext>
            </a:extLst>
          </p:cNvPr>
          <p:cNvGrpSpPr/>
          <p:nvPr/>
        </p:nvGrpSpPr>
        <p:grpSpPr>
          <a:xfrm>
            <a:off x="395536" y="1124744"/>
            <a:ext cx="8434191" cy="4938874"/>
            <a:chOff x="395536" y="1124744"/>
            <a:chExt cx="8434191" cy="4938874"/>
          </a:xfrm>
        </p:grpSpPr>
        <p:grpSp>
          <p:nvGrpSpPr>
            <p:cNvPr id="14" name="مجموعة 13"/>
            <p:cNvGrpSpPr/>
            <p:nvPr/>
          </p:nvGrpSpPr>
          <p:grpSpPr>
            <a:xfrm>
              <a:off x="395536" y="1124744"/>
              <a:ext cx="8434191" cy="4938874"/>
              <a:chOff x="395536" y="1124744"/>
              <a:chExt cx="8434191" cy="4938874"/>
            </a:xfrm>
          </p:grpSpPr>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0272" y="1124744"/>
                <a:ext cx="1780579"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9148" y="2844924"/>
                <a:ext cx="1780579" cy="14849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مخطط انسيابي: معالجة متعاقبة 6"/>
              <p:cNvSpPr/>
              <p:nvPr/>
            </p:nvSpPr>
            <p:spPr>
              <a:xfrm>
                <a:off x="395536" y="1160748"/>
                <a:ext cx="3359826" cy="54006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قياس الارتفاعات.</a:t>
                </a:r>
              </a:p>
            </p:txBody>
          </p:sp>
          <p:sp>
            <p:nvSpPr>
              <p:cNvPr id="8" name="مخطط انسيابي: معالجة متعاقبة 7"/>
              <p:cNvSpPr/>
              <p:nvPr/>
            </p:nvSpPr>
            <p:spPr>
              <a:xfrm>
                <a:off x="395536" y="1808820"/>
                <a:ext cx="3359826" cy="54006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عمليات رفع المساحات الصغيرة.</a:t>
                </a:r>
              </a:p>
            </p:txBody>
          </p:sp>
          <p:sp>
            <p:nvSpPr>
              <p:cNvPr id="9" name="مخطط انسيابي: معالجة متعاقبة 8"/>
              <p:cNvSpPr/>
              <p:nvPr/>
            </p:nvSpPr>
            <p:spPr>
              <a:xfrm>
                <a:off x="420086" y="2492896"/>
                <a:ext cx="3359826" cy="54006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تحديد الاتجاهات.</a:t>
                </a:r>
              </a:p>
            </p:txBody>
          </p:sp>
          <p:sp>
            <p:nvSpPr>
              <p:cNvPr id="10" name="مخطط انسيابي: معالجة متعاقبة 9"/>
              <p:cNvSpPr/>
              <p:nvPr/>
            </p:nvSpPr>
            <p:spPr>
              <a:xfrm>
                <a:off x="395536" y="3176972"/>
                <a:ext cx="3359826" cy="54006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أسهل طرق المسح وأسرعها.</a:t>
                </a:r>
              </a:p>
            </p:txBody>
          </p:sp>
          <p:sp>
            <p:nvSpPr>
              <p:cNvPr id="11" name="مخطط انسيابي: معالجة متعاقبة 10"/>
              <p:cNvSpPr/>
              <p:nvPr/>
            </p:nvSpPr>
            <p:spPr>
              <a:xfrm>
                <a:off x="395536" y="3825044"/>
                <a:ext cx="3359826" cy="712814"/>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سهولة استخدامه مقارنة بالأجهزة المساحية الأخرى.</a:t>
                </a:r>
              </a:p>
            </p:txBody>
          </p:sp>
          <p:sp>
            <p:nvSpPr>
              <p:cNvPr id="12" name="مخطط انسيابي: معالجة متعاقبة 11"/>
              <p:cNvSpPr/>
              <p:nvPr/>
            </p:nvSpPr>
            <p:spPr>
              <a:xfrm>
                <a:off x="395536" y="4689140"/>
                <a:ext cx="3359826" cy="540060"/>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تستخدم في الملاحة البحرية والجوية.</a:t>
                </a:r>
              </a:p>
            </p:txBody>
          </p:sp>
          <p:sp>
            <p:nvSpPr>
              <p:cNvPr id="13" name="مخطط انسيابي: معالجة متعاقبة 12"/>
              <p:cNvSpPr/>
              <p:nvPr/>
            </p:nvSpPr>
            <p:spPr>
              <a:xfrm>
                <a:off x="395536" y="5373215"/>
                <a:ext cx="3359826" cy="690403"/>
              </a:xfrm>
              <a:prstGeom prst="flowChartAlternateProcess">
                <a:avLst/>
              </a:prstGeom>
              <a:solidFill>
                <a:schemeClr val="bg2">
                  <a:lumMod val="90000"/>
                </a:schemeClr>
              </a:solid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مناسبة للأعمال الاستكشافية البرية والبحرية.</a:t>
                </a:r>
              </a:p>
            </p:txBody>
          </p:sp>
        </p:grpSp>
        <p:pic>
          <p:nvPicPr>
            <p:cNvPr id="17" name="صورة 16">
              <a:extLst>
                <a:ext uri="{FF2B5EF4-FFF2-40B4-BE49-F238E27FC236}">
                  <a16:creationId xmlns:a16="http://schemas.microsoft.com/office/drawing/2014/main" id="{76C62713-C4A4-44B0-9420-2A88475FB8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4717" y="4479914"/>
              <a:ext cx="1738622"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19" name="شكل حر: شكل 18">
            <a:extLst>
              <a:ext uri="{FF2B5EF4-FFF2-40B4-BE49-F238E27FC236}">
                <a16:creationId xmlns:a16="http://schemas.microsoft.com/office/drawing/2014/main" id="{408BD127-D2D6-418A-A104-27F83481CD02}"/>
              </a:ext>
            </a:extLst>
          </p:cNvPr>
          <p:cNvSpPr/>
          <p:nvPr/>
        </p:nvSpPr>
        <p:spPr>
          <a:xfrm>
            <a:off x="3749100" y="1491916"/>
            <a:ext cx="3277342" cy="689810"/>
          </a:xfrm>
          <a:custGeom>
            <a:avLst/>
            <a:gdLst>
              <a:gd name="connsiteX0" fmla="*/ 3245258 w 3245258"/>
              <a:gd name="connsiteY0" fmla="*/ 0 h 689810"/>
              <a:gd name="connsiteX1" fmla="*/ 3100879 w 3245258"/>
              <a:gd name="connsiteY1" fmla="*/ 48126 h 689810"/>
              <a:gd name="connsiteX2" fmla="*/ 2988584 w 3245258"/>
              <a:gd name="connsiteY2" fmla="*/ 64168 h 689810"/>
              <a:gd name="connsiteX3" fmla="*/ 2924416 w 3245258"/>
              <a:gd name="connsiteY3" fmla="*/ 80210 h 689810"/>
              <a:gd name="connsiteX4" fmla="*/ 2860247 w 3245258"/>
              <a:gd name="connsiteY4" fmla="*/ 112295 h 689810"/>
              <a:gd name="connsiteX5" fmla="*/ 2780037 w 3245258"/>
              <a:gd name="connsiteY5" fmla="*/ 160421 h 689810"/>
              <a:gd name="connsiteX6" fmla="*/ 2651700 w 3245258"/>
              <a:gd name="connsiteY6" fmla="*/ 208547 h 689810"/>
              <a:gd name="connsiteX7" fmla="*/ 2555447 w 3245258"/>
              <a:gd name="connsiteY7" fmla="*/ 288758 h 689810"/>
              <a:gd name="connsiteX8" fmla="*/ 2491279 w 3245258"/>
              <a:gd name="connsiteY8" fmla="*/ 320842 h 689810"/>
              <a:gd name="connsiteX9" fmla="*/ 2378984 w 3245258"/>
              <a:gd name="connsiteY9" fmla="*/ 368968 h 689810"/>
              <a:gd name="connsiteX10" fmla="*/ 2330858 w 3245258"/>
              <a:gd name="connsiteY10" fmla="*/ 401052 h 689810"/>
              <a:gd name="connsiteX11" fmla="*/ 2282732 w 3245258"/>
              <a:gd name="connsiteY11" fmla="*/ 417095 h 689810"/>
              <a:gd name="connsiteX12" fmla="*/ 2250647 w 3245258"/>
              <a:gd name="connsiteY12" fmla="*/ 465221 h 689810"/>
              <a:gd name="connsiteX13" fmla="*/ 2090226 w 3245258"/>
              <a:gd name="connsiteY13" fmla="*/ 497305 h 689810"/>
              <a:gd name="connsiteX14" fmla="*/ 1865637 w 3245258"/>
              <a:gd name="connsiteY14" fmla="*/ 545431 h 689810"/>
              <a:gd name="connsiteX15" fmla="*/ 1769384 w 3245258"/>
              <a:gd name="connsiteY15" fmla="*/ 561473 h 689810"/>
              <a:gd name="connsiteX16" fmla="*/ 1448542 w 3245258"/>
              <a:gd name="connsiteY16" fmla="*/ 577516 h 689810"/>
              <a:gd name="connsiteX17" fmla="*/ 1063532 w 3245258"/>
              <a:gd name="connsiteY17" fmla="*/ 609600 h 689810"/>
              <a:gd name="connsiteX18" fmla="*/ 967279 w 3245258"/>
              <a:gd name="connsiteY18" fmla="*/ 625642 h 689810"/>
              <a:gd name="connsiteX19" fmla="*/ 117047 w 3245258"/>
              <a:gd name="connsiteY19" fmla="*/ 641684 h 689810"/>
              <a:gd name="connsiteX20" fmla="*/ 68921 w 3245258"/>
              <a:gd name="connsiteY20" fmla="*/ 657726 h 689810"/>
              <a:gd name="connsiteX21" fmla="*/ 4753 w 3245258"/>
              <a:gd name="connsiteY21" fmla="*/ 689810 h 689810"/>
              <a:gd name="connsiteX22" fmla="*/ 4753 w 3245258"/>
              <a:gd name="connsiteY22" fmla="*/ 657726 h 68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45258" h="689810">
                <a:moveTo>
                  <a:pt x="3245258" y="0"/>
                </a:moveTo>
                <a:cubicBezTo>
                  <a:pt x="3197132" y="16042"/>
                  <a:pt x="3150094" y="35822"/>
                  <a:pt x="3100879" y="48126"/>
                </a:cubicBezTo>
                <a:cubicBezTo>
                  <a:pt x="3064196" y="57297"/>
                  <a:pt x="3025786" y="57404"/>
                  <a:pt x="2988584" y="64168"/>
                </a:cubicBezTo>
                <a:cubicBezTo>
                  <a:pt x="2966892" y="68112"/>
                  <a:pt x="2945805" y="74863"/>
                  <a:pt x="2924416" y="80210"/>
                </a:cubicBezTo>
                <a:cubicBezTo>
                  <a:pt x="2903026" y="90905"/>
                  <a:pt x="2881152" y="100681"/>
                  <a:pt x="2860247" y="112295"/>
                </a:cubicBezTo>
                <a:cubicBezTo>
                  <a:pt x="2832991" y="127437"/>
                  <a:pt x="2807925" y="146477"/>
                  <a:pt x="2780037" y="160421"/>
                </a:cubicBezTo>
                <a:cubicBezTo>
                  <a:pt x="2635951" y="232464"/>
                  <a:pt x="2864504" y="90324"/>
                  <a:pt x="2651700" y="208547"/>
                </a:cubicBezTo>
                <a:cubicBezTo>
                  <a:pt x="2438505" y="326988"/>
                  <a:pt x="2683898" y="203124"/>
                  <a:pt x="2555447" y="288758"/>
                </a:cubicBezTo>
                <a:cubicBezTo>
                  <a:pt x="2535549" y="302023"/>
                  <a:pt x="2512042" y="308977"/>
                  <a:pt x="2491279" y="320842"/>
                </a:cubicBezTo>
                <a:cubicBezTo>
                  <a:pt x="2405113" y="370080"/>
                  <a:pt x="2484380" y="342619"/>
                  <a:pt x="2378984" y="368968"/>
                </a:cubicBezTo>
                <a:cubicBezTo>
                  <a:pt x="2362942" y="379663"/>
                  <a:pt x="2348103" y="392430"/>
                  <a:pt x="2330858" y="401052"/>
                </a:cubicBezTo>
                <a:cubicBezTo>
                  <a:pt x="2315733" y="408614"/>
                  <a:pt x="2295936" y="406531"/>
                  <a:pt x="2282732" y="417095"/>
                </a:cubicBezTo>
                <a:cubicBezTo>
                  <a:pt x="2267677" y="429139"/>
                  <a:pt x="2266689" y="454526"/>
                  <a:pt x="2250647" y="465221"/>
                </a:cubicBezTo>
                <a:cubicBezTo>
                  <a:pt x="2234686" y="475862"/>
                  <a:pt x="2090553" y="497246"/>
                  <a:pt x="2090226" y="497305"/>
                </a:cubicBezTo>
                <a:cubicBezTo>
                  <a:pt x="1974646" y="518319"/>
                  <a:pt x="2013177" y="515923"/>
                  <a:pt x="1865637" y="545431"/>
                </a:cubicBezTo>
                <a:cubicBezTo>
                  <a:pt x="1833742" y="551810"/>
                  <a:pt x="1801815" y="558978"/>
                  <a:pt x="1769384" y="561473"/>
                </a:cubicBezTo>
                <a:cubicBezTo>
                  <a:pt x="1662618" y="569686"/>
                  <a:pt x="1555375" y="570232"/>
                  <a:pt x="1448542" y="577516"/>
                </a:cubicBezTo>
                <a:cubicBezTo>
                  <a:pt x="1320059" y="586276"/>
                  <a:pt x="1191674" y="596786"/>
                  <a:pt x="1063532" y="609600"/>
                </a:cubicBezTo>
                <a:cubicBezTo>
                  <a:pt x="1031167" y="612837"/>
                  <a:pt x="999787" y="624540"/>
                  <a:pt x="967279" y="625642"/>
                </a:cubicBezTo>
                <a:cubicBezTo>
                  <a:pt x="683981" y="635245"/>
                  <a:pt x="400458" y="636337"/>
                  <a:pt x="117047" y="641684"/>
                </a:cubicBezTo>
                <a:cubicBezTo>
                  <a:pt x="101005" y="647031"/>
                  <a:pt x="84464" y="651065"/>
                  <a:pt x="68921" y="657726"/>
                </a:cubicBezTo>
                <a:cubicBezTo>
                  <a:pt x="46941" y="667146"/>
                  <a:pt x="28667" y="689810"/>
                  <a:pt x="4753" y="689810"/>
                </a:cubicBezTo>
                <a:cubicBezTo>
                  <a:pt x="-5942" y="689810"/>
                  <a:pt x="4753" y="668421"/>
                  <a:pt x="4753" y="657726"/>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0" name="شكل حر: شكل 19">
            <a:extLst>
              <a:ext uri="{FF2B5EF4-FFF2-40B4-BE49-F238E27FC236}">
                <a16:creationId xmlns:a16="http://schemas.microsoft.com/office/drawing/2014/main" id="{AEB5FA81-6653-451F-8349-97DE11664679}"/>
              </a:ext>
            </a:extLst>
          </p:cNvPr>
          <p:cNvSpPr/>
          <p:nvPr/>
        </p:nvSpPr>
        <p:spPr>
          <a:xfrm>
            <a:off x="3737811" y="1507958"/>
            <a:ext cx="3288631" cy="1925053"/>
          </a:xfrm>
          <a:custGeom>
            <a:avLst/>
            <a:gdLst>
              <a:gd name="connsiteX0" fmla="*/ 3288631 w 3288631"/>
              <a:gd name="connsiteY0" fmla="*/ 0 h 1925053"/>
              <a:gd name="connsiteX1" fmla="*/ 3224463 w 3288631"/>
              <a:gd name="connsiteY1" fmla="*/ 96253 h 1925053"/>
              <a:gd name="connsiteX2" fmla="*/ 3192378 w 3288631"/>
              <a:gd name="connsiteY2" fmla="*/ 128337 h 1925053"/>
              <a:gd name="connsiteX3" fmla="*/ 3176336 w 3288631"/>
              <a:gd name="connsiteY3" fmla="*/ 192505 h 1925053"/>
              <a:gd name="connsiteX4" fmla="*/ 3128210 w 3288631"/>
              <a:gd name="connsiteY4" fmla="*/ 224589 h 1925053"/>
              <a:gd name="connsiteX5" fmla="*/ 3096126 w 3288631"/>
              <a:gd name="connsiteY5" fmla="*/ 256674 h 1925053"/>
              <a:gd name="connsiteX6" fmla="*/ 3064042 w 3288631"/>
              <a:gd name="connsiteY6" fmla="*/ 304800 h 1925053"/>
              <a:gd name="connsiteX7" fmla="*/ 3015915 w 3288631"/>
              <a:gd name="connsiteY7" fmla="*/ 320842 h 1925053"/>
              <a:gd name="connsiteX8" fmla="*/ 2935705 w 3288631"/>
              <a:gd name="connsiteY8" fmla="*/ 417095 h 1925053"/>
              <a:gd name="connsiteX9" fmla="*/ 2887578 w 3288631"/>
              <a:gd name="connsiteY9" fmla="*/ 465221 h 1925053"/>
              <a:gd name="connsiteX10" fmla="*/ 2807368 w 3288631"/>
              <a:gd name="connsiteY10" fmla="*/ 577516 h 1925053"/>
              <a:gd name="connsiteX11" fmla="*/ 2711115 w 3288631"/>
              <a:gd name="connsiteY11" fmla="*/ 673768 h 1925053"/>
              <a:gd name="connsiteX12" fmla="*/ 2679031 w 3288631"/>
              <a:gd name="connsiteY12" fmla="*/ 721895 h 1925053"/>
              <a:gd name="connsiteX13" fmla="*/ 2614863 w 3288631"/>
              <a:gd name="connsiteY13" fmla="*/ 770021 h 1925053"/>
              <a:gd name="connsiteX14" fmla="*/ 2518610 w 3288631"/>
              <a:gd name="connsiteY14" fmla="*/ 834189 h 1925053"/>
              <a:gd name="connsiteX15" fmla="*/ 2454442 w 3288631"/>
              <a:gd name="connsiteY15" fmla="*/ 914400 h 1925053"/>
              <a:gd name="connsiteX16" fmla="*/ 2438400 w 3288631"/>
              <a:gd name="connsiteY16" fmla="*/ 962526 h 1925053"/>
              <a:gd name="connsiteX17" fmla="*/ 2374231 w 3288631"/>
              <a:gd name="connsiteY17" fmla="*/ 1026695 h 1925053"/>
              <a:gd name="connsiteX18" fmla="*/ 2277978 w 3288631"/>
              <a:gd name="connsiteY18" fmla="*/ 1106905 h 1925053"/>
              <a:gd name="connsiteX19" fmla="*/ 2229852 w 3288631"/>
              <a:gd name="connsiteY19" fmla="*/ 1122947 h 1925053"/>
              <a:gd name="connsiteX20" fmla="*/ 2181726 w 3288631"/>
              <a:gd name="connsiteY20" fmla="*/ 1155031 h 1925053"/>
              <a:gd name="connsiteX21" fmla="*/ 2133600 w 3288631"/>
              <a:gd name="connsiteY21" fmla="*/ 1171074 h 1925053"/>
              <a:gd name="connsiteX22" fmla="*/ 2085473 w 3288631"/>
              <a:gd name="connsiteY22" fmla="*/ 1203158 h 1925053"/>
              <a:gd name="connsiteX23" fmla="*/ 2037347 w 3288631"/>
              <a:gd name="connsiteY23" fmla="*/ 1219200 h 1925053"/>
              <a:gd name="connsiteX24" fmla="*/ 1892968 w 3288631"/>
              <a:gd name="connsiteY24" fmla="*/ 1283368 h 1925053"/>
              <a:gd name="connsiteX25" fmla="*/ 1828800 w 3288631"/>
              <a:gd name="connsiteY25" fmla="*/ 1299410 h 1925053"/>
              <a:gd name="connsiteX26" fmla="*/ 1732547 w 3288631"/>
              <a:gd name="connsiteY26" fmla="*/ 1331495 h 1925053"/>
              <a:gd name="connsiteX27" fmla="*/ 1636294 w 3288631"/>
              <a:gd name="connsiteY27" fmla="*/ 1363579 h 1925053"/>
              <a:gd name="connsiteX28" fmla="*/ 1588168 w 3288631"/>
              <a:gd name="connsiteY28" fmla="*/ 1379621 h 1925053"/>
              <a:gd name="connsiteX29" fmla="*/ 1540042 w 3288631"/>
              <a:gd name="connsiteY29" fmla="*/ 1395663 h 1925053"/>
              <a:gd name="connsiteX30" fmla="*/ 1459831 w 3288631"/>
              <a:gd name="connsiteY30" fmla="*/ 1459831 h 1925053"/>
              <a:gd name="connsiteX31" fmla="*/ 1363578 w 3288631"/>
              <a:gd name="connsiteY31" fmla="*/ 1491916 h 1925053"/>
              <a:gd name="connsiteX32" fmla="*/ 1267326 w 3288631"/>
              <a:gd name="connsiteY32" fmla="*/ 1524000 h 1925053"/>
              <a:gd name="connsiteX33" fmla="*/ 1219200 w 3288631"/>
              <a:gd name="connsiteY33" fmla="*/ 1540042 h 1925053"/>
              <a:gd name="connsiteX34" fmla="*/ 1155031 w 3288631"/>
              <a:gd name="connsiteY34" fmla="*/ 1556084 h 1925053"/>
              <a:gd name="connsiteX35" fmla="*/ 1090863 w 3288631"/>
              <a:gd name="connsiteY35" fmla="*/ 1588168 h 1925053"/>
              <a:gd name="connsiteX36" fmla="*/ 1042736 w 3288631"/>
              <a:gd name="connsiteY36" fmla="*/ 1604210 h 1925053"/>
              <a:gd name="connsiteX37" fmla="*/ 1010652 w 3288631"/>
              <a:gd name="connsiteY37" fmla="*/ 1636295 h 1925053"/>
              <a:gd name="connsiteX38" fmla="*/ 866273 w 3288631"/>
              <a:gd name="connsiteY38" fmla="*/ 1684421 h 1925053"/>
              <a:gd name="connsiteX39" fmla="*/ 818147 w 3288631"/>
              <a:gd name="connsiteY39" fmla="*/ 1700463 h 1925053"/>
              <a:gd name="connsiteX40" fmla="*/ 673768 w 3288631"/>
              <a:gd name="connsiteY40" fmla="*/ 1748589 h 1925053"/>
              <a:gd name="connsiteX41" fmla="*/ 545431 w 3288631"/>
              <a:gd name="connsiteY41" fmla="*/ 1780674 h 1925053"/>
              <a:gd name="connsiteX42" fmla="*/ 497305 w 3288631"/>
              <a:gd name="connsiteY42" fmla="*/ 1796716 h 1925053"/>
              <a:gd name="connsiteX43" fmla="*/ 272715 w 3288631"/>
              <a:gd name="connsiteY43" fmla="*/ 1828800 h 1925053"/>
              <a:gd name="connsiteX44" fmla="*/ 144378 w 3288631"/>
              <a:gd name="connsiteY44" fmla="*/ 1860884 h 1925053"/>
              <a:gd name="connsiteX45" fmla="*/ 16042 w 3288631"/>
              <a:gd name="connsiteY45" fmla="*/ 1909010 h 1925053"/>
              <a:gd name="connsiteX46" fmla="*/ 0 w 3288631"/>
              <a:gd name="connsiteY46" fmla="*/ 1925053 h 1925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288631" h="1925053">
                <a:moveTo>
                  <a:pt x="3288631" y="0"/>
                </a:moveTo>
                <a:cubicBezTo>
                  <a:pt x="3267242" y="32084"/>
                  <a:pt x="3247599" y="65405"/>
                  <a:pt x="3224463" y="96253"/>
                </a:cubicBezTo>
                <a:cubicBezTo>
                  <a:pt x="3215388" y="108353"/>
                  <a:pt x="3199142" y="114809"/>
                  <a:pt x="3192378" y="128337"/>
                </a:cubicBezTo>
                <a:cubicBezTo>
                  <a:pt x="3182518" y="148057"/>
                  <a:pt x="3188566" y="174160"/>
                  <a:pt x="3176336" y="192505"/>
                </a:cubicBezTo>
                <a:cubicBezTo>
                  <a:pt x="3165641" y="208547"/>
                  <a:pt x="3143265" y="212545"/>
                  <a:pt x="3128210" y="224589"/>
                </a:cubicBezTo>
                <a:cubicBezTo>
                  <a:pt x="3116400" y="234037"/>
                  <a:pt x="3105574" y="244863"/>
                  <a:pt x="3096126" y="256674"/>
                </a:cubicBezTo>
                <a:cubicBezTo>
                  <a:pt x="3084082" y="271729"/>
                  <a:pt x="3079097" y="292756"/>
                  <a:pt x="3064042" y="304800"/>
                </a:cubicBezTo>
                <a:cubicBezTo>
                  <a:pt x="3050837" y="315364"/>
                  <a:pt x="3031957" y="315495"/>
                  <a:pt x="3015915" y="320842"/>
                </a:cubicBezTo>
                <a:cubicBezTo>
                  <a:pt x="2875306" y="461451"/>
                  <a:pt x="3047384" y="283081"/>
                  <a:pt x="2935705" y="417095"/>
                </a:cubicBezTo>
                <a:cubicBezTo>
                  <a:pt x="2921181" y="434524"/>
                  <a:pt x="2902102" y="447792"/>
                  <a:pt x="2887578" y="465221"/>
                </a:cubicBezTo>
                <a:cubicBezTo>
                  <a:pt x="2789933" y="582393"/>
                  <a:pt x="2937412" y="433022"/>
                  <a:pt x="2807368" y="577516"/>
                </a:cubicBezTo>
                <a:cubicBezTo>
                  <a:pt x="2777014" y="611242"/>
                  <a:pt x="2736284" y="636014"/>
                  <a:pt x="2711115" y="673768"/>
                </a:cubicBezTo>
                <a:cubicBezTo>
                  <a:pt x="2700420" y="689810"/>
                  <a:pt x="2692664" y="708262"/>
                  <a:pt x="2679031" y="721895"/>
                </a:cubicBezTo>
                <a:cubicBezTo>
                  <a:pt x="2660125" y="740801"/>
                  <a:pt x="2635403" y="752905"/>
                  <a:pt x="2614863" y="770021"/>
                </a:cubicBezTo>
                <a:cubicBezTo>
                  <a:pt x="2541373" y="831262"/>
                  <a:pt x="2635035" y="775976"/>
                  <a:pt x="2518610" y="834189"/>
                </a:cubicBezTo>
                <a:cubicBezTo>
                  <a:pt x="2488769" y="864031"/>
                  <a:pt x="2474678" y="873928"/>
                  <a:pt x="2454442" y="914400"/>
                </a:cubicBezTo>
                <a:cubicBezTo>
                  <a:pt x="2446880" y="929525"/>
                  <a:pt x="2448229" y="948766"/>
                  <a:pt x="2438400" y="962526"/>
                </a:cubicBezTo>
                <a:cubicBezTo>
                  <a:pt x="2420818" y="987141"/>
                  <a:pt x="2395621" y="1005305"/>
                  <a:pt x="2374231" y="1026695"/>
                </a:cubicBezTo>
                <a:cubicBezTo>
                  <a:pt x="2338751" y="1062175"/>
                  <a:pt x="2322649" y="1084570"/>
                  <a:pt x="2277978" y="1106905"/>
                </a:cubicBezTo>
                <a:cubicBezTo>
                  <a:pt x="2262853" y="1114467"/>
                  <a:pt x="2244977" y="1115385"/>
                  <a:pt x="2229852" y="1122947"/>
                </a:cubicBezTo>
                <a:cubicBezTo>
                  <a:pt x="2212607" y="1131569"/>
                  <a:pt x="2198971" y="1146409"/>
                  <a:pt x="2181726" y="1155031"/>
                </a:cubicBezTo>
                <a:cubicBezTo>
                  <a:pt x="2166601" y="1162593"/>
                  <a:pt x="2148725" y="1163512"/>
                  <a:pt x="2133600" y="1171074"/>
                </a:cubicBezTo>
                <a:cubicBezTo>
                  <a:pt x="2116355" y="1179697"/>
                  <a:pt x="2102718" y="1194536"/>
                  <a:pt x="2085473" y="1203158"/>
                </a:cubicBezTo>
                <a:cubicBezTo>
                  <a:pt x="2070348" y="1210720"/>
                  <a:pt x="2052472" y="1211638"/>
                  <a:pt x="2037347" y="1219200"/>
                </a:cubicBezTo>
                <a:cubicBezTo>
                  <a:pt x="1932003" y="1271872"/>
                  <a:pt x="2058519" y="1241980"/>
                  <a:pt x="1892968" y="1283368"/>
                </a:cubicBezTo>
                <a:cubicBezTo>
                  <a:pt x="1871579" y="1288715"/>
                  <a:pt x="1849918" y="1293075"/>
                  <a:pt x="1828800" y="1299410"/>
                </a:cubicBezTo>
                <a:cubicBezTo>
                  <a:pt x="1796406" y="1309128"/>
                  <a:pt x="1764631" y="1320800"/>
                  <a:pt x="1732547" y="1331495"/>
                </a:cubicBezTo>
                <a:lnTo>
                  <a:pt x="1636294" y="1363579"/>
                </a:lnTo>
                <a:lnTo>
                  <a:pt x="1588168" y="1379621"/>
                </a:lnTo>
                <a:lnTo>
                  <a:pt x="1540042" y="1395663"/>
                </a:lnTo>
                <a:cubicBezTo>
                  <a:pt x="1513375" y="1422329"/>
                  <a:pt x="1496256" y="1443642"/>
                  <a:pt x="1459831" y="1459831"/>
                </a:cubicBezTo>
                <a:cubicBezTo>
                  <a:pt x="1428926" y="1473567"/>
                  <a:pt x="1395662" y="1481221"/>
                  <a:pt x="1363578" y="1491916"/>
                </a:cubicBezTo>
                <a:lnTo>
                  <a:pt x="1267326" y="1524000"/>
                </a:lnTo>
                <a:cubicBezTo>
                  <a:pt x="1251284" y="1529347"/>
                  <a:pt x="1235605" y="1535941"/>
                  <a:pt x="1219200" y="1540042"/>
                </a:cubicBezTo>
                <a:lnTo>
                  <a:pt x="1155031" y="1556084"/>
                </a:lnTo>
                <a:cubicBezTo>
                  <a:pt x="1133642" y="1566779"/>
                  <a:pt x="1112843" y="1578748"/>
                  <a:pt x="1090863" y="1588168"/>
                </a:cubicBezTo>
                <a:cubicBezTo>
                  <a:pt x="1075320" y="1594829"/>
                  <a:pt x="1057236" y="1595510"/>
                  <a:pt x="1042736" y="1604210"/>
                </a:cubicBezTo>
                <a:cubicBezTo>
                  <a:pt x="1029767" y="1611992"/>
                  <a:pt x="1024180" y="1629531"/>
                  <a:pt x="1010652" y="1636295"/>
                </a:cubicBezTo>
                <a:cubicBezTo>
                  <a:pt x="1010646" y="1636298"/>
                  <a:pt x="890339" y="1676399"/>
                  <a:pt x="866273" y="1684421"/>
                </a:cubicBezTo>
                <a:cubicBezTo>
                  <a:pt x="850231" y="1689768"/>
                  <a:pt x="832217" y="1691083"/>
                  <a:pt x="818147" y="1700463"/>
                </a:cubicBezTo>
                <a:cubicBezTo>
                  <a:pt x="742957" y="1750590"/>
                  <a:pt x="789039" y="1729377"/>
                  <a:pt x="673768" y="1748589"/>
                </a:cubicBezTo>
                <a:cubicBezTo>
                  <a:pt x="563759" y="1785259"/>
                  <a:pt x="700298" y="1741956"/>
                  <a:pt x="545431" y="1780674"/>
                </a:cubicBezTo>
                <a:cubicBezTo>
                  <a:pt x="529026" y="1784775"/>
                  <a:pt x="513812" y="1793048"/>
                  <a:pt x="497305" y="1796716"/>
                </a:cubicBezTo>
                <a:cubicBezTo>
                  <a:pt x="437829" y="1809933"/>
                  <a:pt x="328218" y="1821862"/>
                  <a:pt x="272715" y="1828800"/>
                </a:cubicBezTo>
                <a:lnTo>
                  <a:pt x="144378" y="1860884"/>
                </a:lnTo>
                <a:cubicBezTo>
                  <a:pt x="79110" y="1877201"/>
                  <a:pt x="75960" y="1873059"/>
                  <a:pt x="16042" y="1909010"/>
                </a:cubicBezTo>
                <a:cubicBezTo>
                  <a:pt x="9557" y="1912901"/>
                  <a:pt x="5347" y="1919705"/>
                  <a:pt x="0" y="192505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1" name="شكل حر: شكل 20">
            <a:extLst>
              <a:ext uri="{FF2B5EF4-FFF2-40B4-BE49-F238E27FC236}">
                <a16:creationId xmlns:a16="http://schemas.microsoft.com/office/drawing/2014/main" id="{2591EF36-676D-42FB-B33D-DBCB238A3321}"/>
              </a:ext>
            </a:extLst>
          </p:cNvPr>
          <p:cNvSpPr/>
          <p:nvPr/>
        </p:nvSpPr>
        <p:spPr>
          <a:xfrm>
            <a:off x="3769895" y="2759242"/>
            <a:ext cx="3256547" cy="770021"/>
          </a:xfrm>
          <a:custGeom>
            <a:avLst/>
            <a:gdLst>
              <a:gd name="connsiteX0" fmla="*/ 3256547 w 3256547"/>
              <a:gd name="connsiteY0" fmla="*/ 770021 h 770021"/>
              <a:gd name="connsiteX1" fmla="*/ 2149642 w 3256547"/>
              <a:gd name="connsiteY1" fmla="*/ 721895 h 770021"/>
              <a:gd name="connsiteX2" fmla="*/ 2005263 w 3256547"/>
              <a:gd name="connsiteY2" fmla="*/ 705853 h 770021"/>
              <a:gd name="connsiteX3" fmla="*/ 1748589 w 3256547"/>
              <a:gd name="connsiteY3" fmla="*/ 625642 h 770021"/>
              <a:gd name="connsiteX4" fmla="*/ 1700463 w 3256547"/>
              <a:gd name="connsiteY4" fmla="*/ 593558 h 770021"/>
              <a:gd name="connsiteX5" fmla="*/ 1379621 w 3256547"/>
              <a:gd name="connsiteY5" fmla="*/ 529390 h 770021"/>
              <a:gd name="connsiteX6" fmla="*/ 1315452 w 3256547"/>
              <a:gd name="connsiteY6" fmla="*/ 513347 h 770021"/>
              <a:gd name="connsiteX7" fmla="*/ 1219200 w 3256547"/>
              <a:gd name="connsiteY7" fmla="*/ 497305 h 770021"/>
              <a:gd name="connsiteX8" fmla="*/ 1106905 w 3256547"/>
              <a:gd name="connsiteY8" fmla="*/ 465221 h 770021"/>
              <a:gd name="connsiteX9" fmla="*/ 866273 w 3256547"/>
              <a:gd name="connsiteY9" fmla="*/ 417095 h 770021"/>
              <a:gd name="connsiteX10" fmla="*/ 818147 w 3256547"/>
              <a:gd name="connsiteY10" fmla="*/ 401053 h 770021"/>
              <a:gd name="connsiteX11" fmla="*/ 657726 w 3256547"/>
              <a:gd name="connsiteY11" fmla="*/ 352926 h 770021"/>
              <a:gd name="connsiteX12" fmla="*/ 609600 w 3256547"/>
              <a:gd name="connsiteY12" fmla="*/ 320842 h 770021"/>
              <a:gd name="connsiteX13" fmla="*/ 513347 w 3256547"/>
              <a:gd name="connsiteY13" fmla="*/ 288758 h 770021"/>
              <a:gd name="connsiteX14" fmla="*/ 385010 w 3256547"/>
              <a:gd name="connsiteY14" fmla="*/ 160421 h 770021"/>
              <a:gd name="connsiteX15" fmla="*/ 272716 w 3256547"/>
              <a:gd name="connsiteY15" fmla="*/ 112295 h 770021"/>
              <a:gd name="connsiteX16" fmla="*/ 224589 w 3256547"/>
              <a:gd name="connsiteY16" fmla="*/ 96253 h 770021"/>
              <a:gd name="connsiteX17" fmla="*/ 144379 w 3256547"/>
              <a:gd name="connsiteY17" fmla="*/ 48126 h 770021"/>
              <a:gd name="connsiteX18" fmla="*/ 32084 w 3256547"/>
              <a:gd name="connsiteY18" fmla="*/ 16042 h 770021"/>
              <a:gd name="connsiteX19" fmla="*/ 0 w 3256547"/>
              <a:gd name="connsiteY19" fmla="*/ 0 h 77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6547" h="770021">
                <a:moveTo>
                  <a:pt x="3256547" y="770021"/>
                </a:moveTo>
                <a:lnTo>
                  <a:pt x="2149642" y="721895"/>
                </a:lnTo>
                <a:cubicBezTo>
                  <a:pt x="2101283" y="719415"/>
                  <a:pt x="2052856" y="714777"/>
                  <a:pt x="2005263" y="705853"/>
                </a:cubicBezTo>
                <a:cubicBezTo>
                  <a:pt x="1963812" y="698081"/>
                  <a:pt x="1774018" y="636238"/>
                  <a:pt x="1748589" y="625642"/>
                </a:cubicBezTo>
                <a:cubicBezTo>
                  <a:pt x="1730792" y="618227"/>
                  <a:pt x="1719119" y="598425"/>
                  <a:pt x="1700463" y="593558"/>
                </a:cubicBezTo>
                <a:cubicBezTo>
                  <a:pt x="1594930" y="566028"/>
                  <a:pt x="1485430" y="555843"/>
                  <a:pt x="1379621" y="529390"/>
                </a:cubicBezTo>
                <a:cubicBezTo>
                  <a:pt x="1358231" y="524042"/>
                  <a:pt x="1337072" y="517671"/>
                  <a:pt x="1315452" y="513347"/>
                </a:cubicBezTo>
                <a:cubicBezTo>
                  <a:pt x="1283557" y="506968"/>
                  <a:pt x="1250894" y="504619"/>
                  <a:pt x="1219200" y="497305"/>
                </a:cubicBezTo>
                <a:cubicBezTo>
                  <a:pt x="1181267" y="488551"/>
                  <a:pt x="1144672" y="474663"/>
                  <a:pt x="1106905" y="465221"/>
                </a:cubicBezTo>
                <a:cubicBezTo>
                  <a:pt x="989483" y="435866"/>
                  <a:pt x="972421" y="434786"/>
                  <a:pt x="866273" y="417095"/>
                </a:cubicBezTo>
                <a:cubicBezTo>
                  <a:pt x="850231" y="411748"/>
                  <a:pt x="834406" y="405698"/>
                  <a:pt x="818147" y="401053"/>
                </a:cubicBezTo>
                <a:cubicBezTo>
                  <a:pt x="752815" y="382387"/>
                  <a:pt x="726351" y="383426"/>
                  <a:pt x="657726" y="352926"/>
                </a:cubicBezTo>
                <a:cubicBezTo>
                  <a:pt x="640108" y="345096"/>
                  <a:pt x="627218" y="328672"/>
                  <a:pt x="609600" y="320842"/>
                </a:cubicBezTo>
                <a:cubicBezTo>
                  <a:pt x="578695" y="307107"/>
                  <a:pt x="513347" y="288758"/>
                  <a:pt x="513347" y="288758"/>
                </a:cubicBezTo>
                <a:cubicBezTo>
                  <a:pt x="470568" y="245979"/>
                  <a:pt x="442404" y="179552"/>
                  <a:pt x="385010" y="160421"/>
                </a:cubicBezTo>
                <a:cubicBezTo>
                  <a:pt x="272142" y="122798"/>
                  <a:pt x="411484" y="171766"/>
                  <a:pt x="272716" y="112295"/>
                </a:cubicBezTo>
                <a:cubicBezTo>
                  <a:pt x="257173" y="105634"/>
                  <a:pt x="239714" y="103815"/>
                  <a:pt x="224589" y="96253"/>
                </a:cubicBezTo>
                <a:cubicBezTo>
                  <a:pt x="196701" y="82309"/>
                  <a:pt x="172267" y="62070"/>
                  <a:pt x="144379" y="48126"/>
                </a:cubicBezTo>
                <a:cubicBezTo>
                  <a:pt x="113484" y="32678"/>
                  <a:pt x="62919" y="26320"/>
                  <a:pt x="32084" y="16042"/>
                </a:cubicBezTo>
                <a:cubicBezTo>
                  <a:pt x="20741" y="12261"/>
                  <a:pt x="10695" y="5347"/>
                  <a:pt x="0" y="0"/>
                </a:cubicBezTo>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2" name="شكل حر: شكل 21">
            <a:extLst>
              <a:ext uri="{FF2B5EF4-FFF2-40B4-BE49-F238E27FC236}">
                <a16:creationId xmlns:a16="http://schemas.microsoft.com/office/drawing/2014/main" id="{143487C8-CFC8-4A3D-995E-66A86B585748}"/>
              </a:ext>
            </a:extLst>
          </p:cNvPr>
          <p:cNvSpPr/>
          <p:nvPr/>
        </p:nvSpPr>
        <p:spPr>
          <a:xfrm>
            <a:off x="3705726" y="3545305"/>
            <a:ext cx="3336758" cy="1475874"/>
          </a:xfrm>
          <a:custGeom>
            <a:avLst/>
            <a:gdLst>
              <a:gd name="connsiteX0" fmla="*/ 3336758 w 3336758"/>
              <a:gd name="connsiteY0" fmla="*/ 0 h 1475874"/>
              <a:gd name="connsiteX1" fmla="*/ 3208421 w 3336758"/>
              <a:gd name="connsiteY1" fmla="*/ 48127 h 1475874"/>
              <a:gd name="connsiteX2" fmla="*/ 3112169 w 3336758"/>
              <a:gd name="connsiteY2" fmla="*/ 80211 h 1475874"/>
              <a:gd name="connsiteX3" fmla="*/ 3031958 w 3336758"/>
              <a:gd name="connsiteY3" fmla="*/ 144379 h 1475874"/>
              <a:gd name="connsiteX4" fmla="*/ 2951748 w 3336758"/>
              <a:gd name="connsiteY4" fmla="*/ 208548 h 1475874"/>
              <a:gd name="connsiteX5" fmla="*/ 2823411 w 3336758"/>
              <a:gd name="connsiteY5" fmla="*/ 304800 h 1475874"/>
              <a:gd name="connsiteX6" fmla="*/ 2727158 w 3336758"/>
              <a:gd name="connsiteY6" fmla="*/ 352927 h 1475874"/>
              <a:gd name="connsiteX7" fmla="*/ 2679032 w 3336758"/>
              <a:gd name="connsiteY7" fmla="*/ 401053 h 1475874"/>
              <a:gd name="connsiteX8" fmla="*/ 2582779 w 3336758"/>
              <a:gd name="connsiteY8" fmla="*/ 433137 h 1475874"/>
              <a:gd name="connsiteX9" fmla="*/ 2454442 w 3336758"/>
              <a:gd name="connsiteY9" fmla="*/ 481263 h 1475874"/>
              <a:gd name="connsiteX10" fmla="*/ 2406316 w 3336758"/>
              <a:gd name="connsiteY10" fmla="*/ 497306 h 1475874"/>
              <a:gd name="connsiteX11" fmla="*/ 2358190 w 3336758"/>
              <a:gd name="connsiteY11" fmla="*/ 529390 h 1475874"/>
              <a:gd name="connsiteX12" fmla="*/ 2261937 w 3336758"/>
              <a:gd name="connsiteY12" fmla="*/ 561474 h 1475874"/>
              <a:gd name="connsiteX13" fmla="*/ 2213811 w 3336758"/>
              <a:gd name="connsiteY13" fmla="*/ 577516 h 1475874"/>
              <a:gd name="connsiteX14" fmla="*/ 2165685 w 3336758"/>
              <a:gd name="connsiteY14" fmla="*/ 609600 h 1475874"/>
              <a:gd name="connsiteX15" fmla="*/ 2037348 w 3336758"/>
              <a:gd name="connsiteY15" fmla="*/ 705853 h 1475874"/>
              <a:gd name="connsiteX16" fmla="*/ 1989221 w 3336758"/>
              <a:gd name="connsiteY16" fmla="*/ 721895 h 1475874"/>
              <a:gd name="connsiteX17" fmla="*/ 1844842 w 3336758"/>
              <a:gd name="connsiteY17" fmla="*/ 770021 h 1475874"/>
              <a:gd name="connsiteX18" fmla="*/ 1812758 w 3336758"/>
              <a:gd name="connsiteY18" fmla="*/ 802106 h 1475874"/>
              <a:gd name="connsiteX19" fmla="*/ 1668379 w 3336758"/>
              <a:gd name="connsiteY19" fmla="*/ 850232 h 1475874"/>
              <a:gd name="connsiteX20" fmla="*/ 1620253 w 3336758"/>
              <a:gd name="connsiteY20" fmla="*/ 866274 h 1475874"/>
              <a:gd name="connsiteX21" fmla="*/ 1524000 w 3336758"/>
              <a:gd name="connsiteY21" fmla="*/ 914400 h 1475874"/>
              <a:gd name="connsiteX22" fmla="*/ 1347537 w 3336758"/>
              <a:gd name="connsiteY22" fmla="*/ 946484 h 1475874"/>
              <a:gd name="connsiteX23" fmla="*/ 1283369 w 3336758"/>
              <a:gd name="connsiteY23" fmla="*/ 962527 h 1475874"/>
              <a:gd name="connsiteX24" fmla="*/ 1171074 w 3336758"/>
              <a:gd name="connsiteY24" fmla="*/ 978569 h 1475874"/>
              <a:gd name="connsiteX25" fmla="*/ 1042737 w 3336758"/>
              <a:gd name="connsiteY25" fmla="*/ 1010653 h 1475874"/>
              <a:gd name="connsiteX26" fmla="*/ 802106 w 3336758"/>
              <a:gd name="connsiteY26" fmla="*/ 1042737 h 1475874"/>
              <a:gd name="connsiteX27" fmla="*/ 737937 w 3336758"/>
              <a:gd name="connsiteY27" fmla="*/ 1058779 h 1475874"/>
              <a:gd name="connsiteX28" fmla="*/ 641685 w 3336758"/>
              <a:gd name="connsiteY28" fmla="*/ 1122948 h 1475874"/>
              <a:gd name="connsiteX29" fmla="*/ 545432 w 3336758"/>
              <a:gd name="connsiteY29" fmla="*/ 1155032 h 1475874"/>
              <a:gd name="connsiteX30" fmla="*/ 449179 w 3336758"/>
              <a:gd name="connsiteY30" fmla="*/ 1203158 h 1475874"/>
              <a:gd name="connsiteX31" fmla="*/ 368969 w 3336758"/>
              <a:gd name="connsiteY31" fmla="*/ 1283369 h 1475874"/>
              <a:gd name="connsiteX32" fmla="*/ 320842 w 3336758"/>
              <a:gd name="connsiteY32" fmla="*/ 1315453 h 1475874"/>
              <a:gd name="connsiteX33" fmla="*/ 272716 w 3336758"/>
              <a:gd name="connsiteY33" fmla="*/ 1331495 h 1475874"/>
              <a:gd name="connsiteX34" fmla="*/ 176463 w 3336758"/>
              <a:gd name="connsiteY34" fmla="*/ 1395663 h 1475874"/>
              <a:gd name="connsiteX35" fmla="*/ 48127 w 3336758"/>
              <a:gd name="connsiteY35" fmla="*/ 1459832 h 1475874"/>
              <a:gd name="connsiteX36" fmla="*/ 0 w 3336758"/>
              <a:gd name="connsiteY36" fmla="*/ 1475874 h 147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36758" h="1475874">
                <a:moveTo>
                  <a:pt x="3336758" y="0"/>
                </a:moveTo>
                <a:cubicBezTo>
                  <a:pt x="3146603" y="38031"/>
                  <a:pt x="3343611" y="-11958"/>
                  <a:pt x="3208421" y="48127"/>
                </a:cubicBezTo>
                <a:cubicBezTo>
                  <a:pt x="3177516" y="61863"/>
                  <a:pt x="3112169" y="80211"/>
                  <a:pt x="3112169" y="80211"/>
                </a:cubicBezTo>
                <a:cubicBezTo>
                  <a:pt x="3020219" y="218135"/>
                  <a:pt x="3142655" y="55821"/>
                  <a:pt x="3031958" y="144379"/>
                </a:cubicBezTo>
                <a:cubicBezTo>
                  <a:pt x="2928297" y="227308"/>
                  <a:pt x="3072715" y="168226"/>
                  <a:pt x="2951748" y="208548"/>
                </a:cubicBezTo>
                <a:cubicBezTo>
                  <a:pt x="2892396" y="267898"/>
                  <a:pt x="2932248" y="232242"/>
                  <a:pt x="2823411" y="304800"/>
                </a:cubicBezTo>
                <a:cubicBezTo>
                  <a:pt x="2761215" y="346264"/>
                  <a:pt x="2793576" y="330787"/>
                  <a:pt x="2727158" y="352927"/>
                </a:cubicBezTo>
                <a:cubicBezTo>
                  <a:pt x="2711116" y="368969"/>
                  <a:pt x="2698864" y="390035"/>
                  <a:pt x="2679032" y="401053"/>
                </a:cubicBezTo>
                <a:cubicBezTo>
                  <a:pt x="2649468" y="417477"/>
                  <a:pt x="2614863" y="422442"/>
                  <a:pt x="2582779" y="433137"/>
                </a:cubicBezTo>
                <a:cubicBezTo>
                  <a:pt x="2473565" y="469541"/>
                  <a:pt x="2607860" y="423730"/>
                  <a:pt x="2454442" y="481263"/>
                </a:cubicBezTo>
                <a:cubicBezTo>
                  <a:pt x="2438609" y="487201"/>
                  <a:pt x="2421441" y="489744"/>
                  <a:pt x="2406316" y="497306"/>
                </a:cubicBezTo>
                <a:cubicBezTo>
                  <a:pt x="2389071" y="505928"/>
                  <a:pt x="2375808" y="521560"/>
                  <a:pt x="2358190" y="529390"/>
                </a:cubicBezTo>
                <a:cubicBezTo>
                  <a:pt x="2327285" y="543125"/>
                  <a:pt x="2294021" y="550779"/>
                  <a:pt x="2261937" y="561474"/>
                </a:cubicBezTo>
                <a:cubicBezTo>
                  <a:pt x="2245895" y="566821"/>
                  <a:pt x="2227881" y="568136"/>
                  <a:pt x="2213811" y="577516"/>
                </a:cubicBezTo>
                <a:cubicBezTo>
                  <a:pt x="2197769" y="588211"/>
                  <a:pt x="2180740" y="597556"/>
                  <a:pt x="2165685" y="609600"/>
                </a:cubicBezTo>
                <a:cubicBezTo>
                  <a:pt x="2111394" y="653032"/>
                  <a:pt x="2133283" y="673875"/>
                  <a:pt x="2037348" y="705853"/>
                </a:cubicBezTo>
                <a:lnTo>
                  <a:pt x="1989221" y="721895"/>
                </a:lnTo>
                <a:cubicBezTo>
                  <a:pt x="1865224" y="804559"/>
                  <a:pt x="2042453" y="695916"/>
                  <a:pt x="1844842" y="770021"/>
                </a:cubicBezTo>
                <a:cubicBezTo>
                  <a:pt x="1830680" y="775332"/>
                  <a:pt x="1826286" y="795342"/>
                  <a:pt x="1812758" y="802106"/>
                </a:cubicBezTo>
                <a:cubicBezTo>
                  <a:pt x="1812752" y="802109"/>
                  <a:pt x="1692445" y="842210"/>
                  <a:pt x="1668379" y="850232"/>
                </a:cubicBezTo>
                <a:cubicBezTo>
                  <a:pt x="1652337" y="855579"/>
                  <a:pt x="1634323" y="856894"/>
                  <a:pt x="1620253" y="866274"/>
                </a:cubicBezTo>
                <a:cubicBezTo>
                  <a:pt x="1567522" y="901428"/>
                  <a:pt x="1582116" y="897795"/>
                  <a:pt x="1524000" y="914400"/>
                </a:cubicBezTo>
                <a:cubicBezTo>
                  <a:pt x="1428483" y="941690"/>
                  <a:pt x="1472510" y="923761"/>
                  <a:pt x="1347537" y="946484"/>
                </a:cubicBezTo>
                <a:cubicBezTo>
                  <a:pt x="1325845" y="950428"/>
                  <a:pt x="1305061" y="958583"/>
                  <a:pt x="1283369" y="962527"/>
                </a:cubicBezTo>
                <a:cubicBezTo>
                  <a:pt x="1246167" y="969291"/>
                  <a:pt x="1208151" y="971154"/>
                  <a:pt x="1171074" y="978569"/>
                </a:cubicBezTo>
                <a:cubicBezTo>
                  <a:pt x="1127835" y="987217"/>
                  <a:pt x="1086563" y="1005783"/>
                  <a:pt x="1042737" y="1010653"/>
                </a:cubicBezTo>
                <a:cubicBezTo>
                  <a:pt x="946427" y="1021354"/>
                  <a:pt x="892118" y="1024735"/>
                  <a:pt x="802106" y="1042737"/>
                </a:cubicBezTo>
                <a:cubicBezTo>
                  <a:pt x="780486" y="1047061"/>
                  <a:pt x="759327" y="1053432"/>
                  <a:pt x="737937" y="1058779"/>
                </a:cubicBezTo>
                <a:cubicBezTo>
                  <a:pt x="705853" y="1080169"/>
                  <a:pt x="678267" y="1110754"/>
                  <a:pt x="641685" y="1122948"/>
                </a:cubicBezTo>
                <a:cubicBezTo>
                  <a:pt x="609601" y="1133643"/>
                  <a:pt x="573572" y="1136272"/>
                  <a:pt x="545432" y="1155032"/>
                </a:cubicBezTo>
                <a:cubicBezTo>
                  <a:pt x="483236" y="1196496"/>
                  <a:pt x="515597" y="1181019"/>
                  <a:pt x="449179" y="1203158"/>
                </a:cubicBezTo>
                <a:cubicBezTo>
                  <a:pt x="422442" y="1229895"/>
                  <a:pt x="400430" y="1262395"/>
                  <a:pt x="368969" y="1283369"/>
                </a:cubicBezTo>
                <a:cubicBezTo>
                  <a:pt x="352927" y="1294064"/>
                  <a:pt x="338087" y="1306831"/>
                  <a:pt x="320842" y="1315453"/>
                </a:cubicBezTo>
                <a:cubicBezTo>
                  <a:pt x="305717" y="1323015"/>
                  <a:pt x="287498" y="1323283"/>
                  <a:pt x="272716" y="1331495"/>
                </a:cubicBezTo>
                <a:cubicBezTo>
                  <a:pt x="239008" y="1350222"/>
                  <a:pt x="208547" y="1374273"/>
                  <a:pt x="176463" y="1395663"/>
                </a:cubicBezTo>
                <a:cubicBezTo>
                  <a:pt x="110004" y="1439969"/>
                  <a:pt x="137835" y="1426192"/>
                  <a:pt x="48127" y="1459832"/>
                </a:cubicBezTo>
                <a:cubicBezTo>
                  <a:pt x="32294" y="1465769"/>
                  <a:pt x="0" y="1475874"/>
                  <a:pt x="0" y="1475874"/>
                </a:cubicBezTo>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3" name="شكل حر: شكل 22">
            <a:extLst>
              <a:ext uri="{FF2B5EF4-FFF2-40B4-BE49-F238E27FC236}">
                <a16:creationId xmlns:a16="http://schemas.microsoft.com/office/drawing/2014/main" id="{1203342D-C02C-43B7-B38A-9346D2451D72}"/>
              </a:ext>
            </a:extLst>
          </p:cNvPr>
          <p:cNvSpPr/>
          <p:nvPr/>
        </p:nvSpPr>
        <p:spPr>
          <a:xfrm>
            <a:off x="3753824" y="3577389"/>
            <a:ext cx="3288660" cy="2294022"/>
          </a:xfrm>
          <a:custGeom>
            <a:avLst/>
            <a:gdLst>
              <a:gd name="connsiteX0" fmla="*/ 3288660 w 3288660"/>
              <a:gd name="connsiteY0" fmla="*/ 0 h 2294022"/>
              <a:gd name="connsiteX1" fmla="*/ 3224492 w 3288660"/>
              <a:gd name="connsiteY1" fmla="*/ 96253 h 2294022"/>
              <a:gd name="connsiteX2" fmla="*/ 3176365 w 3288660"/>
              <a:gd name="connsiteY2" fmla="*/ 176464 h 2294022"/>
              <a:gd name="connsiteX3" fmla="*/ 3128239 w 3288660"/>
              <a:gd name="connsiteY3" fmla="*/ 272716 h 2294022"/>
              <a:gd name="connsiteX4" fmla="*/ 3048029 w 3288660"/>
              <a:gd name="connsiteY4" fmla="*/ 417095 h 2294022"/>
              <a:gd name="connsiteX5" fmla="*/ 3015944 w 3288660"/>
              <a:gd name="connsiteY5" fmla="*/ 449179 h 2294022"/>
              <a:gd name="connsiteX6" fmla="*/ 2951776 w 3288660"/>
              <a:gd name="connsiteY6" fmla="*/ 545432 h 2294022"/>
              <a:gd name="connsiteX7" fmla="*/ 2935734 w 3288660"/>
              <a:gd name="connsiteY7" fmla="*/ 593558 h 2294022"/>
              <a:gd name="connsiteX8" fmla="*/ 2887608 w 3288660"/>
              <a:gd name="connsiteY8" fmla="*/ 625643 h 2294022"/>
              <a:gd name="connsiteX9" fmla="*/ 2807397 w 3288660"/>
              <a:gd name="connsiteY9" fmla="*/ 705853 h 2294022"/>
              <a:gd name="connsiteX10" fmla="*/ 2759271 w 3288660"/>
              <a:gd name="connsiteY10" fmla="*/ 753979 h 2294022"/>
              <a:gd name="connsiteX11" fmla="*/ 2695102 w 3288660"/>
              <a:gd name="connsiteY11" fmla="*/ 898358 h 2294022"/>
              <a:gd name="connsiteX12" fmla="*/ 2663018 w 3288660"/>
              <a:gd name="connsiteY12" fmla="*/ 930443 h 2294022"/>
              <a:gd name="connsiteX13" fmla="*/ 2598850 w 3288660"/>
              <a:gd name="connsiteY13" fmla="*/ 1010653 h 2294022"/>
              <a:gd name="connsiteX14" fmla="*/ 2534681 w 3288660"/>
              <a:gd name="connsiteY14" fmla="*/ 1074822 h 2294022"/>
              <a:gd name="connsiteX15" fmla="*/ 2438429 w 3288660"/>
              <a:gd name="connsiteY15" fmla="*/ 1138990 h 2294022"/>
              <a:gd name="connsiteX16" fmla="*/ 2406344 w 3288660"/>
              <a:gd name="connsiteY16" fmla="*/ 1171074 h 2294022"/>
              <a:gd name="connsiteX17" fmla="*/ 2358218 w 3288660"/>
              <a:gd name="connsiteY17" fmla="*/ 1187116 h 2294022"/>
              <a:gd name="connsiteX18" fmla="*/ 2310092 w 3288660"/>
              <a:gd name="connsiteY18" fmla="*/ 1219200 h 2294022"/>
              <a:gd name="connsiteX19" fmla="*/ 2229881 w 3288660"/>
              <a:gd name="connsiteY19" fmla="*/ 1283369 h 2294022"/>
              <a:gd name="connsiteX20" fmla="*/ 2085502 w 3288660"/>
              <a:gd name="connsiteY20" fmla="*/ 1395664 h 2294022"/>
              <a:gd name="connsiteX21" fmla="*/ 1925081 w 3288660"/>
              <a:gd name="connsiteY21" fmla="*/ 1507958 h 2294022"/>
              <a:gd name="connsiteX22" fmla="*/ 1860913 w 3288660"/>
              <a:gd name="connsiteY22" fmla="*/ 1540043 h 2294022"/>
              <a:gd name="connsiteX23" fmla="*/ 1780702 w 3288660"/>
              <a:gd name="connsiteY23" fmla="*/ 1604211 h 2294022"/>
              <a:gd name="connsiteX24" fmla="*/ 1668408 w 3288660"/>
              <a:gd name="connsiteY24" fmla="*/ 1700464 h 2294022"/>
              <a:gd name="connsiteX25" fmla="*/ 1588197 w 3288660"/>
              <a:gd name="connsiteY25" fmla="*/ 1716506 h 2294022"/>
              <a:gd name="connsiteX26" fmla="*/ 1524029 w 3288660"/>
              <a:gd name="connsiteY26" fmla="*/ 1732548 h 2294022"/>
              <a:gd name="connsiteX27" fmla="*/ 1459860 w 3288660"/>
              <a:gd name="connsiteY27" fmla="*/ 1764632 h 2294022"/>
              <a:gd name="connsiteX28" fmla="*/ 1363608 w 3288660"/>
              <a:gd name="connsiteY28" fmla="*/ 1796716 h 2294022"/>
              <a:gd name="connsiteX29" fmla="*/ 1315481 w 3288660"/>
              <a:gd name="connsiteY29" fmla="*/ 1812758 h 2294022"/>
              <a:gd name="connsiteX30" fmla="*/ 1267355 w 3288660"/>
              <a:gd name="connsiteY30" fmla="*/ 1844843 h 2294022"/>
              <a:gd name="connsiteX31" fmla="*/ 1203187 w 3288660"/>
              <a:gd name="connsiteY31" fmla="*/ 1892969 h 2294022"/>
              <a:gd name="connsiteX32" fmla="*/ 1155060 w 3288660"/>
              <a:gd name="connsiteY32" fmla="*/ 1909011 h 2294022"/>
              <a:gd name="connsiteX33" fmla="*/ 1042765 w 3288660"/>
              <a:gd name="connsiteY33" fmla="*/ 1957137 h 2294022"/>
              <a:gd name="connsiteX34" fmla="*/ 866302 w 3288660"/>
              <a:gd name="connsiteY34" fmla="*/ 2037348 h 2294022"/>
              <a:gd name="connsiteX35" fmla="*/ 770050 w 3288660"/>
              <a:gd name="connsiteY35" fmla="*/ 2069432 h 2294022"/>
              <a:gd name="connsiteX36" fmla="*/ 721923 w 3288660"/>
              <a:gd name="connsiteY36" fmla="*/ 2085474 h 2294022"/>
              <a:gd name="connsiteX37" fmla="*/ 641713 w 3288660"/>
              <a:gd name="connsiteY37" fmla="*/ 2101516 h 2294022"/>
              <a:gd name="connsiteX38" fmla="*/ 593587 w 3288660"/>
              <a:gd name="connsiteY38" fmla="*/ 2117558 h 2294022"/>
              <a:gd name="connsiteX39" fmla="*/ 449208 w 3288660"/>
              <a:gd name="connsiteY39" fmla="*/ 2149643 h 2294022"/>
              <a:gd name="connsiteX40" fmla="*/ 288787 w 3288660"/>
              <a:gd name="connsiteY40" fmla="*/ 2165685 h 2294022"/>
              <a:gd name="connsiteX41" fmla="*/ 160450 w 3288660"/>
              <a:gd name="connsiteY41" fmla="*/ 2197769 h 2294022"/>
              <a:gd name="connsiteX42" fmla="*/ 96281 w 3288660"/>
              <a:gd name="connsiteY42" fmla="*/ 2213811 h 2294022"/>
              <a:gd name="connsiteX43" fmla="*/ 29 w 3288660"/>
              <a:gd name="connsiteY43" fmla="*/ 2294022 h 229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288660" h="2294022">
                <a:moveTo>
                  <a:pt x="3288660" y="0"/>
                </a:moveTo>
                <a:cubicBezTo>
                  <a:pt x="3267271" y="32084"/>
                  <a:pt x="3243219" y="62545"/>
                  <a:pt x="3224492" y="96253"/>
                </a:cubicBezTo>
                <a:cubicBezTo>
                  <a:pt x="3172430" y="189964"/>
                  <a:pt x="3248347" y="104482"/>
                  <a:pt x="3176365" y="176464"/>
                </a:cubicBezTo>
                <a:cubicBezTo>
                  <a:pt x="3136042" y="297433"/>
                  <a:pt x="3190436" y="148321"/>
                  <a:pt x="3128239" y="272716"/>
                </a:cubicBezTo>
                <a:cubicBezTo>
                  <a:pt x="3087895" y="353405"/>
                  <a:pt x="3149188" y="315939"/>
                  <a:pt x="3048029" y="417095"/>
                </a:cubicBezTo>
                <a:cubicBezTo>
                  <a:pt x="3037334" y="427790"/>
                  <a:pt x="3025019" y="437079"/>
                  <a:pt x="3015944" y="449179"/>
                </a:cubicBezTo>
                <a:cubicBezTo>
                  <a:pt x="2992808" y="480027"/>
                  <a:pt x="2963970" y="508850"/>
                  <a:pt x="2951776" y="545432"/>
                </a:cubicBezTo>
                <a:cubicBezTo>
                  <a:pt x="2946429" y="561474"/>
                  <a:pt x="2946297" y="580354"/>
                  <a:pt x="2935734" y="593558"/>
                </a:cubicBezTo>
                <a:cubicBezTo>
                  <a:pt x="2923690" y="608613"/>
                  <a:pt x="2902118" y="612947"/>
                  <a:pt x="2887608" y="625643"/>
                </a:cubicBezTo>
                <a:cubicBezTo>
                  <a:pt x="2859152" y="650542"/>
                  <a:pt x="2834134" y="679116"/>
                  <a:pt x="2807397" y="705853"/>
                </a:cubicBezTo>
                <a:lnTo>
                  <a:pt x="2759271" y="753979"/>
                </a:lnTo>
                <a:cubicBezTo>
                  <a:pt x="2733829" y="830306"/>
                  <a:pt x="2738685" y="843879"/>
                  <a:pt x="2695102" y="898358"/>
                </a:cubicBezTo>
                <a:cubicBezTo>
                  <a:pt x="2685654" y="910168"/>
                  <a:pt x="2673713" y="919748"/>
                  <a:pt x="2663018" y="930443"/>
                </a:cubicBezTo>
                <a:cubicBezTo>
                  <a:pt x="2636030" y="1011406"/>
                  <a:pt x="2666574" y="952603"/>
                  <a:pt x="2598850" y="1010653"/>
                </a:cubicBezTo>
                <a:cubicBezTo>
                  <a:pt x="2575883" y="1030339"/>
                  <a:pt x="2559850" y="1058043"/>
                  <a:pt x="2534681" y="1074822"/>
                </a:cubicBezTo>
                <a:cubicBezTo>
                  <a:pt x="2502597" y="1096211"/>
                  <a:pt x="2465696" y="1111724"/>
                  <a:pt x="2438429" y="1138990"/>
                </a:cubicBezTo>
                <a:cubicBezTo>
                  <a:pt x="2427734" y="1149685"/>
                  <a:pt x="2419313" y="1163292"/>
                  <a:pt x="2406344" y="1171074"/>
                </a:cubicBezTo>
                <a:cubicBezTo>
                  <a:pt x="2391844" y="1179774"/>
                  <a:pt x="2373343" y="1179554"/>
                  <a:pt x="2358218" y="1187116"/>
                </a:cubicBezTo>
                <a:cubicBezTo>
                  <a:pt x="2340973" y="1195738"/>
                  <a:pt x="2326134" y="1208505"/>
                  <a:pt x="2310092" y="1219200"/>
                </a:cubicBezTo>
                <a:cubicBezTo>
                  <a:pt x="2222027" y="1351300"/>
                  <a:pt x="2337171" y="1199921"/>
                  <a:pt x="2229881" y="1283369"/>
                </a:cubicBezTo>
                <a:cubicBezTo>
                  <a:pt x="2067566" y="1409614"/>
                  <a:pt x="2196839" y="1358553"/>
                  <a:pt x="2085502" y="1395664"/>
                </a:cubicBezTo>
                <a:cubicBezTo>
                  <a:pt x="2045258" y="1425847"/>
                  <a:pt x="1964587" y="1488205"/>
                  <a:pt x="1925081" y="1507958"/>
                </a:cubicBezTo>
                <a:lnTo>
                  <a:pt x="1860913" y="1540043"/>
                </a:lnTo>
                <a:cubicBezTo>
                  <a:pt x="1782733" y="1657312"/>
                  <a:pt x="1879322" y="1533769"/>
                  <a:pt x="1780702" y="1604211"/>
                </a:cubicBezTo>
                <a:cubicBezTo>
                  <a:pt x="1736242" y="1635968"/>
                  <a:pt x="1720451" y="1680948"/>
                  <a:pt x="1668408" y="1700464"/>
                </a:cubicBezTo>
                <a:cubicBezTo>
                  <a:pt x="1642878" y="1710038"/>
                  <a:pt x="1614814" y="1710591"/>
                  <a:pt x="1588197" y="1716506"/>
                </a:cubicBezTo>
                <a:cubicBezTo>
                  <a:pt x="1566674" y="1721289"/>
                  <a:pt x="1544673" y="1724807"/>
                  <a:pt x="1524029" y="1732548"/>
                </a:cubicBezTo>
                <a:cubicBezTo>
                  <a:pt x="1501637" y="1740945"/>
                  <a:pt x="1482064" y="1755750"/>
                  <a:pt x="1459860" y="1764632"/>
                </a:cubicBezTo>
                <a:cubicBezTo>
                  <a:pt x="1428459" y="1777192"/>
                  <a:pt x="1395692" y="1786021"/>
                  <a:pt x="1363608" y="1796716"/>
                </a:cubicBezTo>
                <a:lnTo>
                  <a:pt x="1315481" y="1812758"/>
                </a:lnTo>
                <a:cubicBezTo>
                  <a:pt x="1299439" y="1823453"/>
                  <a:pt x="1283044" y="1833636"/>
                  <a:pt x="1267355" y="1844843"/>
                </a:cubicBezTo>
                <a:cubicBezTo>
                  <a:pt x="1245599" y="1860384"/>
                  <a:pt x="1226401" y="1879704"/>
                  <a:pt x="1203187" y="1892969"/>
                </a:cubicBezTo>
                <a:cubicBezTo>
                  <a:pt x="1188505" y="1901359"/>
                  <a:pt x="1170603" y="1902350"/>
                  <a:pt x="1155060" y="1909011"/>
                </a:cubicBezTo>
                <a:cubicBezTo>
                  <a:pt x="1016296" y="1968481"/>
                  <a:pt x="1155632" y="1919515"/>
                  <a:pt x="1042765" y="1957137"/>
                </a:cubicBezTo>
                <a:cubicBezTo>
                  <a:pt x="960188" y="2012190"/>
                  <a:pt x="1004247" y="1988082"/>
                  <a:pt x="866302" y="2037348"/>
                </a:cubicBezTo>
                <a:cubicBezTo>
                  <a:pt x="834453" y="2048723"/>
                  <a:pt x="802134" y="2058737"/>
                  <a:pt x="770050" y="2069432"/>
                </a:cubicBezTo>
                <a:cubicBezTo>
                  <a:pt x="754008" y="2074779"/>
                  <a:pt x="738505" y="2082158"/>
                  <a:pt x="721923" y="2085474"/>
                </a:cubicBezTo>
                <a:cubicBezTo>
                  <a:pt x="695186" y="2090821"/>
                  <a:pt x="668165" y="2094903"/>
                  <a:pt x="641713" y="2101516"/>
                </a:cubicBezTo>
                <a:cubicBezTo>
                  <a:pt x="625308" y="2105617"/>
                  <a:pt x="609846" y="2112913"/>
                  <a:pt x="593587" y="2117558"/>
                </a:cubicBezTo>
                <a:cubicBezTo>
                  <a:pt x="560237" y="2127086"/>
                  <a:pt x="480211" y="2145509"/>
                  <a:pt x="449208" y="2149643"/>
                </a:cubicBezTo>
                <a:cubicBezTo>
                  <a:pt x="395939" y="2156746"/>
                  <a:pt x="342056" y="2158583"/>
                  <a:pt x="288787" y="2165685"/>
                </a:cubicBezTo>
                <a:cubicBezTo>
                  <a:pt x="197053" y="2177916"/>
                  <a:pt x="231306" y="2177525"/>
                  <a:pt x="160450" y="2197769"/>
                </a:cubicBezTo>
                <a:cubicBezTo>
                  <a:pt x="139250" y="2203826"/>
                  <a:pt x="117671" y="2208464"/>
                  <a:pt x="96281" y="2213811"/>
                </a:cubicBezTo>
                <a:cubicBezTo>
                  <a:pt x="-4421" y="2280945"/>
                  <a:pt x="29" y="2239419"/>
                  <a:pt x="29" y="2294022"/>
                </a:cubicBezTo>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4" name="شكل حر: شكل 23">
            <a:extLst>
              <a:ext uri="{FF2B5EF4-FFF2-40B4-BE49-F238E27FC236}">
                <a16:creationId xmlns:a16="http://schemas.microsoft.com/office/drawing/2014/main" id="{A5957E75-99F5-4807-803A-95017A531261}"/>
              </a:ext>
            </a:extLst>
          </p:cNvPr>
          <p:cNvSpPr/>
          <p:nvPr/>
        </p:nvSpPr>
        <p:spPr>
          <a:xfrm>
            <a:off x="3769895" y="1443230"/>
            <a:ext cx="3272589" cy="3706286"/>
          </a:xfrm>
          <a:custGeom>
            <a:avLst/>
            <a:gdLst>
              <a:gd name="connsiteX0" fmla="*/ 3224463 w 3224463"/>
              <a:gd name="connsiteY0" fmla="*/ 3706286 h 3706286"/>
              <a:gd name="connsiteX1" fmla="*/ 3015916 w 3224463"/>
              <a:gd name="connsiteY1" fmla="*/ 3577949 h 3706286"/>
              <a:gd name="connsiteX2" fmla="*/ 2967789 w 3224463"/>
              <a:gd name="connsiteY2" fmla="*/ 3529823 h 3706286"/>
              <a:gd name="connsiteX3" fmla="*/ 2871537 w 3224463"/>
              <a:gd name="connsiteY3" fmla="*/ 3465654 h 3706286"/>
              <a:gd name="connsiteX4" fmla="*/ 2775284 w 3224463"/>
              <a:gd name="connsiteY4" fmla="*/ 3385444 h 3706286"/>
              <a:gd name="connsiteX5" fmla="*/ 2743200 w 3224463"/>
              <a:gd name="connsiteY5" fmla="*/ 3337317 h 3706286"/>
              <a:gd name="connsiteX6" fmla="*/ 2711116 w 3224463"/>
              <a:gd name="connsiteY6" fmla="*/ 3273149 h 3706286"/>
              <a:gd name="connsiteX7" fmla="*/ 2662989 w 3224463"/>
              <a:gd name="connsiteY7" fmla="*/ 3241065 h 3706286"/>
              <a:gd name="connsiteX8" fmla="*/ 2598821 w 3224463"/>
              <a:gd name="connsiteY8" fmla="*/ 3160854 h 3706286"/>
              <a:gd name="connsiteX9" fmla="*/ 2566737 w 3224463"/>
              <a:gd name="connsiteY9" fmla="*/ 3112728 h 3706286"/>
              <a:gd name="connsiteX10" fmla="*/ 2518610 w 3224463"/>
              <a:gd name="connsiteY10" fmla="*/ 3080644 h 3706286"/>
              <a:gd name="connsiteX11" fmla="*/ 2470484 w 3224463"/>
              <a:gd name="connsiteY11" fmla="*/ 3016475 h 3706286"/>
              <a:gd name="connsiteX12" fmla="*/ 2422358 w 3224463"/>
              <a:gd name="connsiteY12" fmla="*/ 3000433 h 3706286"/>
              <a:gd name="connsiteX13" fmla="*/ 2342147 w 3224463"/>
              <a:gd name="connsiteY13" fmla="*/ 2920223 h 3706286"/>
              <a:gd name="connsiteX14" fmla="*/ 2342147 w 3224463"/>
              <a:gd name="connsiteY14" fmla="*/ 2920223 h 3706286"/>
              <a:gd name="connsiteX15" fmla="*/ 2294021 w 3224463"/>
              <a:gd name="connsiteY15" fmla="*/ 2856054 h 3706286"/>
              <a:gd name="connsiteX16" fmla="*/ 2229852 w 3224463"/>
              <a:gd name="connsiteY16" fmla="*/ 2759802 h 3706286"/>
              <a:gd name="connsiteX17" fmla="*/ 2149642 w 3224463"/>
              <a:gd name="connsiteY17" fmla="*/ 2663549 h 3706286"/>
              <a:gd name="connsiteX18" fmla="*/ 2117558 w 3224463"/>
              <a:gd name="connsiteY18" fmla="*/ 2615423 h 3706286"/>
              <a:gd name="connsiteX19" fmla="*/ 2037347 w 3224463"/>
              <a:gd name="connsiteY19" fmla="*/ 2519170 h 3706286"/>
              <a:gd name="connsiteX20" fmla="*/ 2005263 w 3224463"/>
              <a:gd name="connsiteY20" fmla="*/ 2471044 h 3706286"/>
              <a:gd name="connsiteX21" fmla="*/ 1860884 w 3224463"/>
              <a:gd name="connsiteY21" fmla="*/ 2310623 h 3706286"/>
              <a:gd name="connsiteX22" fmla="*/ 1780673 w 3224463"/>
              <a:gd name="connsiteY22" fmla="*/ 2166244 h 3706286"/>
              <a:gd name="connsiteX23" fmla="*/ 1636294 w 3224463"/>
              <a:gd name="connsiteY23" fmla="*/ 2005823 h 3706286"/>
              <a:gd name="connsiteX24" fmla="*/ 1604210 w 3224463"/>
              <a:gd name="connsiteY24" fmla="*/ 1941654 h 3706286"/>
              <a:gd name="connsiteX25" fmla="*/ 1572126 w 3224463"/>
              <a:gd name="connsiteY25" fmla="*/ 1893528 h 3706286"/>
              <a:gd name="connsiteX26" fmla="*/ 1443789 w 3224463"/>
              <a:gd name="connsiteY26" fmla="*/ 1717065 h 3706286"/>
              <a:gd name="connsiteX27" fmla="*/ 1347537 w 3224463"/>
              <a:gd name="connsiteY27" fmla="*/ 1588728 h 3706286"/>
              <a:gd name="connsiteX28" fmla="*/ 1219200 w 3224463"/>
              <a:gd name="connsiteY28" fmla="*/ 1460391 h 3706286"/>
              <a:gd name="connsiteX29" fmla="*/ 1074821 w 3224463"/>
              <a:gd name="connsiteY29" fmla="*/ 1235802 h 3706286"/>
              <a:gd name="connsiteX30" fmla="*/ 882316 w 3224463"/>
              <a:gd name="connsiteY30" fmla="*/ 1027254 h 3706286"/>
              <a:gd name="connsiteX31" fmla="*/ 834189 w 3224463"/>
              <a:gd name="connsiteY31" fmla="*/ 995170 h 3706286"/>
              <a:gd name="connsiteX32" fmla="*/ 753979 w 3224463"/>
              <a:gd name="connsiteY32" fmla="*/ 914959 h 3706286"/>
              <a:gd name="connsiteX33" fmla="*/ 705852 w 3224463"/>
              <a:gd name="connsiteY33" fmla="*/ 866833 h 3706286"/>
              <a:gd name="connsiteX34" fmla="*/ 657726 w 3224463"/>
              <a:gd name="connsiteY34" fmla="*/ 722454 h 3706286"/>
              <a:gd name="connsiteX35" fmla="*/ 641684 w 3224463"/>
              <a:gd name="connsiteY35" fmla="*/ 674328 h 3706286"/>
              <a:gd name="connsiteX36" fmla="*/ 609600 w 3224463"/>
              <a:gd name="connsiteY36" fmla="*/ 626202 h 3706286"/>
              <a:gd name="connsiteX37" fmla="*/ 561473 w 3224463"/>
              <a:gd name="connsiteY37" fmla="*/ 545991 h 3706286"/>
              <a:gd name="connsiteX38" fmla="*/ 497305 w 3224463"/>
              <a:gd name="connsiteY38" fmla="*/ 497865 h 3706286"/>
              <a:gd name="connsiteX39" fmla="*/ 465221 w 3224463"/>
              <a:gd name="connsiteY39" fmla="*/ 449738 h 3706286"/>
              <a:gd name="connsiteX40" fmla="*/ 401052 w 3224463"/>
              <a:gd name="connsiteY40" fmla="*/ 401612 h 3706286"/>
              <a:gd name="connsiteX41" fmla="*/ 385010 w 3224463"/>
              <a:gd name="connsiteY41" fmla="*/ 353486 h 3706286"/>
              <a:gd name="connsiteX42" fmla="*/ 304800 w 3224463"/>
              <a:gd name="connsiteY42" fmla="*/ 273275 h 3706286"/>
              <a:gd name="connsiteX43" fmla="*/ 272716 w 3224463"/>
              <a:gd name="connsiteY43" fmla="*/ 193065 h 3706286"/>
              <a:gd name="connsiteX44" fmla="*/ 256673 w 3224463"/>
              <a:gd name="connsiteY44" fmla="*/ 144938 h 3706286"/>
              <a:gd name="connsiteX45" fmla="*/ 208547 w 3224463"/>
              <a:gd name="connsiteY45" fmla="*/ 112854 h 3706286"/>
              <a:gd name="connsiteX46" fmla="*/ 176463 w 3224463"/>
              <a:gd name="connsiteY46" fmla="*/ 48686 h 3706286"/>
              <a:gd name="connsiteX47" fmla="*/ 128337 w 3224463"/>
              <a:gd name="connsiteY47" fmla="*/ 16602 h 3706286"/>
              <a:gd name="connsiteX48" fmla="*/ 0 w 3224463"/>
              <a:gd name="connsiteY48" fmla="*/ 559 h 370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224463" h="3706286">
                <a:moveTo>
                  <a:pt x="3224463" y="3706286"/>
                </a:moveTo>
                <a:cubicBezTo>
                  <a:pt x="3193581" y="3688639"/>
                  <a:pt x="3045277" y="3607310"/>
                  <a:pt x="3015916" y="3577949"/>
                </a:cubicBezTo>
                <a:cubicBezTo>
                  <a:pt x="2999874" y="3561907"/>
                  <a:pt x="2985697" y="3543752"/>
                  <a:pt x="2967789" y="3529823"/>
                </a:cubicBezTo>
                <a:cubicBezTo>
                  <a:pt x="2937351" y="3506149"/>
                  <a:pt x="2898804" y="3492920"/>
                  <a:pt x="2871537" y="3465654"/>
                </a:cubicBezTo>
                <a:cubicBezTo>
                  <a:pt x="2820546" y="3414665"/>
                  <a:pt x="2851552" y="3442645"/>
                  <a:pt x="2775284" y="3385444"/>
                </a:cubicBezTo>
                <a:cubicBezTo>
                  <a:pt x="2764589" y="3369402"/>
                  <a:pt x="2752766" y="3354057"/>
                  <a:pt x="2743200" y="3337317"/>
                </a:cubicBezTo>
                <a:cubicBezTo>
                  <a:pt x="2731335" y="3316554"/>
                  <a:pt x="2726425" y="3291520"/>
                  <a:pt x="2711116" y="3273149"/>
                </a:cubicBezTo>
                <a:cubicBezTo>
                  <a:pt x="2698773" y="3258337"/>
                  <a:pt x="2676622" y="3254698"/>
                  <a:pt x="2662989" y="3241065"/>
                </a:cubicBezTo>
                <a:cubicBezTo>
                  <a:pt x="2638778" y="3216854"/>
                  <a:pt x="2619365" y="3188246"/>
                  <a:pt x="2598821" y="3160854"/>
                </a:cubicBezTo>
                <a:cubicBezTo>
                  <a:pt x="2587253" y="3145430"/>
                  <a:pt x="2580370" y="3126361"/>
                  <a:pt x="2566737" y="3112728"/>
                </a:cubicBezTo>
                <a:cubicBezTo>
                  <a:pt x="2553104" y="3099095"/>
                  <a:pt x="2534652" y="3091339"/>
                  <a:pt x="2518610" y="3080644"/>
                </a:cubicBezTo>
                <a:cubicBezTo>
                  <a:pt x="2502568" y="3059254"/>
                  <a:pt x="2491024" y="3033592"/>
                  <a:pt x="2470484" y="3016475"/>
                </a:cubicBezTo>
                <a:cubicBezTo>
                  <a:pt x="2457494" y="3005650"/>
                  <a:pt x="2435886" y="3010579"/>
                  <a:pt x="2422358" y="3000433"/>
                </a:cubicBezTo>
                <a:cubicBezTo>
                  <a:pt x="2392109" y="2977746"/>
                  <a:pt x="2368884" y="2946960"/>
                  <a:pt x="2342147" y="2920223"/>
                </a:cubicBezTo>
                <a:lnTo>
                  <a:pt x="2342147" y="2920223"/>
                </a:lnTo>
                <a:cubicBezTo>
                  <a:pt x="2326105" y="2898833"/>
                  <a:pt x="2309354" y="2877958"/>
                  <a:pt x="2294021" y="2856054"/>
                </a:cubicBezTo>
                <a:cubicBezTo>
                  <a:pt x="2271908" y="2824464"/>
                  <a:pt x="2257118" y="2787069"/>
                  <a:pt x="2229852" y="2759802"/>
                </a:cubicBezTo>
                <a:cubicBezTo>
                  <a:pt x="2184256" y="2714205"/>
                  <a:pt x="2197309" y="2730282"/>
                  <a:pt x="2149642" y="2663549"/>
                </a:cubicBezTo>
                <a:cubicBezTo>
                  <a:pt x="2138436" y="2647860"/>
                  <a:pt x="2129395" y="2630642"/>
                  <a:pt x="2117558" y="2615423"/>
                </a:cubicBezTo>
                <a:cubicBezTo>
                  <a:pt x="2091917" y="2582456"/>
                  <a:pt x="2062988" y="2552137"/>
                  <a:pt x="2037347" y="2519170"/>
                </a:cubicBezTo>
                <a:cubicBezTo>
                  <a:pt x="2025510" y="2503951"/>
                  <a:pt x="2017100" y="2486263"/>
                  <a:pt x="2005263" y="2471044"/>
                </a:cubicBezTo>
                <a:cubicBezTo>
                  <a:pt x="1796240" y="2202301"/>
                  <a:pt x="2033854" y="2512423"/>
                  <a:pt x="1860884" y="2310623"/>
                </a:cubicBezTo>
                <a:cubicBezTo>
                  <a:pt x="1819420" y="2262248"/>
                  <a:pt x="1817855" y="2224672"/>
                  <a:pt x="1780673" y="2166244"/>
                </a:cubicBezTo>
                <a:cubicBezTo>
                  <a:pt x="1742262" y="2105884"/>
                  <a:pt x="1686188" y="2055717"/>
                  <a:pt x="1636294" y="2005823"/>
                </a:cubicBezTo>
                <a:cubicBezTo>
                  <a:pt x="1625599" y="1984433"/>
                  <a:pt x="1616075" y="1962417"/>
                  <a:pt x="1604210" y="1941654"/>
                </a:cubicBezTo>
                <a:cubicBezTo>
                  <a:pt x="1594644" y="1924914"/>
                  <a:pt x="1583332" y="1909217"/>
                  <a:pt x="1572126" y="1893528"/>
                </a:cubicBezTo>
                <a:cubicBezTo>
                  <a:pt x="1529851" y="1834344"/>
                  <a:pt x="1486800" y="1775717"/>
                  <a:pt x="1443789" y="1717065"/>
                </a:cubicBezTo>
                <a:lnTo>
                  <a:pt x="1347537" y="1588728"/>
                </a:lnTo>
                <a:cubicBezTo>
                  <a:pt x="1304758" y="1545949"/>
                  <a:pt x="1251915" y="1511281"/>
                  <a:pt x="1219200" y="1460391"/>
                </a:cubicBezTo>
                <a:cubicBezTo>
                  <a:pt x="1171074" y="1385528"/>
                  <a:pt x="1130418" y="1305298"/>
                  <a:pt x="1074821" y="1235802"/>
                </a:cubicBezTo>
                <a:cubicBezTo>
                  <a:pt x="1022197" y="1170022"/>
                  <a:pt x="947689" y="1070835"/>
                  <a:pt x="882316" y="1027254"/>
                </a:cubicBezTo>
                <a:cubicBezTo>
                  <a:pt x="866274" y="1016559"/>
                  <a:pt x="848699" y="1007866"/>
                  <a:pt x="834189" y="995170"/>
                </a:cubicBezTo>
                <a:cubicBezTo>
                  <a:pt x="805733" y="970271"/>
                  <a:pt x="780716" y="941696"/>
                  <a:pt x="753979" y="914959"/>
                </a:cubicBezTo>
                <a:lnTo>
                  <a:pt x="705852" y="866833"/>
                </a:lnTo>
                <a:lnTo>
                  <a:pt x="657726" y="722454"/>
                </a:lnTo>
                <a:cubicBezTo>
                  <a:pt x="652379" y="706412"/>
                  <a:pt x="651064" y="688398"/>
                  <a:pt x="641684" y="674328"/>
                </a:cubicBezTo>
                <a:cubicBezTo>
                  <a:pt x="630989" y="658286"/>
                  <a:pt x="619818" y="642551"/>
                  <a:pt x="609600" y="626202"/>
                </a:cubicBezTo>
                <a:cubicBezTo>
                  <a:pt x="593074" y="599761"/>
                  <a:pt x="582006" y="569457"/>
                  <a:pt x="561473" y="545991"/>
                </a:cubicBezTo>
                <a:cubicBezTo>
                  <a:pt x="543867" y="525870"/>
                  <a:pt x="518694" y="513907"/>
                  <a:pt x="497305" y="497865"/>
                </a:cubicBezTo>
                <a:cubicBezTo>
                  <a:pt x="486610" y="481823"/>
                  <a:pt x="478854" y="463371"/>
                  <a:pt x="465221" y="449738"/>
                </a:cubicBezTo>
                <a:cubicBezTo>
                  <a:pt x="446315" y="430832"/>
                  <a:pt x="418169" y="422152"/>
                  <a:pt x="401052" y="401612"/>
                </a:cubicBezTo>
                <a:cubicBezTo>
                  <a:pt x="390227" y="388622"/>
                  <a:pt x="395156" y="367014"/>
                  <a:pt x="385010" y="353486"/>
                </a:cubicBezTo>
                <a:cubicBezTo>
                  <a:pt x="362323" y="323237"/>
                  <a:pt x="331537" y="300012"/>
                  <a:pt x="304800" y="273275"/>
                </a:cubicBezTo>
                <a:cubicBezTo>
                  <a:pt x="294105" y="246538"/>
                  <a:pt x="282827" y="220028"/>
                  <a:pt x="272716" y="193065"/>
                </a:cubicBezTo>
                <a:cubicBezTo>
                  <a:pt x="266778" y="177232"/>
                  <a:pt x="267237" y="158143"/>
                  <a:pt x="256673" y="144938"/>
                </a:cubicBezTo>
                <a:cubicBezTo>
                  <a:pt x="244629" y="129883"/>
                  <a:pt x="224589" y="123549"/>
                  <a:pt x="208547" y="112854"/>
                </a:cubicBezTo>
                <a:cubicBezTo>
                  <a:pt x="197852" y="91465"/>
                  <a:pt x="191772" y="67057"/>
                  <a:pt x="176463" y="48686"/>
                </a:cubicBezTo>
                <a:cubicBezTo>
                  <a:pt x="164120" y="33875"/>
                  <a:pt x="146058" y="24197"/>
                  <a:pt x="128337" y="16602"/>
                </a:cubicBezTo>
                <a:cubicBezTo>
                  <a:pt x="78799" y="-4629"/>
                  <a:pt x="51892" y="559"/>
                  <a:pt x="0" y="559"/>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5" name="شكل حر: شكل 24">
            <a:extLst>
              <a:ext uri="{FF2B5EF4-FFF2-40B4-BE49-F238E27FC236}">
                <a16:creationId xmlns:a16="http://schemas.microsoft.com/office/drawing/2014/main" id="{A55AE327-C00B-4683-BBCE-CEF8FCC1912D}"/>
              </a:ext>
            </a:extLst>
          </p:cNvPr>
          <p:cNvSpPr/>
          <p:nvPr/>
        </p:nvSpPr>
        <p:spPr>
          <a:xfrm>
            <a:off x="3721768" y="4316198"/>
            <a:ext cx="3336758" cy="865402"/>
          </a:xfrm>
          <a:custGeom>
            <a:avLst/>
            <a:gdLst>
              <a:gd name="connsiteX0" fmla="*/ 3336758 w 3336758"/>
              <a:gd name="connsiteY0" fmla="*/ 865402 h 865402"/>
              <a:gd name="connsiteX1" fmla="*/ 3208421 w 3336758"/>
              <a:gd name="connsiteY1" fmla="*/ 817276 h 865402"/>
              <a:gd name="connsiteX2" fmla="*/ 3048000 w 3336758"/>
              <a:gd name="connsiteY2" fmla="*/ 769149 h 865402"/>
              <a:gd name="connsiteX3" fmla="*/ 2999874 w 3336758"/>
              <a:gd name="connsiteY3" fmla="*/ 753107 h 865402"/>
              <a:gd name="connsiteX4" fmla="*/ 2935706 w 3336758"/>
              <a:gd name="connsiteY4" fmla="*/ 737065 h 865402"/>
              <a:gd name="connsiteX5" fmla="*/ 2839453 w 3336758"/>
              <a:gd name="connsiteY5" fmla="*/ 704981 h 865402"/>
              <a:gd name="connsiteX6" fmla="*/ 2534653 w 3336758"/>
              <a:gd name="connsiteY6" fmla="*/ 656855 h 865402"/>
              <a:gd name="connsiteX7" fmla="*/ 2454443 w 3336758"/>
              <a:gd name="connsiteY7" fmla="*/ 640813 h 865402"/>
              <a:gd name="connsiteX8" fmla="*/ 2390274 w 3336758"/>
              <a:gd name="connsiteY8" fmla="*/ 624770 h 865402"/>
              <a:gd name="connsiteX9" fmla="*/ 2213811 w 3336758"/>
              <a:gd name="connsiteY9" fmla="*/ 608728 h 865402"/>
              <a:gd name="connsiteX10" fmla="*/ 2069432 w 3336758"/>
              <a:gd name="connsiteY10" fmla="*/ 560602 h 865402"/>
              <a:gd name="connsiteX11" fmla="*/ 2021306 w 3336758"/>
              <a:gd name="connsiteY11" fmla="*/ 544560 h 865402"/>
              <a:gd name="connsiteX12" fmla="*/ 1876927 w 3336758"/>
              <a:gd name="connsiteY12" fmla="*/ 512476 h 865402"/>
              <a:gd name="connsiteX13" fmla="*/ 1828800 w 3336758"/>
              <a:gd name="connsiteY13" fmla="*/ 496434 h 865402"/>
              <a:gd name="connsiteX14" fmla="*/ 1748590 w 3336758"/>
              <a:gd name="connsiteY14" fmla="*/ 448307 h 865402"/>
              <a:gd name="connsiteX15" fmla="*/ 1700464 w 3336758"/>
              <a:gd name="connsiteY15" fmla="*/ 416223 h 865402"/>
              <a:gd name="connsiteX16" fmla="*/ 1604211 w 3336758"/>
              <a:gd name="connsiteY16" fmla="*/ 384139 h 865402"/>
              <a:gd name="connsiteX17" fmla="*/ 1507958 w 3336758"/>
              <a:gd name="connsiteY17" fmla="*/ 352055 h 865402"/>
              <a:gd name="connsiteX18" fmla="*/ 1459832 w 3336758"/>
              <a:gd name="connsiteY18" fmla="*/ 336013 h 865402"/>
              <a:gd name="connsiteX19" fmla="*/ 1363579 w 3336758"/>
              <a:gd name="connsiteY19" fmla="*/ 287886 h 865402"/>
              <a:gd name="connsiteX20" fmla="*/ 1315453 w 3336758"/>
              <a:gd name="connsiteY20" fmla="*/ 255802 h 865402"/>
              <a:gd name="connsiteX21" fmla="*/ 1155032 w 3336758"/>
              <a:gd name="connsiteY21" fmla="*/ 207676 h 865402"/>
              <a:gd name="connsiteX22" fmla="*/ 1106906 w 3336758"/>
              <a:gd name="connsiteY22" fmla="*/ 191634 h 865402"/>
              <a:gd name="connsiteX23" fmla="*/ 1042737 w 3336758"/>
              <a:gd name="connsiteY23" fmla="*/ 175591 h 865402"/>
              <a:gd name="connsiteX24" fmla="*/ 994611 w 3336758"/>
              <a:gd name="connsiteY24" fmla="*/ 159549 h 865402"/>
              <a:gd name="connsiteX25" fmla="*/ 882316 w 3336758"/>
              <a:gd name="connsiteY25" fmla="*/ 143507 h 865402"/>
              <a:gd name="connsiteX26" fmla="*/ 834190 w 3336758"/>
              <a:gd name="connsiteY26" fmla="*/ 127465 h 865402"/>
              <a:gd name="connsiteX27" fmla="*/ 561474 w 3336758"/>
              <a:gd name="connsiteY27" fmla="*/ 79339 h 865402"/>
              <a:gd name="connsiteX28" fmla="*/ 465221 w 3336758"/>
              <a:gd name="connsiteY28" fmla="*/ 63297 h 865402"/>
              <a:gd name="connsiteX29" fmla="*/ 401053 w 3336758"/>
              <a:gd name="connsiteY29" fmla="*/ 47255 h 865402"/>
              <a:gd name="connsiteX30" fmla="*/ 0 w 3336758"/>
              <a:gd name="connsiteY30" fmla="*/ 15170 h 86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36758" h="865402">
                <a:moveTo>
                  <a:pt x="3336758" y="865402"/>
                </a:moveTo>
                <a:cubicBezTo>
                  <a:pt x="3146610" y="827372"/>
                  <a:pt x="3343605" y="877358"/>
                  <a:pt x="3208421" y="817276"/>
                </a:cubicBezTo>
                <a:cubicBezTo>
                  <a:pt x="3139792" y="786774"/>
                  <a:pt x="3113335" y="787816"/>
                  <a:pt x="3048000" y="769149"/>
                </a:cubicBezTo>
                <a:cubicBezTo>
                  <a:pt x="3031741" y="764504"/>
                  <a:pt x="3016133" y="757752"/>
                  <a:pt x="2999874" y="753107"/>
                </a:cubicBezTo>
                <a:cubicBezTo>
                  <a:pt x="2978675" y="747050"/>
                  <a:pt x="2956824" y="743400"/>
                  <a:pt x="2935706" y="737065"/>
                </a:cubicBezTo>
                <a:cubicBezTo>
                  <a:pt x="2903312" y="727347"/>
                  <a:pt x="2872933" y="709764"/>
                  <a:pt x="2839453" y="704981"/>
                </a:cubicBezTo>
                <a:cubicBezTo>
                  <a:pt x="2701717" y="685305"/>
                  <a:pt x="2697429" y="685580"/>
                  <a:pt x="2534653" y="656855"/>
                </a:cubicBezTo>
                <a:cubicBezTo>
                  <a:pt x="2507802" y="652117"/>
                  <a:pt x="2481060" y="646728"/>
                  <a:pt x="2454443" y="640813"/>
                </a:cubicBezTo>
                <a:cubicBezTo>
                  <a:pt x="2432920" y="636030"/>
                  <a:pt x="2412129" y="627684"/>
                  <a:pt x="2390274" y="624770"/>
                </a:cubicBezTo>
                <a:cubicBezTo>
                  <a:pt x="2331729" y="616964"/>
                  <a:pt x="2272632" y="614075"/>
                  <a:pt x="2213811" y="608728"/>
                </a:cubicBezTo>
                <a:lnTo>
                  <a:pt x="2069432" y="560602"/>
                </a:lnTo>
                <a:cubicBezTo>
                  <a:pt x="2053390" y="555255"/>
                  <a:pt x="2037887" y="547876"/>
                  <a:pt x="2021306" y="544560"/>
                </a:cubicBezTo>
                <a:cubicBezTo>
                  <a:pt x="1966168" y="533533"/>
                  <a:pt x="1929792" y="527580"/>
                  <a:pt x="1876927" y="512476"/>
                </a:cubicBezTo>
                <a:cubicBezTo>
                  <a:pt x="1860668" y="507830"/>
                  <a:pt x="1844842" y="501781"/>
                  <a:pt x="1828800" y="496434"/>
                </a:cubicBezTo>
                <a:cubicBezTo>
                  <a:pt x="1766134" y="433766"/>
                  <a:pt x="1831888" y="489956"/>
                  <a:pt x="1748590" y="448307"/>
                </a:cubicBezTo>
                <a:cubicBezTo>
                  <a:pt x="1731345" y="439685"/>
                  <a:pt x="1718082" y="424053"/>
                  <a:pt x="1700464" y="416223"/>
                </a:cubicBezTo>
                <a:cubicBezTo>
                  <a:pt x="1669559" y="402488"/>
                  <a:pt x="1636295" y="394834"/>
                  <a:pt x="1604211" y="384139"/>
                </a:cubicBezTo>
                <a:lnTo>
                  <a:pt x="1507958" y="352055"/>
                </a:lnTo>
                <a:lnTo>
                  <a:pt x="1459832" y="336013"/>
                </a:lnTo>
                <a:cubicBezTo>
                  <a:pt x="1321920" y="244069"/>
                  <a:pt x="1496405" y="354298"/>
                  <a:pt x="1363579" y="287886"/>
                </a:cubicBezTo>
                <a:cubicBezTo>
                  <a:pt x="1346334" y="279264"/>
                  <a:pt x="1333071" y="263632"/>
                  <a:pt x="1315453" y="255802"/>
                </a:cubicBezTo>
                <a:cubicBezTo>
                  <a:pt x="1246833" y="225304"/>
                  <a:pt x="1220360" y="226341"/>
                  <a:pt x="1155032" y="207676"/>
                </a:cubicBezTo>
                <a:cubicBezTo>
                  <a:pt x="1138773" y="203031"/>
                  <a:pt x="1123165" y="196280"/>
                  <a:pt x="1106906" y="191634"/>
                </a:cubicBezTo>
                <a:cubicBezTo>
                  <a:pt x="1085706" y="185577"/>
                  <a:pt x="1063937" y="181648"/>
                  <a:pt x="1042737" y="175591"/>
                </a:cubicBezTo>
                <a:cubicBezTo>
                  <a:pt x="1026478" y="170945"/>
                  <a:pt x="1011192" y="162865"/>
                  <a:pt x="994611" y="159549"/>
                </a:cubicBezTo>
                <a:cubicBezTo>
                  <a:pt x="957534" y="152134"/>
                  <a:pt x="919748" y="148854"/>
                  <a:pt x="882316" y="143507"/>
                </a:cubicBezTo>
                <a:cubicBezTo>
                  <a:pt x="866274" y="138160"/>
                  <a:pt x="850595" y="131566"/>
                  <a:pt x="834190" y="127465"/>
                </a:cubicBezTo>
                <a:cubicBezTo>
                  <a:pt x="776592" y="113066"/>
                  <a:pt x="574731" y="81549"/>
                  <a:pt x="561474" y="79339"/>
                </a:cubicBezTo>
                <a:cubicBezTo>
                  <a:pt x="529390" y="73992"/>
                  <a:pt x="496777" y="71186"/>
                  <a:pt x="465221" y="63297"/>
                </a:cubicBezTo>
                <a:lnTo>
                  <a:pt x="401053" y="47255"/>
                </a:lnTo>
                <a:cubicBezTo>
                  <a:pt x="236446" y="-35051"/>
                  <a:pt x="360799" y="15170"/>
                  <a:pt x="0" y="15170"/>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13561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edge">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righ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right)">
                                      <p:cBhvr>
                                        <p:cTn id="30" dur="500"/>
                                        <p:tgtEl>
                                          <p:spTgt spid="2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down)">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19" grpId="0" animBg="1"/>
      <p:bldP spid="20" grpId="0" animBg="1"/>
      <p:bldP spid="21" grpId="0" animBg="1"/>
      <p:bldP spid="22" grpId="0" animBg="1"/>
      <p:bldP spid="23" grpId="0" animBg="1"/>
      <p:bldP spid="24" grpId="0" animBg="1"/>
      <p:bldP spid="2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899592" y="188640"/>
            <a:ext cx="648072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اختار أحدى الوجوه الملونة ... ثم اجب عن السؤال المرتبط به.</a:t>
            </a:r>
            <a:endParaRPr lang="en-US" sz="2400" b="1" dirty="0"/>
          </a:p>
        </p:txBody>
      </p:sp>
      <p:sp>
        <p:nvSpPr>
          <p:cNvPr id="3" name="شكل بيضاوي 2"/>
          <p:cNvSpPr/>
          <p:nvPr/>
        </p:nvSpPr>
        <p:spPr>
          <a:xfrm>
            <a:off x="7524328" y="180628"/>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pic>
        <p:nvPicPr>
          <p:cNvPr id="5" name="صورة 4">
            <a:extLst>
              <a:ext uri="{FF2B5EF4-FFF2-40B4-BE49-F238E27FC236}">
                <a16:creationId xmlns:a16="http://schemas.microsoft.com/office/drawing/2014/main" id="{AF20D6C3-3285-4848-9209-54E2B14F2884}"/>
              </a:ext>
            </a:extLst>
          </p:cNvPr>
          <p:cNvPicPr>
            <a:picLocks noChangeAspect="1"/>
          </p:cNvPicPr>
          <p:nvPr/>
        </p:nvPicPr>
        <p:blipFill rotWithShape="1">
          <a:blip r:embed="rId2">
            <a:extLst>
              <a:ext uri="{28A0092B-C50C-407E-A947-70E740481C1C}">
                <a14:useLocalDpi xmlns:a14="http://schemas.microsoft.com/office/drawing/2010/main" val="0"/>
              </a:ext>
            </a:extLst>
          </a:blip>
          <a:srcRect l="7691" t="6687" r="8653" b="8215"/>
          <a:stretch/>
        </p:blipFill>
        <p:spPr>
          <a:xfrm>
            <a:off x="1835696" y="520545"/>
            <a:ext cx="5616624" cy="5616624"/>
          </a:xfrm>
          <a:prstGeom prst="rect">
            <a:avLst/>
          </a:prstGeom>
        </p:spPr>
      </p:pic>
      <p:sp>
        <p:nvSpPr>
          <p:cNvPr id="4" name="شكل بيضاوي 3">
            <a:hlinkClick r:id="rId3" action="ppaction://hlinksldjump"/>
            <a:extLst>
              <a:ext uri="{FF2B5EF4-FFF2-40B4-BE49-F238E27FC236}">
                <a16:creationId xmlns:a16="http://schemas.microsoft.com/office/drawing/2014/main" id="{6781AF30-69AF-42E4-86CC-11ED49C9C9A7}"/>
              </a:ext>
            </a:extLst>
          </p:cNvPr>
          <p:cNvSpPr/>
          <p:nvPr/>
        </p:nvSpPr>
        <p:spPr>
          <a:xfrm>
            <a:off x="4716016" y="720831"/>
            <a:ext cx="2592288" cy="256415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شكل بيضاوي 5">
            <a:hlinkClick r:id="rId4" action="ppaction://hlinksldjump"/>
            <a:extLst>
              <a:ext uri="{FF2B5EF4-FFF2-40B4-BE49-F238E27FC236}">
                <a16:creationId xmlns:a16="http://schemas.microsoft.com/office/drawing/2014/main" id="{9A82C13F-DE13-400B-97F8-939F0AF2A45B}"/>
              </a:ext>
            </a:extLst>
          </p:cNvPr>
          <p:cNvSpPr/>
          <p:nvPr/>
        </p:nvSpPr>
        <p:spPr>
          <a:xfrm>
            <a:off x="1907704" y="721865"/>
            <a:ext cx="2664296" cy="25631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 name="شكل بيضاوي 6">
            <a:hlinkClick r:id="rId5" action="ppaction://hlinksldjump"/>
            <a:extLst>
              <a:ext uri="{FF2B5EF4-FFF2-40B4-BE49-F238E27FC236}">
                <a16:creationId xmlns:a16="http://schemas.microsoft.com/office/drawing/2014/main" id="{A92FA621-E016-4F31-B1C1-C6393A6C4D4E}"/>
              </a:ext>
            </a:extLst>
          </p:cNvPr>
          <p:cNvSpPr/>
          <p:nvPr/>
        </p:nvSpPr>
        <p:spPr>
          <a:xfrm>
            <a:off x="4716016" y="3429000"/>
            <a:ext cx="2664296" cy="256415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شكل بيضاوي 7">
            <a:hlinkClick r:id="rId6" action="ppaction://hlinksldjump"/>
            <a:extLst>
              <a:ext uri="{FF2B5EF4-FFF2-40B4-BE49-F238E27FC236}">
                <a16:creationId xmlns:a16="http://schemas.microsoft.com/office/drawing/2014/main" id="{460BB209-F4BF-4FA5-B0FE-8479EB6D1827}"/>
              </a:ext>
            </a:extLst>
          </p:cNvPr>
          <p:cNvSpPr/>
          <p:nvPr/>
        </p:nvSpPr>
        <p:spPr>
          <a:xfrm>
            <a:off x="1907704" y="3423138"/>
            <a:ext cx="2664296" cy="25700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شكل بيضاوي 8">
            <a:hlinkClick r:id="rId7" action="ppaction://hlinksldjump"/>
            <a:extLst>
              <a:ext uri="{FF2B5EF4-FFF2-40B4-BE49-F238E27FC236}">
                <a16:creationId xmlns:a16="http://schemas.microsoft.com/office/drawing/2014/main" id="{734A8B39-C468-44D1-A334-840B48F3D6BC}"/>
              </a:ext>
            </a:extLst>
          </p:cNvPr>
          <p:cNvSpPr/>
          <p:nvPr/>
        </p:nvSpPr>
        <p:spPr>
          <a:xfrm>
            <a:off x="394084" y="3099102"/>
            <a:ext cx="1297596" cy="600701"/>
          </a:xfrm>
          <a:prstGeom prst="ellipse">
            <a:avLst/>
          </a:prstGeom>
          <a:solidFill>
            <a:schemeClr val="bg2">
              <a:lumMod val="9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دخول</a:t>
            </a:r>
          </a:p>
        </p:txBody>
      </p:sp>
    </p:spTree>
    <p:extLst>
      <p:ext uri="{BB962C8B-B14F-4D97-AF65-F5344CB8AC3E}">
        <p14:creationId xmlns:p14="http://schemas.microsoft.com/office/powerpoint/2010/main" val="423658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strVal val="#ppt_w*0.70"/>
                                          </p:val>
                                        </p:tav>
                                        <p:tav tm="100000">
                                          <p:val>
                                            <p:strVal val="#ppt_w"/>
                                          </p:val>
                                        </p:tav>
                                      </p:tavLst>
                                    </p:anim>
                                    <p:anim calcmode="lin" valueType="num">
                                      <p:cBhvr>
                                        <p:cTn id="18" dur="1000" fill="hold"/>
                                        <p:tgtEl>
                                          <p:spTgt spid="5"/>
                                        </p:tgtEl>
                                        <p:attrNameLst>
                                          <p:attrName>ppt_h</p:attrName>
                                        </p:attrNameLst>
                                      </p:cBhvr>
                                      <p:tavLst>
                                        <p:tav tm="0">
                                          <p:val>
                                            <p:strVal val="#ppt_h"/>
                                          </p:val>
                                        </p:tav>
                                        <p:tav tm="100000">
                                          <p:val>
                                            <p:strVal val="#ppt_h"/>
                                          </p:val>
                                        </p:tav>
                                      </p:tavLst>
                                    </p:anim>
                                    <p:animEffect transition="in" filter="fade">
                                      <p:cBhvr>
                                        <p:cTn id="19" dur="1000"/>
                                        <p:tgtEl>
                                          <p:spTgt spid="5"/>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a:extLst>
              <a:ext uri="{FF2B5EF4-FFF2-40B4-BE49-F238E27FC236}">
                <a16:creationId xmlns:a16="http://schemas.microsoft.com/office/drawing/2014/main" id="{AF20D6C3-3285-4848-9209-54E2B14F2884}"/>
              </a:ext>
            </a:extLst>
          </p:cNvPr>
          <p:cNvPicPr>
            <a:picLocks noChangeAspect="1"/>
          </p:cNvPicPr>
          <p:nvPr/>
        </p:nvPicPr>
        <p:blipFill rotWithShape="1">
          <a:blip r:embed="rId4">
            <a:extLst>
              <a:ext uri="{28A0092B-C50C-407E-A947-70E740481C1C}">
                <a14:useLocalDpi xmlns:a14="http://schemas.microsoft.com/office/drawing/2010/main" val="0"/>
              </a:ext>
            </a:extLst>
          </a:blip>
          <a:srcRect l="49519" t="50327" r="8653" b="8215"/>
          <a:stretch/>
        </p:blipFill>
        <p:spPr>
          <a:xfrm>
            <a:off x="7740352" y="116632"/>
            <a:ext cx="1331640" cy="1296144"/>
          </a:xfrm>
          <a:prstGeom prst="rect">
            <a:avLst/>
          </a:prstGeom>
        </p:spPr>
      </p:pic>
      <p:pic>
        <p:nvPicPr>
          <p:cNvPr id="11" name="صورة 10">
            <a:extLst>
              <a:ext uri="{FF2B5EF4-FFF2-40B4-BE49-F238E27FC236}">
                <a16:creationId xmlns:a16="http://schemas.microsoft.com/office/drawing/2014/main" id="{6773650A-D48B-4AD3-BAB4-795E8944F3C6}"/>
              </a:ext>
            </a:extLst>
          </p:cNvPr>
          <p:cNvPicPr/>
          <p:nvPr/>
        </p:nvPicPr>
        <p:blipFill rotWithShape="1">
          <a:blip r:embed="rId5" cstate="print">
            <a:extLst>
              <a:ext uri="{28A0092B-C50C-407E-A947-70E740481C1C}">
                <a14:useLocalDpi xmlns:a14="http://schemas.microsoft.com/office/drawing/2010/main" val="0"/>
              </a:ext>
            </a:extLst>
          </a:blip>
          <a:srcRect l="5287" t="6947" r="9644" b="6514"/>
          <a:stretch/>
        </p:blipFill>
        <p:spPr bwMode="auto">
          <a:xfrm>
            <a:off x="206908" y="1124744"/>
            <a:ext cx="3861036" cy="3192969"/>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12" name="مربع نص 11">
            <a:extLst>
              <a:ext uri="{FF2B5EF4-FFF2-40B4-BE49-F238E27FC236}">
                <a16:creationId xmlns:a16="http://schemas.microsoft.com/office/drawing/2014/main" id="{B20D89D6-63A5-4831-A6AA-1907F435DCBF}"/>
              </a:ext>
            </a:extLst>
          </p:cNvPr>
          <p:cNvSpPr txBox="1">
            <a:spLocks noChangeArrowheads="1"/>
          </p:cNvSpPr>
          <p:nvPr/>
        </p:nvSpPr>
        <p:spPr bwMode="auto">
          <a:xfrm>
            <a:off x="179512" y="116632"/>
            <a:ext cx="7416824"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ادرس الشكل جيدا ثم اجب السؤال الآتي: الجهاز الذي سوف يستخدم لتحديد ارتفاع البرج رقم (1) : </a:t>
            </a:r>
          </a:p>
        </p:txBody>
      </p:sp>
      <p:grpSp>
        <p:nvGrpSpPr>
          <p:cNvPr id="15" name="مجموعة 14">
            <a:extLst>
              <a:ext uri="{FF2B5EF4-FFF2-40B4-BE49-F238E27FC236}">
                <a16:creationId xmlns:a16="http://schemas.microsoft.com/office/drawing/2014/main" id="{B63C43D5-7972-4FED-BF11-4108A86E74CF}"/>
              </a:ext>
            </a:extLst>
          </p:cNvPr>
          <p:cNvGrpSpPr/>
          <p:nvPr/>
        </p:nvGrpSpPr>
        <p:grpSpPr>
          <a:xfrm>
            <a:off x="4256572" y="1955740"/>
            <a:ext cx="4680520" cy="2769404"/>
            <a:chOff x="4716016" y="1523692"/>
            <a:chExt cx="4104456" cy="2193340"/>
          </a:xfrm>
        </p:grpSpPr>
        <p:pic>
          <p:nvPicPr>
            <p:cNvPr id="4" name="صورة 3">
              <a:extLst>
                <a:ext uri="{FF2B5EF4-FFF2-40B4-BE49-F238E27FC236}">
                  <a16:creationId xmlns:a16="http://schemas.microsoft.com/office/drawing/2014/main" id="{6CF9F410-EAF8-43EB-A057-F82CACF21BD9}"/>
                </a:ext>
              </a:extLst>
            </p:cNvPr>
            <p:cNvPicPr>
              <a:picLocks noChangeAspect="1"/>
            </p:cNvPicPr>
            <p:nvPr/>
          </p:nvPicPr>
          <p:blipFill rotWithShape="1">
            <a:blip r:embed="rId6"/>
            <a:srcRect l="39404" t="39795" r="48198" b="35826"/>
            <a:stretch/>
          </p:blipFill>
          <p:spPr>
            <a:xfrm>
              <a:off x="4716016" y="1523692"/>
              <a:ext cx="2088232" cy="2193339"/>
            </a:xfrm>
            <a:prstGeom prst="rect">
              <a:avLst/>
            </a:prstGeom>
            <a:ln>
              <a:noFill/>
            </a:ln>
            <a:effectLst>
              <a:outerShdw blurRad="292100" dist="139700" dir="2700000" algn="tl" rotWithShape="0">
                <a:srgbClr val="333333">
                  <a:alpha val="65000"/>
                </a:srgbClr>
              </a:outerShdw>
            </a:effectLst>
          </p:spPr>
        </p:pic>
        <p:pic>
          <p:nvPicPr>
            <p:cNvPr id="14" name="صورة 13">
              <a:extLst>
                <a:ext uri="{FF2B5EF4-FFF2-40B4-BE49-F238E27FC236}">
                  <a16:creationId xmlns:a16="http://schemas.microsoft.com/office/drawing/2014/main" id="{B822A718-202D-4936-B3EE-B037EA90D718}"/>
                </a:ext>
              </a:extLst>
            </p:cNvPr>
            <p:cNvPicPr>
              <a:picLocks noChangeAspect="1"/>
            </p:cNvPicPr>
            <p:nvPr/>
          </p:nvPicPr>
          <p:blipFill rotWithShape="1">
            <a:blip r:embed="rId6"/>
            <a:srcRect l="52850" t="39795" r="35179" b="35826"/>
            <a:stretch/>
          </p:blipFill>
          <p:spPr>
            <a:xfrm>
              <a:off x="6804248" y="1523693"/>
              <a:ext cx="2016224" cy="2193339"/>
            </a:xfrm>
            <a:prstGeom prst="rect">
              <a:avLst/>
            </a:prstGeom>
            <a:ln>
              <a:noFill/>
            </a:ln>
            <a:effectLst>
              <a:outerShdw blurRad="292100" dist="139700" dir="2700000" algn="tl" rotWithShape="0">
                <a:srgbClr val="333333">
                  <a:alpha val="65000"/>
                </a:srgbClr>
              </a:outerShdw>
            </a:effectLst>
          </p:spPr>
        </p:pic>
      </p:grpSp>
      <p:sp>
        <p:nvSpPr>
          <p:cNvPr id="16" name="مخطط انسيابي: معالجة متعاقبة 15">
            <a:extLst>
              <a:ext uri="{FF2B5EF4-FFF2-40B4-BE49-F238E27FC236}">
                <a16:creationId xmlns:a16="http://schemas.microsoft.com/office/drawing/2014/main" id="{B1CFE690-AF3E-47B8-8063-23B74A816460}"/>
              </a:ext>
            </a:extLst>
          </p:cNvPr>
          <p:cNvSpPr/>
          <p:nvPr/>
        </p:nvSpPr>
        <p:spPr>
          <a:xfrm>
            <a:off x="5619331" y="1291160"/>
            <a:ext cx="2153627" cy="575983"/>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ظلل الإجابة الصحيحة</a:t>
            </a:r>
            <a:endParaRPr lang="ar-OM" sz="2000" b="1" dirty="0">
              <a:solidFill>
                <a:srgbClr val="FF0000"/>
              </a:solidFill>
            </a:endParaRPr>
          </a:p>
        </p:txBody>
      </p:sp>
      <p:sp>
        <p:nvSpPr>
          <p:cNvPr id="39" name="Rectangle 16">
            <a:extLst>
              <a:ext uri="{FF2B5EF4-FFF2-40B4-BE49-F238E27FC236}">
                <a16:creationId xmlns:a16="http://schemas.microsoft.com/office/drawing/2014/main" id="{97E5B1DD-54EA-48FB-858E-D0E1C72EF25D}"/>
              </a:ext>
            </a:extLst>
          </p:cNvPr>
          <p:cNvSpPr>
            <a:spLocks noChangeArrowheads="1"/>
          </p:cNvSpPr>
          <p:nvPr/>
        </p:nvSpPr>
        <p:spPr bwMode="auto">
          <a:xfrm>
            <a:off x="7236198"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0" name="Rectangle 16">
            <a:extLst>
              <a:ext uri="{FF2B5EF4-FFF2-40B4-BE49-F238E27FC236}">
                <a16:creationId xmlns:a16="http://schemas.microsoft.com/office/drawing/2014/main" id="{95D59364-F577-4E42-863C-F59F172BEC11}"/>
              </a:ext>
            </a:extLst>
          </p:cNvPr>
          <p:cNvSpPr>
            <a:spLocks noChangeArrowheads="1"/>
          </p:cNvSpPr>
          <p:nvPr/>
        </p:nvSpPr>
        <p:spPr bwMode="auto">
          <a:xfrm>
            <a:off x="694886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1" name="Rectangle 16">
            <a:extLst>
              <a:ext uri="{FF2B5EF4-FFF2-40B4-BE49-F238E27FC236}">
                <a16:creationId xmlns:a16="http://schemas.microsoft.com/office/drawing/2014/main" id="{E3394550-1FD6-4588-8CBE-DB9BA546D684}"/>
              </a:ext>
            </a:extLst>
          </p:cNvPr>
          <p:cNvSpPr>
            <a:spLocks noChangeArrowheads="1"/>
          </p:cNvSpPr>
          <p:nvPr/>
        </p:nvSpPr>
        <p:spPr bwMode="auto">
          <a:xfrm>
            <a:off x="6659935"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2" name="Rectangle 16">
            <a:extLst>
              <a:ext uri="{FF2B5EF4-FFF2-40B4-BE49-F238E27FC236}">
                <a16:creationId xmlns:a16="http://schemas.microsoft.com/office/drawing/2014/main" id="{82749FCF-470D-4A65-948B-7FBB17742384}"/>
              </a:ext>
            </a:extLst>
          </p:cNvPr>
          <p:cNvSpPr>
            <a:spLocks noChangeArrowheads="1"/>
          </p:cNvSpPr>
          <p:nvPr/>
        </p:nvSpPr>
        <p:spPr bwMode="auto">
          <a:xfrm>
            <a:off x="6372598"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3" name="Rectangle 16">
            <a:extLst>
              <a:ext uri="{FF2B5EF4-FFF2-40B4-BE49-F238E27FC236}">
                <a16:creationId xmlns:a16="http://schemas.microsoft.com/office/drawing/2014/main" id="{F1F70B36-EEF1-4EA2-9643-B7E520BF54B4}"/>
              </a:ext>
            </a:extLst>
          </p:cNvPr>
          <p:cNvSpPr>
            <a:spLocks noChangeArrowheads="1"/>
          </p:cNvSpPr>
          <p:nvPr/>
        </p:nvSpPr>
        <p:spPr bwMode="auto">
          <a:xfrm>
            <a:off x="608526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4" name="Rectangle 16">
            <a:extLst>
              <a:ext uri="{FF2B5EF4-FFF2-40B4-BE49-F238E27FC236}">
                <a16:creationId xmlns:a16="http://schemas.microsoft.com/office/drawing/2014/main" id="{18618F25-5472-4BCB-BDEB-84C289227D83}"/>
              </a:ext>
            </a:extLst>
          </p:cNvPr>
          <p:cNvSpPr>
            <a:spLocks noChangeArrowheads="1"/>
          </p:cNvSpPr>
          <p:nvPr/>
        </p:nvSpPr>
        <p:spPr bwMode="auto">
          <a:xfrm>
            <a:off x="5796335"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5" name="Rectangle 16">
            <a:extLst>
              <a:ext uri="{FF2B5EF4-FFF2-40B4-BE49-F238E27FC236}">
                <a16:creationId xmlns:a16="http://schemas.microsoft.com/office/drawing/2014/main" id="{9657BE95-57E7-463E-8335-161B500CD145}"/>
              </a:ext>
            </a:extLst>
          </p:cNvPr>
          <p:cNvSpPr>
            <a:spLocks noChangeArrowheads="1"/>
          </p:cNvSpPr>
          <p:nvPr/>
        </p:nvSpPr>
        <p:spPr bwMode="auto">
          <a:xfrm>
            <a:off x="5508998"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6" name="Rectangle 16">
            <a:extLst>
              <a:ext uri="{FF2B5EF4-FFF2-40B4-BE49-F238E27FC236}">
                <a16:creationId xmlns:a16="http://schemas.microsoft.com/office/drawing/2014/main" id="{A8F2DD34-6A5E-448C-98C6-A55399AE236B}"/>
              </a:ext>
            </a:extLst>
          </p:cNvPr>
          <p:cNvSpPr>
            <a:spLocks noChangeArrowheads="1"/>
          </p:cNvSpPr>
          <p:nvPr/>
        </p:nvSpPr>
        <p:spPr bwMode="auto">
          <a:xfrm>
            <a:off x="5220073"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7" name="Rectangle 16">
            <a:extLst>
              <a:ext uri="{FF2B5EF4-FFF2-40B4-BE49-F238E27FC236}">
                <a16:creationId xmlns:a16="http://schemas.microsoft.com/office/drawing/2014/main" id="{41BE3A5B-BC59-48B0-9D8F-8CF60CF2D6E4}"/>
              </a:ext>
            </a:extLst>
          </p:cNvPr>
          <p:cNvSpPr>
            <a:spLocks noChangeArrowheads="1"/>
          </p:cNvSpPr>
          <p:nvPr/>
        </p:nvSpPr>
        <p:spPr bwMode="auto">
          <a:xfrm>
            <a:off x="4932735"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8" name="Rectangle 16">
            <a:extLst>
              <a:ext uri="{FF2B5EF4-FFF2-40B4-BE49-F238E27FC236}">
                <a16:creationId xmlns:a16="http://schemas.microsoft.com/office/drawing/2014/main" id="{3F993174-B417-468B-84E7-492974FD2A16}"/>
              </a:ext>
            </a:extLst>
          </p:cNvPr>
          <p:cNvSpPr>
            <a:spLocks noChangeArrowheads="1"/>
          </p:cNvSpPr>
          <p:nvPr/>
        </p:nvSpPr>
        <p:spPr bwMode="auto">
          <a:xfrm>
            <a:off x="464381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9" name="Rectangle 16">
            <a:extLst>
              <a:ext uri="{FF2B5EF4-FFF2-40B4-BE49-F238E27FC236}">
                <a16:creationId xmlns:a16="http://schemas.microsoft.com/office/drawing/2014/main" id="{8FEDE7F6-6B71-421C-9F10-15ADD83EFC17}"/>
              </a:ext>
            </a:extLst>
          </p:cNvPr>
          <p:cNvSpPr>
            <a:spLocks noChangeArrowheads="1"/>
          </p:cNvSpPr>
          <p:nvPr/>
        </p:nvSpPr>
        <p:spPr bwMode="auto">
          <a:xfrm>
            <a:off x="4356473"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0" name="Rectangle 16">
            <a:extLst>
              <a:ext uri="{FF2B5EF4-FFF2-40B4-BE49-F238E27FC236}">
                <a16:creationId xmlns:a16="http://schemas.microsoft.com/office/drawing/2014/main" id="{12A69F93-B0F8-4AE7-8A3A-9454996DA265}"/>
              </a:ext>
            </a:extLst>
          </p:cNvPr>
          <p:cNvSpPr>
            <a:spLocks noChangeArrowheads="1"/>
          </p:cNvSpPr>
          <p:nvPr/>
        </p:nvSpPr>
        <p:spPr bwMode="auto">
          <a:xfrm>
            <a:off x="4067548"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1" name="Rectangle 16">
            <a:extLst>
              <a:ext uri="{FF2B5EF4-FFF2-40B4-BE49-F238E27FC236}">
                <a16:creationId xmlns:a16="http://schemas.microsoft.com/office/drawing/2014/main" id="{F0C93380-685A-4752-A6FD-4849003B272F}"/>
              </a:ext>
            </a:extLst>
          </p:cNvPr>
          <p:cNvSpPr>
            <a:spLocks noChangeArrowheads="1"/>
          </p:cNvSpPr>
          <p:nvPr/>
        </p:nvSpPr>
        <p:spPr bwMode="auto">
          <a:xfrm>
            <a:off x="378021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2" name="Rectangle 16">
            <a:extLst>
              <a:ext uri="{FF2B5EF4-FFF2-40B4-BE49-F238E27FC236}">
                <a16:creationId xmlns:a16="http://schemas.microsoft.com/office/drawing/2014/main" id="{68FB3677-6DB0-4C06-812A-874F11EE848C}"/>
              </a:ext>
            </a:extLst>
          </p:cNvPr>
          <p:cNvSpPr>
            <a:spLocks noChangeArrowheads="1"/>
          </p:cNvSpPr>
          <p:nvPr/>
        </p:nvSpPr>
        <p:spPr bwMode="auto">
          <a:xfrm>
            <a:off x="3492873"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3" name="Rectangle 16">
            <a:extLst>
              <a:ext uri="{FF2B5EF4-FFF2-40B4-BE49-F238E27FC236}">
                <a16:creationId xmlns:a16="http://schemas.microsoft.com/office/drawing/2014/main" id="{0F6F9182-3028-47B4-9F72-FE7C04264305}"/>
              </a:ext>
            </a:extLst>
          </p:cNvPr>
          <p:cNvSpPr>
            <a:spLocks noChangeArrowheads="1"/>
          </p:cNvSpPr>
          <p:nvPr/>
        </p:nvSpPr>
        <p:spPr bwMode="auto">
          <a:xfrm>
            <a:off x="3203948"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4" name="Rectangle 16">
            <a:extLst>
              <a:ext uri="{FF2B5EF4-FFF2-40B4-BE49-F238E27FC236}">
                <a16:creationId xmlns:a16="http://schemas.microsoft.com/office/drawing/2014/main" id="{E5334C56-4B6E-455E-8102-3200D11CC5C2}"/>
              </a:ext>
            </a:extLst>
          </p:cNvPr>
          <p:cNvSpPr>
            <a:spLocks noChangeArrowheads="1"/>
          </p:cNvSpPr>
          <p:nvPr/>
        </p:nvSpPr>
        <p:spPr bwMode="auto">
          <a:xfrm>
            <a:off x="291661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5" name="Rectangle 16">
            <a:extLst>
              <a:ext uri="{FF2B5EF4-FFF2-40B4-BE49-F238E27FC236}">
                <a16:creationId xmlns:a16="http://schemas.microsoft.com/office/drawing/2014/main" id="{8073F6A5-E98C-40EC-A756-5B92E98E97D5}"/>
              </a:ext>
            </a:extLst>
          </p:cNvPr>
          <p:cNvSpPr>
            <a:spLocks noChangeArrowheads="1"/>
          </p:cNvSpPr>
          <p:nvPr/>
        </p:nvSpPr>
        <p:spPr bwMode="auto">
          <a:xfrm>
            <a:off x="2627685"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6" name="Rectangle 16">
            <a:extLst>
              <a:ext uri="{FF2B5EF4-FFF2-40B4-BE49-F238E27FC236}">
                <a16:creationId xmlns:a16="http://schemas.microsoft.com/office/drawing/2014/main" id="{EB207B55-E3A0-41BE-8685-3114F06D8F8C}"/>
              </a:ext>
            </a:extLst>
          </p:cNvPr>
          <p:cNvSpPr>
            <a:spLocks noChangeArrowheads="1"/>
          </p:cNvSpPr>
          <p:nvPr/>
        </p:nvSpPr>
        <p:spPr bwMode="auto">
          <a:xfrm>
            <a:off x="2340348"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7" name="Rectangle 16">
            <a:extLst>
              <a:ext uri="{FF2B5EF4-FFF2-40B4-BE49-F238E27FC236}">
                <a16:creationId xmlns:a16="http://schemas.microsoft.com/office/drawing/2014/main" id="{F8C8E9D3-D97A-4DF7-8861-76D31D3A81A0}"/>
              </a:ext>
            </a:extLst>
          </p:cNvPr>
          <p:cNvSpPr>
            <a:spLocks noChangeArrowheads="1"/>
          </p:cNvSpPr>
          <p:nvPr/>
        </p:nvSpPr>
        <p:spPr bwMode="auto">
          <a:xfrm>
            <a:off x="2051423"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8" name="Rectangle 16">
            <a:extLst>
              <a:ext uri="{FF2B5EF4-FFF2-40B4-BE49-F238E27FC236}">
                <a16:creationId xmlns:a16="http://schemas.microsoft.com/office/drawing/2014/main" id="{6C81473C-7825-4480-B705-ECF3AAF774BF}"/>
              </a:ext>
            </a:extLst>
          </p:cNvPr>
          <p:cNvSpPr>
            <a:spLocks noChangeArrowheads="1"/>
          </p:cNvSpPr>
          <p:nvPr/>
        </p:nvSpPr>
        <p:spPr bwMode="auto">
          <a:xfrm>
            <a:off x="1764085"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9" name="Rectangle 16">
            <a:extLst>
              <a:ext uri="{FF2B5EF4-FFF2-40B4-BE49-F238E27FC236}">
                <a16:creationId xmlns:a16="http://schemas.microsoft.com/office/drawing/2014/main" id="{C981A16D-2AC3-4C88-81BC-20DBF23F0DD4}"/>
              </a:ext>
            </a:extLst>
          </p:cNvPr>
          <p:cNvSpPr>
            <a:spLocks noChangeArrowheads="1"/>
          </p:cNvSpPr>
          <p:nvPr/>
        </p:nvSpPr>
        <p:spPr bwMode="auto">
          <a:xfrm>
            <a:off x="1476748"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60" name="Rectangle 16">
            <a:extLst>
              <a:ext uri="{FF2B5EF4-FFF2-40B4-BE49-F238E27FC236}">
                <a16:creationId xmlns:a16="http://schemas.microsoft.com/office/drawing/2014/main" id="{01CA8D17-CF04-4863-920F-153DE72B441F}"/>
              </a:ext>
            </a:extLst>
          </p:cNvPr>
          <p:cNvSpPr>
            <a:spLocks noChangeArrowheads="1"/>
          </p:cNvSpPr>
          <p:nvPr/>
        </p:nvSpPr>
        <p:spPr bwMode="auto">
          <a:xfrm>
            <a:off x="1187823"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61" name="Rectangle 16">
            <a:extLst>
              <a:ext uri="{FF2B5EF4-FFF2-40B4-BE49-F238E27FC236}">
                <a16:creationId xmlns:a16="http://schemas.microsoft.com/office/drawing/2014/main" id="{C8CE1E7D-F874-4A46-B0B8-008DA87A8FF7}"/>
              </a:ext>
            </a:extLst>
          </p:cNvPr>
          <p:cNvSpPr>
            <a:spLocks noChangeArrowheads="1"/>
          </p:cNvSpPr>
          <p:nvPr/>
        </p:nvSpPr>
        <p:spPr bwMode="auto">
          <a:xfrm>
            <a:off x="900485"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62" name="Rectangle 16">
            <a:extLst>
              <a:ext uri="{FF2B5EF4-FFF2-40B4-BE49-F238E27FC236}">
                <a16:creationId xmlns:a16="http://schemas.microsoft.com/office/drawing/2014/main" id="{7ACC03FD-DBE8-456B-AB55-CAC0880DDC20}"/>
              </a:ext>
            </a:extLst>
          </p:cNvPr>
          <p:cNvSpPr>
            <a:spLocks noChangeArrowheads="1"/>
          </p:cNvSpPr>
          <p:nvPr/>
        </p:nvSpPr>
        <p:spPr bwMode="auto">
          <a:xfrm>
            <a:off x="611560" y="5583957"/>
            <a:ext cx="323850" cy="323850"/>
          </a:xfrm>
          <a:prstGeom prst="rect">
            <a:avLst/>
          </a:prstGeom>
          <a:solidFill>
            <a:srgbClr val="FFFF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63" name="Text Box 15">
            <a:extLst>
              <a:ext uri="{FF2B5EF4-FFF2-40B4-BE49-F238E27FC236}">
                <a16:creationId xmlns:a16="http://schemas.microsoft.com/office/drawing/2014/main" id="{FD4FDE13-748B-436A-BC8C-59D61C37A2E8}"/>
              </a:ext>
            </a:extLst>
          </p:cNvPr>
          <p:cNvSpPr txBox="1">
            <a:spLocks noChangeArrowheads="1"/>
          </p:cNvSpPr>
          <p:nvPr/>
        </p:nvSpPr>
        <p:spPr bwMode="auto">
          <a:xfrm>
            <a:off x="7398123" y="5382722"/>
            <a:ext cx="975340" cy="525401"/>
          </a:xfrm>
          <a:prstGeom prst="rect">
            <a:avLst/>
          </a:prstGeom>
          <a:noFill/>
          <a:ln w="12700">
            <a:noFill/>
            <a:miter lim="800000"/>
            <a:headEnd/>
            <a:tailEnd/>
          </a:ln>
          <a:effectLst/>
        </p:spPr>
        <p:txBody>
          <a:bodyPr wrap="square" lIns="90000" tIns="46800" rIns="90000" bIns="46800" anchor="ctr">
            <a:spAutoFit/>
          </a:bodyPr>
          <a:lstStyle/>
          <a:p>
            <a:pPr algn="ctr" fontAlgn="auto">
              <a:spcBef>
                <a:spcPct val="50000"/>
              </a:spcBef>
              <a:spcAft>
                <a:spcPts val="0"/>
              </a:spcAft>
              <a:defRPr/>
            </a:pPr>
            <a:r>
              <a:rPr lang="ar-SA" sz="2800" u="sng" dirty="0">
                <a:effectLst>
                  <a:outerShdw blurRad="38100" dist="38100" dir="2700000" algn="tl">
                    <a:srgbClr val="000000"/>
                  </a:outerShdw>
                </a:effectLst>
                <a:latin typeface="Times New Roman" pitchFamily="18" charset="0"/>
                <a:cs typeface="Traditional Arabic" pitchFamily="2" charset="-78"/>
              </a:rPr>
              <a:t>الزمن</a:t>
            </a:r>
            <a:endParaRPr lang="en-US" sz="2800" u="sng" dirty="0">
              <a:effectLst>
                <a:outerShdw blurRad="38100" dist="38100" dir="2700000" algn="tl">
                  <a:srgbClr val="000000"/>
                </a:outerShdw>
              </a:effectLst>
              <a:latin typeface="Times New Roman" pitchFamily="18" charset="0"/>
              <a:cs typeface="Traditional Arabic" pitchFamily="2" charset="-78"/>
            </a:endParaRPr>
          </a:p>
        </p:txBody>
      </p:sp>
      <p:sp>
        <p:nvSpPr>
          <p:cNvPr id="2" name="شكل بيضاوي 1">
            <a:extLst>
              <a:ext uri="{FF2B5EF4-FFF2-40B4-BE49-F238E27FC236}">
                <a16:creationId xmlns:a16="http://schemas.microsoft.com/office/drawing/2014/main" id="{FF193A0D-E349-4AB2-84E7-BED2A3CE7C31}"/>
              </a:ext>
            </a:extLst>
          </p:cNvPr>
          <p:cNvSpPr/>
          <p:nvPr/>
        </p:nvSpPr>
        <p:spPr>
          <a:xfrm>
            <a:off x="4356473" y="2060848"/>
            <a:ext cx="359543"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4" name="شكل بيضاوي 63">
            <a:hlinkClick r:id="rId7" action="ppaction://hlinksldjump"/>
            <a:extLst>
              <a:ext uri="{FF2B5EF4-FFF2-40B4-BE49-F238E27FC236}">
                <a16:creationId xmlns:a16="http://schemas.microsoft.com/office/drawing/2014/main" id="{A5FC1730-91E0-4C27-ACE1-7C026AFAA0B5}"/>
              </a:ext>
            </a:extLst>
          </p:cNvPr>
          <p:cNvSpPr/>
          <p:nvPr/>
        </p:nvSpPr>
        <p:spPr>
          <a:xfrm>
            <a:off x="251687" y="4626799"/>
            <a:ext cx="1297596" cy="648072"/>
          </a:xfrm>
          <a:prstGeom prst="ellipse">
            <a:avLst/>
          </a:prstGeom>
          <a:solidFill>
            <a:schemeClr val="bg2">
              <a:lumMod val="75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210952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499"/>
                                          </p:stCondLst>
                                        </p:cTn>
                                        <p:tgtEl>
                                          <p:spTgt spid="63"/>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grpId="0" nodeType="afterEffect">
                                  <p:stCondLst>
                                    <p:cond delay="1000"/>
                                  </p:stCondLst>
                                  <p:childTnLst>
                                    <p:set>
                                      <p:cBhvr>
                                        <p:cTn id="28" dur="1" fill="hold">
                                          <p:stCondLst>
                                            <p:cond delay="499"/>
                                          </p:stCondLst>
                                        </p:cTn>
                                        <p:tgtEl>
                                          <p:spTgt spid="39"/>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grpId="0" nodeType="afterEffect">
                                  <p:stCondLst>
                                    <p:cond delay="1000"/>
                                  </p:stCondLst>
                                  <p:childTnLst>
                                    <p:set>
                                      <p:cBhvr>
                                        <p:cTn id="31" dur="1" fill="hold">
                                          <p:stCondLst>
                                            <p:cond delay="499"/>
                                          </p:stCondLst>
                                        </p:cTn>
                                        <p:tgtEl>
                                          <p:spTgt spid="40"/>
                                        </p:tgtEl>
                                        <p:attrNameLst>
                                          <p:attrName>style.visibility</p:attrName>
                                        </p:attrNameLst>
                                      </p:cBhvr>
                                      <p:to>
                                        <p:strVal val="visible"/>
                                      </p:to>
                                    </p:set>
                                  </p:childTnLst>
                                </p:cTn>
                              </p:par>
                            </p:childTnLst>
                          </p:cTn>
                        </p:par>
                        <p:par>
                          <p:cTn id="32" fill="hold">
                            <p:stCondLst>
                              <p:cond delay="4000"/>
                            </p:stCondLst>
                            <p:childTnLst>
                              <p:par>
                                <p:cTn id="33" presetID="1" presetClass="entr" presetSubtype="0" fill="hold" grpId="0" nodeType="afterEffect">
                                  <p:stCondLst>
                                    <p:cond delay="1000"/>
                                  </p:stCondLst>
                                  <p:childTnLst>
                                    <p:set>
                                      <p:cBhvr>
                                        <p:cTn id="34" dur="1" fill="hold">
                                          <p:stCondLst>
                                            <p:cond delay="499"/>
                                          </p:stCondLst>
                                        </p:cTn>
                                        <p:tgtEl>
                                          <p:spTgt spid="41"/>
                                        </p:tgtEl>
                                        <p:attrNameLst>
                                          <p:attrName>style.visibility</p:attrName>
                                        </p:attrNameLst>
                                      </p:cBhvr>
                                      <p:to>
                                        <p:strVal val="visible"/>
                                      </p:to>
                                    </p:set>
                                  </p:childTnLst>
                                </p:cTn>
                              </p:par>
                            </p:childTnLst>
                          </p:cTn>
                        </p:par>
                        <p:par>
                          <p:cTn id="35" fill="hold">
                            <p:stCondLst>
                              <p:cond delay="5500"/>
                            </p:stCondLst>
                            <p:childTnLst>
                              <p:par>
                                <p:cTn id="36" presetID="1" presetClass="entr" presetSubtype="0" fill="hold" grpId="0" nodeType="afterEffect">
                                  <p:stCondLst>
                                    <p:cond delay="1000"/>
                                  </p:stCondLst>
                                  <p:childTnLst>
                                    <p:set>
                                      <p:cBhvr>
                                        <p:cTn id="37" dur="1" fill="hold">
                                          <p:stCondLst>
                                            <p:cond delay="499"/>
                                          </p:stCondLst>
                                        </p:cTn>
                                        <p:tgtEl>
                                          <p:spTgt spid="42"/>
                                        </p:tgtEl>
                                        <p:attrNameLst>
                                          <p:attrName>style.visibility</p:attrName>
                                        </p:attrNameLst>
                                      </p:cBhvr>
                                      <p:to>
                                        <p:strVal val="visible"/>
                                      </p:to>
                                    </p:set>
                                  </p:childTnLst>
                                </p:cTn>
                              </p:par>
                            </p:childTnLst>
                          </p:cTn>
                        </p:par>
                        <p:par>
                          <p:cTn id="38" fill="hold">
                            <p:stCondLst>
                              <p:cond delay="7000"/>
                            </p:stCondLst>
                            <p:childTnLst>
                              <p:par>
                                <p:cTn id="39" presetID="1" presetClass="entr" presetSubtype="0" fill="hold" grpId="0" nodeType="afterEffect">
                                  <p:stCondLst>
                                    <p:cond delay="1000"/>
                                  </p:stCondLst>
                                  <p:childTnLst>
                                    <p:set>
                                      <p:cBhvr>
                                        <p:cTn id="40" dur="1" fill="hold">
                                          <p:stCondLst>
                                            <p:cond delay="499"/>
                                          </p:stCondLst>
                                        </p:cTn>
                                        <p:tgtEl>
                                          <p:spTgt spid="43"/>
                                        </p:tgtEl>
                                        <p:attrNameLst>
                                          <p:attrName>style.visibility</p:attrName>
                                        </p:attrNameLst>
                                      </p:cBhvr>
                                      <p:to>
                                        <p:strVal val="visible"/>
                                      </p:to>
                                    </p:set>
                                  </p:childTnLst>
                                </p:cTn>
                              </p:par>
                            </p:childTnLst>
                          </p:cTn>
                        </p:par>
                        <p:par>
                          <p:cTn id="41" fill="hold">
                            <p:stCondLst>
                              <p:cond delay="8500"/>
                            </p:stCondLst>
                            <p:childTnLst>
                              <p:par>
                                <p:cTn id="42" presetID="1" presetClass="entr" presetSubtype="0" fill="hold" grpId="0" nodeType="afterEffect">
                                  <p:stCondLst>
                                    <p:cond delay="1000"/>
                                  </p:stCondLst>
                                  <p:childTnLst>
                                    <p:set>
                                      <p:cBhvr>
                                        <p:cTn id="43" dur="1" fill="hold">
                                          <p:stCondLst>
                                            <p:cond delay="499"/>
                                          </p:stCondLst>
                                        </p:cTn>
                                        <p:tgtEl>
                                          <p:spTgt spid="44"/>
                                        </p:tgtEl>
                                        <p:attrNameLst>
                                          <p:attrName>style.visibility</p:attrName>
                                        </p:attrNameLst>
                                      </p:cBhvr>
                                      <p:to>
                                        <p:strVal val="visible"/>
                                      </p:to>
                                    </p:set>
                                  </p:childTnLst>
                                </p:cTn>
                              </p:par>
                            </p:childTnLst>
                          </p:cTn>
                        </p:par>
                        <p:par>
                          <p:cTn id="44" fill="hold">
                            <p:stCondLst>
                              <p:cond delay="10000"/>
                            </p:stCondLst>
                            <p:childTnLst>
                              <p:par>
                                <p:cTn id="45" presetID="1" presetClass="entr" presetSubtype="0" fill="hold" grpId="0" nodeType="afterEffect">
                                  <p:stCondLst>
                                    <p:cond delay="1000"/>
                                  </p:stCondLst>
                                  <p:childTnLst>
                                    <p:set>
                                      <p:cBhvr>
                                        <p:cTn id="46" dur="1" fill="hold">
                                          <p:stCondLst>
                                            <p:cond delay="499"/>
                                          </p:stCondLst>
                                        </p:cTn>
                                        <p:tgtEl>
                                          <p:spTgt spid="45"/>
                                        </p:tgtEl>
                                        <p:attrNameLst>
                                          <p:attrName>style.visibility</p:attrName>
                                        </p:attrNameLst>
                                      </p:cBhvr>
                                      <p:to>
                                        <p:strVal val="visible"/>
                                      </p:to>
                                    </p:set>
                                  </p:childTnLst>
                                </p:cTn>
                              </p:par>
                            </p:childTnLst>
                          </p:cTn>
                        </p:par>
                        <p:par>
                          <p:cTn id="47" fill="hold">
                            <p:stCondLst>
                              <p:cond delay="11500"/>
                            </p:stCondLst>
                            <p:childTnLst>
                              <p:par>
                                <p:cTn id="48" presetID="1" presetClass="entr" presetSubtype="0" fill="hold" grpId="0" nodeType="afterEffect">
                                  <p:stCondLst>
                                    <p:cond delay="1000"/>
                                  </p:stCondLst>
                                  <p:childTnLst>
                                    <p:set>
                                      <p:cBhvr>
                                        <p:cTn id="49" dur="1" fill="hold">
                                          <p:stCondLst>
                                            <p:cond delay="499"/>
                                          </p:stCondLst>
                                        </p:cTn>
                                        <p:tgtEl>
                                          <p:spTgt spid="46"/>
                                        </p:tgtEl>
                                        <p:attrNameLst>
                                          <p:attrName>style.visibility</p:attrName>
                                        </p:attrNameLst>
                                      </p:cBhvr>
                                      <p:to>
                                        <p:strVal val="visible"/>
                                      </p:to>
                                    </p:set>
                                  </p:childTnLst>
                                </p:cTn>
                              </p:par>
                            </p:childTnLst>
                          </p:cTn>
                        </p:par>
                        <p:par>
                          <p:cTn id="50" fill="hold">
                            <p:stCondLst>
                              <p:cond delay="13000"/>
                            </p:stCondLst>
                            <p:childTnLst>
                              <p:par>
                                <p:cTn id="51" presetID="1" presetClass="entr" presetSubtype="0" fill="hold" grpId="0" nodeType="afterEffect">
                                  <p:stCondLst>
                                    <p:cond delay="1000"/>
                                  </p:stCondLst>
                                  <p:childTnLst>
                                    <p:set>
                                      <p:cBhvr>
                                        <p:cTn id="52" dur="1" fill="hold">
                                          <p:stCondLst>
                                            <p:cond delay="499"/>
                                          </p:stCondLst>
                                        </p:cTn>
                                        <p:tgtEl>
                                          <p:spTgt spid="47"/>
                                        </p:tgtEl>
                                        <p:attrNameLst>
                                          <p:attrName>style.visibility</p:attrName>
                                        </p:attrNameLst>
                                      </p:cBhvr>
                                      <p:to>
                                        <p:strVal val="visible"/>
                                      </p:to>
                                    </p:set>
                                  </p:childTnLst>
                                </p:cTn>
                              </p:par>
                            </p:childTnLst>
                          </p:cTn>
                        </p:par>
                        <p:par>
                          <p:cTn id="53" fill="hold">
                            <p:stCondLst>
                              <p:cond delay="14500"/>
                            </p:stCondLst>
                            <p:childTnLst>
                              <p:par>
                                <p:cTn id="54" presetID="1" presetClass="entr" presetSubtype="0" fill="hold" grpId="0" nodeType="afterEffect">
                                  <p:stCondLst>
                                    <p:cond delay="1000"/>
                                  </p:stCondLst>
                                  <p:childTnLst>
                                    <p:set>
                                      <p:cBhvr>
                                        <p:cTn id="55" dur="1" fill="hold">
                                          <p:stCondLst>
                                            <p:cond delay="499"/>
                                          </p:stCondLst>
                                        </p:cTn>
                                        <p:tgtEl>
                                          <p:spTgt spid="48"/>
                                        </p:tgtEl>
                                        <p:attrNameLst>
                                          <p:attrName>style.visibility</p:attrName>
                                        </p:attrNameLst>
                                      </p:cBhvr>
                                      <p:to>
                                        <p:strVal val="visible"/>
                                      </p:to>
                                    </p:set>
                                  </p:childTnLst>
                                </p:cTn>
                              </p:par>
                            </p:childTnLst>
                          </p:cTn>
                        </p:par>
                        <p:par>
                          <p:cTn id="56" fill="hold">
                            <p:stCondLst>
                              <p:cond delay="16000"/>
                            </p:stCondLst>
                            <p:childTnLst>
                              <p:par>
                                <p:cTn id="57" presetID="1" presetClass="entr" presetSubtype="0" fill="hold" grpId="0" nodeType="afterEffect">
                                  <p:stCondLst>
                                    <p:cond delay="1000"/>
                                  </p:stCondLst>
                                  <p:childTnLst>
                                    <p:set>
                                      <p:cBhvr>
                                        <p:cTn id="58" dur="1" fill="hold">
                                          <p:stCondLst>
                                            <p:cond delay="499"/>
                                          </p:stCondLst>
                                        </p:cTn>
                                        <p:tgtEl>
                                          <p:spTgt spid="49"/>
                                        </p:tgtEl>
                                        <p:attrNameLst>
                                          <p:attrName>style.visibility</p:attrName>
                                        </p:attrNameLst>
                                      </p:cBhvr>
                                      <p:to>
                                        <p:strVal val="visible"/>
                                      </p:to>
                                    </p:set>
                                  </p:childTnLst>
                                </p:cTn>
                              </p:par>
                            </p:childTnLst>
                          </p:cTn>
                        </p:par>
                        <p:par>
                          <p:cTn id="59" fill="hold">
                            <p:stCondLst>
                              <p:cond delay="17500"/>
                            </p:stCondLst>
                            <p:childTnLst>
                              <p:par>
                                <p:cTn id="60" presetID="1" presetClass="entr" presetSubtype="0" fill="hold" grpId="0" nodeType="afterEffect">
                                  <p:stCondLst>
                                    <p:cond delay="1000"/>
                                  </p:stCondLst>
                                  <p:childTnLst>
                                    <p:set>
                                      <p:cBhvr>
                                        <p:cTn id="61" dur="1" fill="hold">
                                          <p:stCondLst>
                                            <p:cond delay="499"/>
                                          </p:stCondLst>
                                        </p:cTn>
                                        <p:tgtEl>
                                          <p:spTgt spid="50"/>
                                        </p:tgtEl>
                                        <p:attrNameLst>
                                          <p:attrName>style.visibility</p:attrName>
                                        </p:attrNameLst>
                                      </p:cBhvr>
                                      <p:to>
                                        <p:strVal val="visible"/>
                                      </p:to>
                                    </p:set>
                                  </p:childTnLst>
                                </p:cTn>
                              </p:par>
                            </p:childTnLst>
                          </p:cTn>
                        </p:par>
                        <p:par>
                          <p:cTn id="62" fill="hold">
                            <p:stCondLst>
                              <p:cond delay="19000"/>
                            </p:stCondLst>
                            <p:childTnLst>
                              <p:par>
                                <p:cTn id="63" presetID="1" presetClass="entr" presetSubtype="0" fill="hold" grpId="0" nodeType="afterEffect">
                                  <p:stCondLst>
                                    <p:cond delay="1000"/>
                                  </p:stCondLst>
                                  <p:childTnLst>
                                    <p:set>
                                      <p:cBhvr>
                                        <p:cTn id="64" dur="1" fill="hold">
                                          <p:stCondLst>
                                            <p:cond delay="499"/>
                                          </p:stCondLst>
                                        </p:cTn>
                                        <p:tgtEl>
                                          <p:spTgt spid="51"/>
                                        </p:tgtEl>
                                        <p:attrNameLst>
                                          <p:attrName>style.visibility</p:attrName>
                                        </p:attrNameLst>
                                      </p:cBhvr>
                                      <p:to>
                                        <p:strVal val="visible"/>
                                      </p:to>
                                    </p:set>
                                  </p:childTnLst>
                                </p:cTn>
                              </p:par>
                            </p:childTnLst>
                          </p:cTn>
                        </p:par>
                        <p:par>
                          <p:cTn id="65" fill="hold">
                            <p:stCondLst>
                              <p:cond delay="20500"/>
                            </p:stCondLst>
                            <p:childTnLst>
                              <p:par>
                                <p:cTn id="66" presetID="1" presetClass="entr" presetSubtype="0" fill="hold" grpId="0" nodeType="afterEffect">
                                  <p:stCondLst>
                                    <p:cond delay="1000"/>
                                  </p:stCondLst>
                                  <p:childTnLst>
                                    <p:set>
                                      <p:cBhvr>
                                        <p:cTn id="67" dur="1" fill="hold">
                                          <p:stCondLst>
                                            <p:cond delay="499"/>
                                          </p:stCondLst>
                                        </p:cTn>
                                        <p:tgtEl>
                                          <p:spTgt spid="52"/>
                                        </p:tgtEl>
                                        <p:attrNameLst>
                                          <p:attrName>style.visibility</p:attrName>
                                        </p:attrNameLst>
                                      </p:cBhvr>
                                      <p:to>
                                        <p:strVal val="visible"/>
                                      </p:to>
                                    </p:set>
                                  </p:childTnLst>
                                </p:cTn>
                              </p:par>
                            </p:childTnLst>
                          </p:cTn>
                        </p:par>
                        <p:par>
                          <p:cTn id="68" fill="hold">
                            <p:stCondLst>
                              <p:cond delay="22000"/>
                            </p:stCondLst>
                            <p:childTnLst>
                              <p:par>
                                <p:cTn id="69" presetID="1" presetClass="entr" presetSubtype="0" fill="hold" grpId="0" nodeType="afterEffect">
                                  <p:stCondLst>
                                    <p:cond delay="1000"/>
                                  </p:stCondLst>
                                  <p:childTnLst>
                                    <p:set>
                                      <p:cBhvr>
                                        <p:cTn id="70" dur="1" fill="hold">
                                          <p:stCondLst>
                                            <p:cond delay="499"/>
                                          </p:stCondLst>
                                        </p:cTn>
                                        <p:tgtEl>
                                          <p:spTgt spid="53"/>
                                        </p:tgtEl>
                                        <p:attrNameLst>
                                          <p:attrName>style.visibility</p:attrName>
                                        </p:attrNameLst>
                                      </p:cBhvr>
                                      <p:to>
                                        <p:strVal val="visible"/>
                                      </p:to>
                                    </p:set>
                                  </p:childTnLst>
                                </p:cTn>
                              </p:par>
                            </p:childTnLst>
                          </p:cTn>
                        </p:par>
                        <p:par>
                          <p:cTn id="71" fill="hold">
                            <p:stCondLst>
                              <p:cond delay="23500"/>
                            </p:stCondLst>
                            <p:childTnLst>
                              <p:par>
                                <p:cTn id="72" presetID="1" presetClass="entr" presetSubtype="0" fill="hold" grpId="0" nodeType="afterEffect">
                                  <p:stCondLst>
                                    <p:cond delay="1000"/>
                                  </p:stCondLst>
                                  <p:childTnLst>
                                    <p:set>
                                      <p:cBhvr>
                                        <p:cTn id="73" dur="1" fill="hold">
                                          <p:stCondLst>
                                            <p:cond delay="499"/>
                                          </p:stCondLst>
                                        </p:cTn>
                                        <p:tgtEl>
                                          <p:spTgt spid="54"/>
                                        </p:tgtEl>
                                        <p:attrNameLst>
                                          <p:attrName>style.visibility</p:attrName>
                                        </p:attrNameLst>
                                      </p:cBhvr>
                                      <p:to>
                                        <p:strVal val="visible"/>
                                      </p:to>
                                    </p:set>
                                  </p:childTnLst>
                                </p:cTn>
                              </p:par>
                            </p:childTnLst>
                          </p:cTn>
                        </p:par>
                        <p:par>
                          <p:cTn id="74" fill="hold">
                            <p:stCondLst>
                              <p:cond delay="25000"/>
                            </p:stCondLst>
                            <p:childTnLst>
                              <p:par>
                                <p:cTn id="75" presetID="1" presetClass="entr" presetSubtype="0" fill="hold" grpId="0" nodeType="afterEffect">
                                  <p:stCondLst>
                                    <p:cond delay="1000"/>
                                  </p:stCondLst>
                                  <p:childTnLst>
                                    <p:set>
                                      <p:cBhvr>
                                        <p:cTn id="76" dur="1" fill="hold">
                                          <p:stCondLst>
                                            <p:cond delay="499"/>
                                          </p:stCondLst>
                                        </p:cTn>
                                        <p:tgtEl>
                                          <p:spTgt spid="55"/>
                                        </p:tgtEl>
                                        <p:attrNameLst>
                                          <p:attrName>style.visibility</p:attrName>
                                        </p:attrNameLst>
                                      </p:cBhvr>
                                      <p:to>
                                        <p:strVal val="visible"/>
                                      </p:to>
                                    </p:set>
                                  </p:childTnLst>
                                </p:cTn>
                              </p:par>
                            </p:childTnLst>
                          </p:cTn>
                        </p:par>
                        <p:par>
                          <p:cTn id="77" fill="hold">
                            <p:stCondLst>
                              <p:cond delay="26500"/>
                            </p:stCondLst>
                            <p:childTnLst>
                              <p:par>
                                <p:cTn id="78" presetID="1" presetClass="entr" presetSubtype="0" fill="hold" grpId="0" nodeType="afterEffect">
                                  <p:stCondLst>
                                    <p:cond delay="1000"/>
                                  </p:stCondLst>
                                  <p:childTnLst>
                                    <p:set>
                                      <p:cBhvr>
                                        <p:cTn id="79" dur="1" fill="hold">
                                          <p:stCondLst>
                                            <p:cond delay="499"/>
                                          </p:stCondLst>
                                        </p:cTn>
                                        <p:tgtEl>
                                          <p:spTgt spid="56"/>
                                        </p:tgtEl>
                                        <p:attrNameLst>
                                          <p:attrName>style.visibility</p:attrName>
                                        </p:attrNameLst>
                                      </p:cBhvr>
                                      <p:to>
                                        <p:strVal val="visible"/>
                                      </p:to>
                                    </p:set>
                                  </p:childTnLst>
                                </p:cTn>
                              </p:par>
                            </p:childTnLst>
                          </p:cTn>
                        </p:par>
                        <p:par>
                          <p:cTn id="80" fill="hold">
                            <p:stCondLst>
                              <p:cond delay="28000"/>
                            </p:stCondLst>
                            <p:childTnLst>
                              <p:par>
                                <p:cTn id="81" presetID="1" presetClass="entr" presetSubtype="0" fill="hold" grpId="0" nodeType="afterEffect">
                                  <p:stCondLst>
                                    <p:cond delay="1000"/>
                                  </p:stCondLst>
                                  <p:childTnLst>
                                    <p:set>
                                      <p:cBhvr>
                                        <p:cTn id="82" dur="1" fill="hold">
                                          <p:stCondLst>
                                            <p:cond delay="499"/>
                                          </p:stCondLst>
                                        </p:cTn>
                                        <p:tgtEl>
                                          <p:spTgt spid="57"/>
                                        </p:tgtEl>
                                        <p:attrNameLst>
                                          <p:attrName>style.visibility</p:attrName>
                                        </p:attrNameLst>
                                      </p:cBhvr>
                                      <p:to>
                                        <p:strVal val="visible"/>
                                      </p:to>
                                    </p:set>
                                  </p:childTnLst>
                                </p:cTn>
                              </p:par>
                            </p:childTnLst>
                          </p:cTn>
                        </p:par>
                        <p:par>
                          <p:cTn id="83" fill="hold">
                            <p:stCondLst>
                              <p:cond delay="29500"/>
                            </p:stCondLst>
                            <p:childTnLst>
                              <p:par>
                                <p:cTn id="84" presetID="1" presetClass="entr" presetSubtype="0" fill="hold" grpId="0" nodeType="afterEffect">
                                  <p:stCondLst>
                                    <p:cond delay="1000"/>
                                  </p:stCondLst>
                                  <p:childTnLst>
                                    <p:set>
                                      <p:cBhvr>
                                        <p:cTn id="85" dur="1" fill="hold">
                                          <p:stCondLst>
                                            <p:cond delay="499"/>
                                          </p:stCondLst>
                                        </p:cTn>
                                        <p:tgtEl>
                                          <p:spTgt spid="58"/>
                                        </p:tgtEl>
                                        <p:attrNameLst>
                                          <p:attrName>style.visibility</p:attrName>
                                        </p:attrNameLst>
                                      </p:cBhvr>
                                      <p:to>
                                        <p:strVal val="visible"/>
                                      </p:to>
                                    </p:set>
                                  </p:childTnLst>
                                </p:cTn>
                              </p:par>
                            </p:childTnLst>
                          </p:cTn>
                        </p:par>
                        <p:par>
                          <p:cTn id="86" fill="hold">
                            <p:stCondLst>
                              <p:cond delay="31000"/>
                            </p:stCondLst>
                            <p:childTnLst>
                              <p:par>
                                <p:cTn id="87" presetID="1" presetClass="entr" presetSubtype="0" fill="hold" grpId="0" nodeType="afterEffect">
                                  <p:stCondLst>
                                    <p:cond delay="1000"/>
                                  </p:stCondLst>
                                  <p:childTnLst>
                                    <p:set>
                                      <p:cBhvr>
                                        <p:cTn id="88" dur="1" fill="hold">
                                          <p:stCondLst>
                                            <p:cond delay="499"/>
                                          </p:stCondLst>
                                        </p:cTn>
                                        <p:tgtEl>
                                          <p:spTgt spid="59"/>
                                        </p:tgtEl>
                                        <p:attrNameLst>
                                          <p:attrName>style.visibility</p:attrName>
                                        </p:attrNameLst>
                                      </p:cBhvr>
                                      <p:to>
                                        <p:strVal val="visible"/>
                                      </p:to>
                                    </p:set>
                                  </p:childTnLst>
                                </p:cTn>
                              </p:par>
                            </p:childTnLst>
                          </p:cTn>
                        </p:par>
                        <p:par>
                          <p:cTn id="89" fill="hold">
                            <p:stCondLst>
                              <p:cond delay="32500"/>
                            </p:stCondLst>
                            <p:childTnLst>
                              <p:par>
                                <p:cTn id="90" presetID="1" presetClass="entr" presetSubtype="0" fill="hold" grpId="0" nodeType="afterEffect">
                                  <p:stCondLst>
                                    <p:cond delay="1000"/>
                                  </p:stCondLst>
                                  <p:childTnLst>
                                    <p:set>
                                      <p:cBhvr>
                                        <p:cTn id="91" dur="1" fill="hold">
                                          <p:stCondLst>
                                            <p:cond delay="499"/>
                                          </p:stCondLst>
                                        </p:cTn>
                                        <p:tgtEl>
                                          <p:spTgt spid="60"/>
                                        </p:tgtEl>
                                        <p:attrNameLst>
                                          <p:attrName>style.visibility</p:attrName>
                                        </p:attrNameLst>
                                      </p:cBhvr>
                                      <p:to>
                                        <p:strVal val="visible"/>
                                      </p:to>
                                    </p:set>
                                  </p:childTnLst>
                                </p:cTn>
                              </p:par>
                            </p:childTnLst>
                          </p:cTn>
                        </p:par>
                        <p:par>
                          <p:cTn id="92" fill="hold">
                            <p:stCondLst>
                              <p:cond delay="34000"/>
                            </p:stCondLst>
                            <p:childTnLst>
                              <p:par>
                                <p:cTn id="93" presetID="1" presetClass="entr" presetSubtype="0" fill="hold" grpId="0" nodeType="afterEffect">
                                  <p:stCondLst>
                                    <p:cond delay="1000"/>
                                  </p:stCondLst>
                                  <p:childTnLst>
                                    <p:set>
                                      <p:cBhvr>
                                        <p:cTn id="94" dur="1" fill="hold">
                                          <p:stCondLst>
                                            <p:cond delay="499"/>
                                          </p:stCondLst>
                                        </p:cTn>
                                        <p:tgtEl>
                                          <p:spTgt spid="61"/>
                                        </p:tgtEl>
                                        <p:attrNameLst>
                                          <p:attrName>style.visibility</p:attrName>
                                        </p:attrNameLst>
                                      </p:cBhvr>
                                      <p:to>
                                        <p:strVal val="visible"/>
                                      </p:to>
                                    </p:set>
                                  </p:childTnLst>
                                </p:cTn>
                              </p:par>
                            </p:childTnLst>
                          </p:cTn>
                        </p:par>
                        <p:par>
                          <p:cTn id="95" fill="hold">
                            <p:stCondLst>
                              <p:cond delay="35500"/>
                            </p:stCondLst>
                            <p:childTnLst>
                              <p:par>
                                <p:cTn id="96" presetID="1" presetClass="entr" presetSubtype="0" fill="hold" grpId="0" nodeType="afterEffect">
                                  <p:stCondLst>
                                    <p:cond delay="0"/>
                                  </p:stCondLst>
                                  <p:childTnLst>
                                    <p:set>
                                      <p:cBhvr>
                                        <p:cTn id="97" dur="1" fill="hold">
                                          <p:stCondLst>
                                            <p:cond delay="499"/>
                                          </p:stCondLst>
                                        </p:cTn>
                                        <p:tgtEl>
                                          <p:spTgt spid="62"/>
                                        </p:tgtEl>
                                        <p:attrNameLst>
                                          <p:attrName>style.visibility</p:attrName>
                                        </p:attrNameLst>
                                      </p:cBhvr>
                                      <p:to>
                                        <p:strVal val="visible"/>
                                      </p:to>
                                    </p:set>
                                  </p:childTnLst>
                                </p:cTn>
                              </p:par>
                            </p:childTnLst>
                          </p:cTn>
                        </p:par>
                        <p:par>
                          <p:cTn id="98" fill="hold">
                            <p:stCondLst>
                              <p:cond delay="36000"/>
                            </p:stCondLst>
                            <p:childTnLst>
                              <p:par>
                                <p:cTn id="99" presetID="16" presetClass="entr" presetSubtype="21" fill="hold" grpId="0" nodeType="afterEffect">
                                  <p:stCondLst>
                                    <p:cond delay="0"/>
                                  </p:stCondLst>
                                  <p:childTnLst>
                                    <p:set>
                                      <p:cBhvr>
                                        <p:cTn id="100" dur="1" fill="hold">
                                          <p:stCondLst>
                                            <p:cond delay="0"/>
                                          </p:stCondLst>
                                        </p:cTn>
                                        <p:tgtEl>
                                          <p:spTgt spid="2"/>
                                        </p:tgtEl>
                                        <p:attrNameLst>
                                          <p:attrName>style.visibility</p:attrName>
                                        </p:attrNameLst>
                                      </p:cBhvr>
                                      <p:to>
                                        <p:strVal val="visible"/>
                                      </p:to>
                                    </p:set>
                                    <p:animEffect transition="in" filter="barn(inVertical)">
                                      <p:cBhvr>
                                        <p:cTn id="101" dur="500"/>
                                        <p:tgtEl>
                                          <p:spTgt spid="2"/>
                                        </p:tgtEl>
                                      </p:cBhvr>
                                    </p:animEffect>
                                  </p:childTnLst>
                                  <p:subTnLst>
                                    <p:audio>
                                      <p:cMediaNode>
                                        <p:cTn display="0" masterRel="sameClick">
                                          <p:stCondLst>
                                            <p:cond evt="begin" delay="0">
                                              <p:tn val="99"/>
                                            </p:cond>
                                          </p:stCondLst>
                                          <p:endCondLst>
                                            <p:cond evt="onStopAudio" delay="0">
                                              <p:tgtEl>
                                                <p:sldTgt/>
                                              </p:tgtEl>
                                            </p:cond>
                                          </p:endCondLst>
                                        </p:cTn>
                                        <p:tgtEl>
                                          <p:sndTgt r:embed="rId3" name="chimes.wav"/>
                                        </p:tgtEl>
                                      </p:cMediaNode>
                                    </p:audio>
                                  </p:subTnLst>
                                </p:cTn>
                              </p:par>
                            </p:childTnLst>
                          </p:cTn>
                        </p:par>
                        <p:par>
                          <p:cTn id="102" fill="hold">
                            <p:stCondLst>
                              <p:cond delay="36500"/>
                            </p:stCondLst>
                            <p:childTnLst>
                              <p:par>
                                <p:cTn id="103" presetID="22" presetClass="entr" presetSubtype="4" fill="hold" grpId="0" nodeType="after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wipe(down)">
                                      <p:cBhvr>
                                        <p:cTn id="10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utoUpdateAnimBg="0"/>
      <p:bldP spid="2" grpId="0" animBg="1"/>
      <p:bldP spid="6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صورة 7">
            <a:extLst>
              <a:ext uri="{FF2B5EF4-FFF2-40B4-BE49-F238E27FC236}">
                <a16:creationId xmlns:a16="http://schemas.microsoft.com/office/drawing/2014/main" id="{D55115E0-CFA0-432A-8DA7-C00E9E92E63E}"/>
              </a:ext>
            </a:extLst>
          </p:cNvPr>
          <p:cNvPicPr>
            <a:picLocks noChangeAspect="1"/>
          </p:cNvPicPr>
          <p:nvPr/>
        </p:nvPicPr>
        <p:blipFill rotWithShape="1">
          <a:blip r:embed="rId3">
            <a:extLst>
              <a:ext uri="{28A0092B-C50C-407E-A947-70E740481C1C}">
                <a14:useLocalDpi xmlns:a14="http://schemas.microsoft.com/office/drawing/2010/main" val="0"/>
              </a:ext>
            </a:extLst>
          </a:blip>
          <a:srcRect l="49608" t="6687" r="8652" b="49673"/>
          <a:stretch/>
        </p:blipFill>
        <p:spPr>
          <a:xfrm>
            <a:off x="7765018" y="0"/>
            <a:ext cx="1331641" cy="1397681"/>
          </a:xfrm>
          <a:prstGeom prst="rect">
            <a:avLst/>
          </a:prstGeom>
        </p:spPr>
      </p:pic>
      <p:sp>
        <p:nvSpPr>
          <p:cNvPr id="29" name="Rectangle 16">
            <a:extLst>
              <a:ext uri="{FF2B5EF4-FFF2-40B4-BE49-F238E27FC236}">
                <a16:creationId xmlns:a16="http://schemas.microsoft.com/office/drawing/2014/main" id="{6D0A95B7-4C33-43D9-A56D-016F459150B0}"/>
              </a:ext>
            </a:extLst>
          </p:cNvPr>
          <p:cNvSpPr>
            <a:spLocks noChangeArrowheads="1"/>
          </p:cNvSpPr>
          <p:nvPr/>
        </p:nvSpPr>
        <p:spPr bwMode="auto">
          <a:xfrm>
            <a:off x="716419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0" name="Rectangle 16">
            <a:extLst>
              <a:ext uri="{FF2B5EF4-FFF2-40B4-BE49-F238E27FC236}">
                <a16:creationId xmlns:a16="http://schemas.microsoft.com/office/drawing/2014/main" id="{C6F3B85C-1828-4F1A-B9C9-630241FB2117}"/>
              </a:ext>
            </a:extLst>
          </p:cNvPr>
          <p:cNvSpPr>
            <a:spLocks noChangeArrowheads="1"/>
          </p:cNvSpPr>
          <p:nvPr/>
        </p:nvSpPr>
        <p:spPr bwMode="auto">
          <a:xfrm>
            <a:off x="6876852"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1" name="Rectangle 16">
            <a:extLst>
              <a:ext uri="{FF2B5EF4-FFF2-40B4-BE49-F238E27FC236}">
                <a16:creationId xmlns:a16="http://schemas.microsoft.com/office/drawing/2014/main" id="{E65CBFA2-3731-4831-9F42-9AA43F56C833}"/>
              </a:ext>
            </a:extLst>
          </p:cNvPr>
          <p:cNvSpPr>
            <a:spLocks noChangeArrowheads="1"/>
          </p:cNvSpPr>
          <p:nvPr/>
        </p:nvSpPr>
        <p:spPr bwMode="auto">
          <a:xfrm>
            <a:off x="6587927"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2" name="Rectangle 16">
            <a:extLst>
              <a:ext uri="{FF2B5EF4-FFF2-40B4-BE49-F238E27FC236}">
                <a16:creationId xmlns:a16="http://schemas.microsoft.com/office/drawing/2014/main" id="{A4495F5C-26F7-4289-8DAE-FA480FB57335}"/>
              </a:ext>
            </a:extLst>
          </p:cNvPr>
          <p:cNvSpPr>
            <a:spLocks noChangeArrowheads="1"/>
          </p:cNvSpPr>
          <p:nvPr/>
        </p:nvSpPr>
        <p:spPr bwMode="auto">
          <a:xfrm>
            <a:off x="630059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3" name="Rectangle 16">
            <a:extLst>
              <a:ext uri="{FF2B5EF4-FFF2-40B4-BE49-F238E27FC236}">
                <a16:creationId xmlns:a16="http://schemas.microsoft.com/office/drawing/2014/main" id="{C31CC4B7-A7D4-49A7-B065-6EC8D49C4261}"/>
              </a:ext>
            </a:extLst>
          </p:cNvPr>
          <p:cNvSpPr>
            <a:spLocks noChangeArrowheads="1"/>
          </p:cNvSpPr>
          <p:nvPr/>
        </p:nvSpPr>
        <p:spPr bwMode="auto">
          <a:xfrm>
            <a:off x="6013252"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4" name="Rectangle 16">
            <a:extLst>
              <a:ext uri="{FF2B5EF4-FFF2-40B4-BE49-F238E27FC236}">
                <a16:creationId xmlns:a16="http://schemas.microsoft.com/office/drawing/2014/main" id="{0C322ED8-D401-4532-BFE8-B86EC53DEAA5}"/>
              </a:ext>
            </a:extLst>
          </p:cNvPr>
          <p:cNvSpPr>
            <a:spLocks noChangeArrowheads="1"/>
          </p:cNvSpPr>
          <p:nvPr/>
        </p:nvSpPr>
        <p:spPr bwMode="auto">
          <a:xfrm>
            <a:off x="5724327"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5" name="Rectangle 16">
            <a:extLst>
              <a:ext uri="{FF2B5EF4-FFF2-40B4-BE49-F238E27FC236}">
                <a16:creationId xmlns:a16="http://schemas.microsoft.com/office/drawing/2014/main" id="{FC432AEB-6877-44E8-BCED-8669585D3125}"/>
              </a:ext>
            </a:extLst>
          </p:cNvPr>
          <p:cNvSpPr>
            <a:spLocks noChangeArrowheads="1"/>
          </p:cNvSpPr>
          <p:nvPr/>
        </p:nvSpPr>
        <p:spPr bwMode="auto">
          <a:xfrm>
            <a:off x="543699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6" name="Rectangle 16">
            <a:extLst>
              <a:ext uri="{FF2B5EF4-FFF2-40B4-BE49-F238E27FC236}">
                <a16:creationId xmlns:a16="http://schemas.microsoft.com/office/drawing/2014/main" id="{3DE3B611-A609-4BEA-B6DB-1B3F08BDB4BE}"/>
              </a:ext>
            </a:extLst>
          </p:cNvPr>
          <p:cNvSpPr>
            <a:spLocks noChangeArrowheads="1"/>
          </p:cNvSpPr>
          <p:nvPr/>
        </p:nvSpPr>
        <p:spPr bwMode="auto">
          <a:xfrm>
            <a:off x="5148065"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7" name="Rectangle 16">
            <a:extLst>
              <a:ext uri="{FF2B5EF4-FFF2-40B4-BE49-F238E27FC236}">
                <a16:creationId xmlns:a16="http://schemas.microsoft.com/office/drawing/2014/main" id="{8F5683DF-0A6F-442E-BE2C-6245321F1022}"/>
              </a:ext>
            </a:extLst>
          </p:cNvPr>
          <p:cNvSpPr>
            <a:spLocks noChangeArrowheads="1"/>
          </p:cNvSpPr>
          <p:nvPr/>
        </p:nvSpPr>
        <p:spPr bwMode="auto">
          <a:xfrm>
            <a:off x="4860727"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8" name="Rectangle 16">
            <a:extLst>
              <a:ext uri="{FF2B5EF4-FFF2-40B4-BE49-F238E27FC236}">
                <a16:creationId xmlns:a16="http://schemas.microsoft.com/office/drawing/2014/main" id="{5F9D7377-8EF9-4666-9454-3A5EB372A151}"/>
              </a:ext>
            </a:extLst>
          </p:cNvPr>
          <p:cNvSpPr>
            <a:spLocks noChangeArrowheads="1"/>
          </p:cNvSpPr>
          <p:nvPr/>
        </p:nvSpPr>
        <p:spPr bwMode="auto">
          <a:xfrm>
            <a:off x="4571802"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39" name="Rectangle 16">
            <a:extLst>
              <a:ext uri="{FF2B5EF4-FFF2-40B4-BE49-F238E27FC236}">
                <a16:creationId xmlns:a16="http://schemas.microsoft.com/office/drawing/2014/main" id="{FC551CB3-A333-4414-BB82-FEA574AC96F2}"/>
              </a:ext>
            </a:extLst>
          </p:cNvPr>
          <p:cNvSpPr>
            <a:spLocks noChangeArrowheads="1"/>
          </p:cNvSpPr>
          <p:nvPr/>
        </p:nvSpPr>
        <p:spPr bwMode="auto">
          <a:xfrm>
            <a:off x="4284465"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0" name="Rectangle 16">
            <a:extLst>
              <a:ext uri="{FF2B5EF4-FFF2-40B4-BE49-F238E27FC236}">
                <a16:creationId xmlns:a16="http://schemas.microsoft.com/office/drawing/2014/main" id="{FCEF34BB-62A7-45D8-AFBA-099BB0FDD849}"/>
              </a:ext>
            </a:extLst>
          </p:cNvPr>
          <p:cNvSpPr>
            <a:spLocks noChangeArrowheads="1"/>
          </p:cNvSpPr>
          <p:nvPr/>
        </p:nvSpPr>
        <p:spPr bwMode="auto">
          <a:xfrm>
            <a:off x="399554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1" name="Rectangle 16">
            <a:extLst>
              <a:ext uri="{FF2B5EF4-FFF2-40B4-BE49-F238E27FC236}">
                <a16:creationId xmlns:a16="http://schemas.microsoft.com/office/drawing/2014/main" id="{46CC9DFA-A47C-4FB6-A41B-B24F521D107D}"/>
              </a:ext>
            </a:extLst>
          </p:cNvPr>
          <p:cNvSpPr>
            <a:spLocks noChangeArrowheads="1"/>
          </p:cNvSpPr>
          <p:nvPr/>
        </p:nvSpPr>
        <p:spPr bwMode="auto">
          <a:xfrm>
            <a:off x="3708202"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2" name="Rectangle 16">
            <a:extLst>
              <a:ext uri="{FF2B5EF4-FFF2-40B4-BE49-F238E27FC236}">
                <a16:creationId xmlns:a16="http://schemas.microsoft.com/office/drawing/2014/main" id="{4B87A88B-A5AF-4B01-A5C7-E5EA50795C99}"/>
              </a:ext>
            </a:extLst>
          </p:cNvPr>
          <p:cNvSpPr>
            <a:spLocks noChangeArrowheads="1"/>
          </p:cNvSpPr>
          <p:nvPr/>
        </p:nvSpPr>
        <p:spPr bwMode="auto">
          <a:xfrm>
            <a:off x="3420865"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3" name="Rectangle 16">
            <a:extLst>
              <a:ext uri="{FF2B5EF4-FFF2-40B4-BE49-F238E27FC236}">
                <a16:creationId xmlns:a16="http://schemas.microsoft.com/office/drawing/2014/main" id="{853E0D72-E62C-4964-97D6-59F2413661A7}"/>
              </a:ext>
            </a:extLst>
          </p:cNvPr>
          <p:cNvSpPr>
            <a:spLocks noChangeArrowheads="1"/>
          </p:cNvSpPr>
          <p:nvPr/>
        </p:nvSpPr>
        <p:spPr bwMode="auto">
          <a:xfrm>
            <a:off x="313194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4" name="Rectangle 16">
            <a:extLst>
              <a:ext uri="{FF2B5EF4-FFF2-40B4-BE49-F238E27FC236}">
                <a16:creationId xmlns:a16="http://schemas.microsoft.com/office/drawing/2014/main" id="{815ECADB-A98F-409C-9F04-E218A04D2430}"/>
              </a:ext>
            </a:extLst>
          </p:cNvPr>
          <p:cNvSpPr>
            <a:spLocks noChangeArrowheads="1"/>
          </p:cNvSpPr>
          <p:nvPr/>
        </p:nvSpPr>
        <p:spPr bwMode="auto">
          <a:xfrm>
            <a:off x="2844602"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5" name="Rectangle 16">
            <a:extLst>
              <a:ext uri="{FF2B5EF4-FFF2-40B4-BE49-F238E27FC236}">
                <a16:creationId xmlns:a16="http://schemas.microsoft.com/office/drawing/2014/main" id="{88FBCB25-D01E-4774-90EF-0C7E5640EDE2}"/>
              </a:ext>
            </a:extLst>
          </p:cNvPr>
          <p:cNvSpPr>
            <a:spLocks noChangeArrowheads="1"/>
          </p:cNvSpPr>
          <p:nvPr/>
        </p:nvSpPr>
        <p:spPr bwMode="auto">
          <a:xfrm>
            <a:off x="2555677"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6" name="Rectangle 16">
            <a:extLst>
              <a:ext uri="{FF2B5EF4-FFF2-40B4-BE49-F238E27FC236}">
                <a16:creationId xmlns:a16="http://schemas.microsoft.com/office/drawing/2014/main" id="{C85D7D28-D555-4D29-8AF8-BD870B853C5A}"/>
              </a:ext>
            </a:extLst>
          </p:cNvPr>
          <p:cNvSpPr>
            <a:spLocks noChangeArrowheads="1"/>
          </p:cNvSpPr>
          <p:nvPr/>
        </p:nvSpPr>
        <p:spPr bwMode="auto">
          <a:xfrm>
            <a:off x="2268340"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7" name="Rectangle 16">
            <a:extLst>
              <a:ext uri="{FF2B5EF4-FFF2-40B4-BE49-F238E27FC236}">
                <a16:creationId xmlns:a16="http://schemas.microsoft.com/office/drawing/2014/main" id="{521025E6-22DA-4733-92BC-3A99F70A5278}"/>
              </a:ext>
            </a:extLst>
          </p:cNvPr>
          <p:cNvSpPr>
            <a:spLocks noChangeArrowheads="1"/>
          </p:cNvSpPr>
          <p:nvPr/>
        </p:nvSpPr>
        <p:spPr bwMode="auto">
          <a:xfrm>
            <a:off x="1979415"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8" name="Rectangle 16">
            <a:extLst>
              <a:ext uri="{FF2B5EF4-FFF2-40B4-BE49-F238E27FC236}">
                <a16:creationId xmlns:a16="http://schemas.microsoft.com/office/drawing/2014/main" id="{D8584560-A3C8-47CD-9ECC-19F82A7A388F}"/>
              </a:ext>
            </a:extLst>
          </p:cNvPr>
          <p:cNvSpPr>
            <a:spLocks noChangeArrowheads="1"/>
          </p:cNvSpPr>
          <p:nvPr/>
        </p:nvSpPr>
        <p:spPr bwMode="auto">
          <a:xfrm>
            <a:off x="1692077"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9" name="Rectangle 16">
            <a:extLst>
              <a:ext uri="{FF2B5EF4-FFF2-40B4-BE49-F238E27FC236}">
                <a16:creationId xmlns:a16="http://schemas.microsoft.com/office/drawing/2014/main" id="{A30C57BD-43C4-4C35-A7DA-F660B0D0E0E4}"/>
              </a:ext>
            </a:extLst>
          </p:cNvPr>
          <p:cNvSpPr>
            <a:spLocks noChangeArrowheads="1"/>
          </p:cNvSpPr>
          <p:nvPr/>
        </p:nvSpPr>
        <p:spPr bwMode="auto">
          <a:xfrm>
            <a:off x="1404740"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0" name="Rectangle 16">
            <a:extLst>
              <a:ext uri="{FF2B5EF4-FFF2-40B4-BE49-F238E27FC236}">
                <a16:creationId xmlns:a16="http://schemas.microsoft.com/office/drawing/2014/main" id="{4AB44009-A046-4BB1-9F37-1D885B2855E7}"/>
              </a:ext>
            </a:extLst>
          </p:cNvPr>
          <p:cNvSpPr>
            <a:spLocks noChangeArrowheads="1"/>
          </p:cNvSpPr>
          <p:nvPr/>
        </p:nvSpPr>
        <p:spPr bwMode="auto">
          <a:xfrm>
            <a:off x="1115815"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1" name="Rectangle 16">
            <a:extLst>
              <a:ext uri="{FF2B5EF4-FFF2-40B4-BE49-F238E27FC236}">
                <a16:creationId xmlns:a16="http://schemas.microsoft.com/office/drawing/2014/main" id="{1512A10B-3261-4C68-8C12-22CFA6AA737A}"/>
              </a:ext>
            </a:extLst>
          </p:cNvPr>
          <p:cNvSpPr>
            <a:spLocks noChangeArrowheads="1"/>
          </p:cNvSpPr>
          <p:nvPr/>
        </p:nvSpPr>
        <p:spPr bwMode="auto">
          <a:xfrm>
            <a:off x="828477"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2" name="Rectangle 16">
            <a:extLst>
              <a:ext uri="{FF2B5EF4-FFF2-40B4-BE49-F238E27FC236}">
                <a16:creationId xmlns:a16="http://schemas.microsoft.com/office/drawing/2014/main" id="{F3581591-A450-492B-86D0-73D0C94AB4C7}"/>
              </a:ext>
            </a:extLst>
          </p:cNvPr>
          <p:cNvSpPr>
            <a:spLocks noChangeArrowheads="1"/>
          </p:cNvSpPr>
          <p:nvPr/>
        </p:nvSpPr>
        <p:spPr bwMode="auto">
          <a:xfrm>
            <a:off x="539552" y="5583957"/>
            <a:ext cx="323850" cy="323850"/>
          </a:xfrm>
          <a:prstGeom prst="rect">
            <a:avLst/>
          </a:prstGeom>
          <a:solidFill>
            <a:srgbClr val="FFFF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3" name="Text Box 15">
            <a:extLst>
              <a:ext uri="{FF2B5EF4-FFF2-40B4-BE49-F238E27FC236}">
                <a16:creationId xmlns:a16="http://schemas.microsoft.com/office/drawing/2014/main" id="{ED422EF6-D664-4B0B-9FAC-030DF6EE7051}"/>
              </a:ext>
            </a:extLst>
          </p:cNvPr>
          <p:cNvSpPr txBox="1">
            <a:spLocks noChangeArrowheads="1"/>
          </p:cNvSpPr>
          <p:nvPr/>
        </p:nvSpPr>
        <p:spPr bwMode="auto">
          <a:xfrm>
            <a:off x="7326115" y="5382406"/>
            <a:ext cx="975340" cy="525401"/>
          </a:xfrm>
          <a:prstGeom prst="rect">
            <a:avLst/>
          </a:prstGeom>
          <a:noFill/>
          <a:ln w="12700">
            <a:noFill/>
            <a:miter lim="800000"/>
            <a:headEnd/>
            <a:tailEnd/>
          </a:ln>
          <a:effectLst/>
        </p:spPr>
        <p:txBody>
          <a:bodyPr wrap="square" lIns="90000" tIns="46800" rIns="90000" bIns="46800" anchor="ctr">
            <a:spAutoFit/>
          </a:bodyPr>
          <a:lstStyle/>
          <a:p>
            <a:pPr algn="ctr" fontAlgn="auto">
              <a:spcBef>
                <a:spcPct val="50000"/>
              </a:spcBef>
              <a:spcAft>
                <a:spcPts val="0"/>
              </a:spcAft>
              <a:defRPr/>
            </a:pPr>
            <a:r>
              <a:rPr lang="ar-SA" sz="2800" u="sng" dirty="0">
                <a:effectLst>
                  <a:outerShdw blurRad="38100" dist="38100" dir="2700000" algn="tl">
                    <a:srgbClr val="000000"/>
                  </a:outerShdw>
                </a:effectLst>
                <a:latin typeface="Times New Roman" pitchFamily="18" charset="0"/>
                <a:cs typeface="Traditional Arabic" pitchFamily="2" charset="-78"/>
              </a:rPr>
              <a:t>الزمن</a:t>
            </a:r>
            <a:endParaRPr lang="en-US" sz="2800" u="sng" dirty="0">
              <a:effectLst>
                <a:outerShdw blurRad="38100" dist="38100" dir="2700000" algn="tl">
                  <a:srgbClr val="000000"/>
                </a:outerShdw>
              </a:effectLst>
              <a:latin typeface="Times New Roman" pitchFamily="18" charset="0"/>
              <a:cs typeface="Traditional Arabic" pitchFamily="2" charset="-78"/>
            </a:endParaRPr>
          </a:p>
        </p:txBody>
      </p:sp>
      <p:sp>
        <p:nvSpPr>
          <p:cNvPr id="55" name="مربع نص 54">
            <a:extLst>
              <a:ext uri="{FF2B5EF4-FFF2-40B4-BE49-F238E27FC236}">
                <a16:creationId xmlns:a16="http://schemas.microsoft.com/office/drawing/2014/main" id="{D5DD24CF-6674-400D-87C2-39EFADA036AD}"/>
              </a:ext>
            </a:extLst>
          </p:cNvPr>
          <p:cNvSpPr txBox="1">
            <a:spLocks noChangeArrowheads="1"/>
          </p:cNvSpPr>
          <p:nvPr/>
        </p:nvSpPr>
        <p:spPr bwMode="auto">
          <a:xfrm>
            <a:off x="539552" y="159023"/>
            <a:ext cx="705678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الجهاز المستخدم في تحديد ارتفاع النقطة ( ص ) عن النقطة ( س ) :</a:t>
            </a:r>
          </a:p>
        </p:txBody>
      </p:sp>
      <p:pic>
        <p:nvPicPr>
          <p:cNvPr id="56" name="صورة 55">
            <a:extLst>
              <a:ext uri="{FF2B5EF4-FFF2-40B4-BE49-F238E27FC236}">
                <a16:creationId xmlns:a16="http://schemas.microsoft.com/office/drawing/2014/main" id="{2FA88006-EC6E-446F-B8F8-3F01A57B0793}"/>
              </a:ext>
            </a:extLst>
          </p:cNvPr>
          <p:cNvPicPr/>
          <p:nvPr/>
        </p:nvPicPr>
        <p:blipFill rotWithShape="1">
          <a:blip r:embed="rId4">
            <a:extLst>
              <a:ext uri="{28A0092B-C50C-407E-A947-70E740481C1C}">
                <a14:useLocalDpi xmlns:a14="http://schemas.microsoft.com/office/drawing/2010/main" val="0"/>
              </a:ext>
            </a:extLst>
          </a:blip>
          <a:srcRect l="6421" t="27409" r="66608" b="24245"/>
          <a:stretch/>
        </p:blipFill>
        <p:spPr bwMode="auto">
          <a:xfrm>
            <a:off x="179512" y="1124744"/>
            <a:ext cx="3465173" cy="3240360"/>
          </a:xfrm>
          <a:prstGeom prst="rect">
            <a:avLst/>
          </a:prstGeom>
          <a:ln>
            <a:noFill/>
          </a:ln>
          <a:effectLst>
            <a:softEdge rad="112500"/>
          </a:effectLst>
          <a:extLst>
            <a:ext uri="{53640926-AAD7-44D8-BBD7-CCE9431645EC}">
              <a14:shadowObscured xmlns:a14="http://schemas.microsoft.com/office/drawing/2010/main"/>
            </a:ext>
          </a:extLst>
        </p:spPr>
      </p:pic>
      <p:grpSp>
        <p:nvGrpSpPr>
          <p:cNvPr id="2" name="مجموعة 1">
            <a:extLst>
              <a:ext uri="{FF2B5EF4-FFF2-40B4-BE49-F238E27FC236}">
                <a16:creationId xmlns:a16="http://schemas.microsoft.com/office/drawing/2014/main" id="{7A8BD393-416D-4937-BA30-4F9AD455AE87}"/>
              </a:ext>
            </a:extLst>
          </p:cNvPr>
          <p:cNvGrpSpPr/>
          <p:nvPr/>
        </p:nvGrpSpPr>
        <p:grpSpPr>
          <a:xfrm>
            <a:off x="3999617" y="1599232"/>
            <a:ext cx="3814168" cy="3282335"/>
            <a:chOff x="3983593" y="1212383"/>
            <a:chExt cx="3814168" cy="3282335"/>
          </a:xfrm>
        </p:grpSpPr>
        <p:pic>
          <p:nvPicPr>
            <p:cNvPr id="57" name="صورة 56">
              <a:extLst>
                <a:ext uri="{FF2B5EF4-FFF2-40B4-BE49-F238E27FC236}">
                  <a16:creationId xmlns:a16="http://schemas.microsoft.com/office/drawing/2014/main" id="{D8FC7086-17E9-4B85-A9D8-89D656E271AE}"/>
                </a:ext>
              </a:extLst>
            </p:cNvPr>
            <p:cNvPicPr/>
            <p:nvPr/>
          </p:nvPicPr>
          <p:blipFill rotWithShape="1">
            <a:blip r:embed="rId5">
              <a:extLst>
                <a:ext uri="{28A0092B-C50C-407E-A947-70E740481C1C}">
                  <a14:useLocalDpi xmlns:a14="http://schemas.microsoft.com/office/drawing/2010/main" val="0"/>
                </a:ext>
              </a:extLst>
            </a:blip>
            <a:srcRect l="42388" t="21853" r="41526" b="50278"/>
            <a:stretch/>
          </p:blipFill>
          <p:spPr bwMode="auto">
            <a:xfrm>
              <a:off x="6093421" y="1212383"/>
              <a:ext cx="1704340" cy="1474312"/>
            </a:xfrm>
            <a:prstGeom prst="rect">
              <a:avLst/>
            </a:prstGeom>
            <a:ln w="88900" cap="sq" cmpd="thickThin">
              <a:solidFill>
                <a:srgbClr val="000000"/>
              </a:solidFill>
              <a:prstDash val="solid"/>
              <a:miter lim="800000"/>
            </a:ln>
            <a:effectLst>
              <a:innerShdw blurRad="76200">
                <a:srgbClr val="000000"/>
              </a:innerShdw>
            </a:effectLst>
            <a:extLst>
              <a:ext uri="{53640926-AAD7-44D8-BBD7-CCE9431645EC}">
                <a14:shadowObscured xmlns:a14="http://schemas.microsoft.com/office/drawing/2010/main"/>
              </a:ext>
            </a:extLst>
          </p:spPr>
        </p:pic>
        <p:pic>
          <p:nvPicPr>
            <p:cNvPr id="58" name="صورة 57">
              <a:extLst>
                <a:ext uri="{FF2B5EF4-FFF2-40B4-BE49-F238E27FC236}">
                  <a16:creationId xmlns:a16="http://schemas.microsoft.com/office/drawing/2014/main" id="{E08FDB5B-17DF-4C4D-9106-EFE59F8124B8}"/>
                </a:ext>
              </a:extLst>
            </p:cNvPr>
            <p:cNvPicPr/>
            <p:nvPr/>
          </p:nvPicPr>
          <p:blipFill rotWithShape="1">
            <a:blip r:embed="rId5">
              <a:extLst>
                <a:ext uri="{28A0092B-C50C-407E-A947-70E740481C1C}">
                  <a14:useLocalDpi xmlns:a14="http://schemas.microsoft.com/office/drawing/2010/main" val="0"/>
                </a:ext>
              </a:extLst>
            </a:blip>
            <a:srcRect l="25887" t="18654" r="61551" b="51155"/>
            <a:stretch/>
          </p:blipFill>
          <p:spPr bwMode="auto">
            <a:xfrm>
              <a:off x="3983593" y="1234608"/>
              <a:ext cx="1703070" cy="1474312"/>
            </a:xfrm>
            <a:prstGeom prst="rect">
              <a:avLst/>
            </a:prstGeom>
            <a:ln w="88900" cap="sq" cmpd="thickThin">
              <a:solidFill>
                <a:srgbClr val="000000"/>
              </a:solidFill>
              <a:prstDash val="solid"/>
              <a:miter lim="800000"/>
            </a:ln>
            <a:effectLst>
              <a:innerShdw blurRad="76200">
                <a:srgbClr val="000000"/>
              </a:innerShdw>
            </a:effectLst>
            <a:extLst>
              <a:ext uri="{53640926-AAD7-44D8-BBD7-CCE9431645EC}">
                <a14:shadowObscured xmlns:a14="http://schemas.microsoft.com/office/drawing/2010/main"/>
              </a:ext>
            </a:extLst>
          </p:spPr>
        </p:pic>
        <p:pic>
          <p:nvPicPr>
            <p:cNvPr id="63" name="صورة 62">
              <a:extLst>
                <a:ext uri="{FF2B5EF4-FFF2-40B4-BE49-F238E27FC236}">
                  <a16:creationId xmlns:a16="http://schemas.microsoft.com/office/drawing/2014/main" id="{7947C697-4221-4C79-BEA3-B52E232DCEF1}"/>
                </a:ext>
              </a:extLst>
            </p:cNvPr>
            <p:cNvPicPr/>
            <p:nvPr/>
          </p:nvPicPr>
          <p:blipFill rotWithShape="1">
            <a:blip r:embed="rId5">
              <a:extLst>
                <a:ext uri="{28A0092B-C50C-407E-A947-70E740481C1C}">
                  <a14:useLocalDpi xmlns:a14="http://schemas.microsoft.com/office/drawing/2010/main" val="0"/>
                </a:ext>
              </a:extLst>
            </a:blip>
            <a:srcRect l="42388" t="48848" r="41526" b="22055"/>
            <a:stretch/>
          </p:blipFill>
          <p:spPr bwMode="auto">
            <a:xfrm>
              <a:off x="6093203" y="2955477"/>
              <a:ext cx="1704340" cy="1539240"/>
            </a:xfrm>
            <a:prstGeom prst="rect">
              <a:avLst/>
            </a:prstGeom>
            <a:ln w="88900" cap="sq" cmpd="thickThin">
              <a:solidFill>
                <a:srgbClr val="000000"/>
              </a:solidFill>
              <a:prstDash val="solid"/>
              <a:miter lim="800000"/>
            </a:ln>
            <a:effectLst>
              <a:innerShdw blurRad="76200">
                <a:srgbClr val="000000"/>
              </a:innerShdw>
            </a:effectLst>
            <a:extLst>
              <a:ext uri="{53640926-AAD7-44D8-BBD7-CCE9431645EC}">
                <a14:shadowObscured xmlns:a14="http://schemas.microsoft.com/office/drawing/2010/main"/>
              </a:ext>
            </a:extLst>
          </p:spPr>
        </p:pic>
        <p:pic>
          <p:nvPicPr>
            <p:cNvPr id="64" name="صورة 63">
              <a:extLst>
                <a:ext uri="{FF2B5EF4-FFF2-40B4-BE49-F238E27FC236}">
                  <a16:creationId xmlns:a16="http://schemas.microsoft.com/office/drawing/2014/main" id="{3FC82075-A573-47D7-8E83-72FEA368C3E9}"/>
                </a:ext>
              </a:extLst>
            </p:cNvPr>
            <p:cNvPicPr/>
            <p:nvPr/>
          </p:nvPicPr>
          <p:blipFill rotWithShape="1">
            <a:blip r:embed="rId5">
              <a:extLst>
                <a:ext uri="{28A0092B-C50C-407E-A947-70E740481C1C}">
                  <a14:useLocalDpi xmlns:a14="http://schemas.microsoft.com/office/drawing/2010/main" val="0"/>
                </a:ext>
              </a:extLst>
            </a:blip>
            <a:srcRect l="25887" t="47678" r="61551" b="20802"/>
            <a:stretch/>
          </p:blipFill>
          <p:spPr bwMode="auto">
            <a:xfrm>
              <a:off x="3995540" y="2955477"/>
              <a:ext cx="1703070" cy="1539241"/>
            </a:xfrm>
            <a:prstGeom prst="rect">
              <a:avLst/>
            </a:prstGeom>
            <a:ln w="88900" cap="sq" cmpd="thickThin">
              <a:solidFill>
                <a:srgbClr val="000000"/>
              </a:solidFill>
              <a:prstDash val="solid"/>
              <a:miter lim="800000"/>
            </a:ln>
            <a:effectLst>
              <a:innerShdw blurRad="76200">
                <a:srgbClr val="000000"/>
              </a:innerShdw>
            </a:effectLst>
            <a:extLst>
              <a:ext uri="{53640926-AAD7-44D8-BBD7-CCE9431645EC}">
                <a14:shadowObscured xmlns:a14="http://schemas.microsoft.com/office/drawing/2010/main"/>
              </a:ext>
            </a:extLst>
          </p:spPr>
        </p:pic>
        <p:sp>
          <p:nvSpPr>
            <p:cNvPr id="65" name="مربع نص 85502">
              <a:extLst>
                <a:ext uri="{FF2B5EF4-FFF2-40B4-BE49-F238E27FC236}">
                  <a16:creationId xmlns:a16="http://schemas.microsoft.com/office/drawing/2014/main" id="{471770C9-5C5E-422C-A96F-B711AB678F0E}"/>
                </a:ext>
              </a:extLst>
            </p:cNvPr>
            <p:cNvSpPr txBox="1"/>
            <p:nvPr/>
          </p:nvSpPr>
          <p:spPr>
            <a:xfrm>
              <a:off x="7461081" y="1273739"/>
              <a:ext cx="270510" cy="180340"/>
            </a:xfrm>
            <a:prstGeom prst="flowChartConnector">
              <a:avLst/>
            </a:prstGeom>
            <a:solidFill>
              <a:sysClr val="window" lastClr="FFFFFF"/>
            </a:solidFill>
            <a:ln w="6350">
              <a:solidFill>
                <a:prstClr val="black"/>
              </a:solidFill>
            </a:ln>
          </p:spPr>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p:txBody>
        </p:sp>
        <p:sp>
          <p:nvSpPr>
            <p:cNvPr id="66" name="مربع نص 85502">
              <a:extLst>
                <a:ext uri="{FF2B5EF4-FFF2-40B4-BE49-F238E27FC236}">
                  <a16:creationId xmlns:a16="http://schemas.microsoft.com/office/drawing/2014/main" id="{6F3ACE12-9594-4A4E-902A-3A82DCC27325}"/>
                </a:ext>
              </a:extLst>
            </p:cNvPr>
            <p:cNvSpPr txBox="1"/>
            <p:nvPr/>
          </p:nvSpPr>
          <p:spPr>
            <a:xfrm>
              <a:off x="7461081" y="3019190"/>
              <a:ext cx="270510" cy="180340"/>
            </a:xfrm>
            <a:prstGeom prst="flowChartConnector">
              <a:avLst/>
            </a:prstGeom>
            <a:solidFill>
              <a:sysClr val="window" lastClr="FFFFFF"/>
            </a:solidFill>
            <a:ln w="6350">
              <a:solidFill>
                <a:prstClr val="black"/>
              </a:solidFill>
            </a:ln>
          </p:spPr>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p:txBody>
        </p:sp>
        <p:sp>
          <p:nvSpPr>
            <p:cNvPr id="69" name="مربع نص 85502">
              <a:extLst>
                <a:ext uri="{FF2B5EF4-FFF2-40B4-BE49-F238E27FC236}">
                  <a16:creationId xmlns:a16="http://schemas.microsoft.com/office/drawing/2014/main" id="{B2B06F71-6E3B-40E6-8B2B-7B147AD5E375}"/>
                </a:ext>
              </a:extLst>
            </p:cNvPr>
            <p:cNvSpPr txBox="1"/>
            <p:nvPr/>
          </p:nvSpPr>
          <p:spPr>
            <a:xfrm>
              <a:off x="5335574" y="1268760"/>
              <a:ext cx="270510" cy="180340"/>
            </a:xfrm>
            <a:prstGeom prst="flowChartConnector">
              <a:avLst/>
            </a:prstGeom>
            <a:solidFill>
              <a:sysClr val="window" lastClr="FFFFFF"/>
            </a:solidFill>
            <a:ln w="6350">
              <a:solidFill>
                <a:prstClr val="black"/>
              </a:solidFill>
            </a:ln>
          </p:spPr>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p:txBody>
        </p:sp>
        <p:sp>
          <p:nvSpPr>
            <p:cNvPr id="70" name="مربع نص 85502">
              <a:extLst>
                <a:ext uri="{FF2B5EF4-FFF2-40B4-BE49-F238E27FC236}">
                  <a16:creationId xmlns:a16="http://schemas.microsoft.com/office/drawing/2014/main" id="{CE58F7AA-FB5B-4CDE-922F-A03D7D4E81F6}"/>
                </a:ext>
              </a:extLst>
            </p:cNvPr>
            <p:cNvSpPr txBox="1"/>
            <p:nvPr/>
          </p:nvSpPr>
          <p:spPr>
            <a:xfrm>
              <a:off x="5336660" y="3019190"/>
              <a:ext cx="270510" cy="180340"/>
            </a:xfrm>
            <a:prstGeom prst="flowChartConnector">
              <a:avLst/>
            </a:prstGeom>
            <a:solidFill>
              <a:sysClr val="window" lastClr="FFFFFF"/>
            </a:solidFill>
            <a:ln w="6350">
              <a:solidFill>
                <a:prstClr val="black"/>
              </a:solidFill>
            </a:ln>
          </p:spPr>
          <p:txBody>
            <a:bodyPr rot="0" spcFirstLastPara="0" vert="horz" wrap="square" lIns="91440" tIns="45720" rIns="91440" bIns="45720" numCol="1" spcCol="0" rtlCol="1" fromWordArt="0" anchor="t" anchorCtr="0" forceAA="0" compatLnSpc="1">
              <a:prstTxWarp prst="textNoShape">
                <a:avLst/>
              </a:prstTxWarp>
              <a:noAutofit/>
            </a:bodyPr>
            <a:lstStyle/>
            <a:p>
              <a:pPr algn="r" rtl="1">
                <a:lnSpc>
                  <a:spcPct val="115000"/>
                </a:lnSpc>
                <a:spcAft>
                  <a:spcPts val="100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p:txBody>
        </p:sp>
      </p:grpSp>
      <p:sp>
        <p:nvSpPr>
          <p:cNvPr id="71" name="مخطط انسيابي: معالجة متعاقبة 70">
            <a:extLst>
              <a:ext uri="{FF2B5EF4-FFF2-40B4-BE49-F238E27FC236}">
                <a16:creationId xmlns:a16="http://schemas.microsoft.com/office/drawing/2014/main" id="{59BC97F2-B159-446F-AA76-3E008BD1AE21}"/>
              </a:ext>
            </a:extLst>
          </p:cNvPr>
          <p:cNvSpPr/>
          <p:nvPr/>
        </p:nvSpPr>
        <p:spPr>
          <a:xfrm>
            <a:off x="4764790" y="860326"/>
            <a:ext cx="2153627" cy="575983"/>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ظلل الإجابة الصحيحة</a:t>
            </a:r>
            <a:endParaRPr lang="ar-OM" sz="2000" b="1" dirty="0">
              <a:solidFill>
                <a:srgbClr val="FF0000"/>
              </a:solidFill>
            </a:endParaRPr>
          </a:p>
        </p:txBody>
      </p:sp>
      <p:sp>
        <p:nvSpPr>
          <p:cNvPr id="72" name="شكل بيضاوي 71">
            <a:extLst>
              <a:ext uri="{FF2B5EF4-FFF2-40B4-BE49-F238E27FC236}">
                <a16:creationId xmlns:a16="http://schemas.microsoft.com/office/drawing/2014/main" id="{66AEA67F-43C0-495B-A288-5366A535AF8F}"/>
              </a:ext>
            </a:extLst>
          </p:cNvPr>
          <p:cNvSpPr/>
          <p:nvPr/>
        </p:nvSpPr>
        <p:spPr>
          <a:xfrm>
            <a:off x="5317264" y="3420573"/>
            <a:ext cx="309302" cy="179119"/>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73" name="شكل بيضاوي 72">
            <a:hlinkClick r:id="rId6" action="ppaction://hlinksldjump"/>
            <a:extLst>
              <a:ext uri="{FF2B5EF4-FFF2-40B4-BE49-F238E27FC236}">
                <a16:creationId xmlns:a16="http://schemas.microsoft.com/office/drawing/2014/main" id="{4DBCA0BC-CC92-4FD8-87F2-475520F4D0EB}"/>
              </a:ext>
            </a:extLst>
          </p:cNvPr>
          <p:cNvSpPr/>
          <p:nvPr/>
        </p:nvSpPr>
        <p:spPr>
          <a:xfrm>
            <a:off x="251687" y="4626799"/>
            <a:ext cx="1297596" cy="648072"/>
          </a:xfrm>
          <a:prstGeom prst="ellipse">
            <a:avLst/>
          </a:prstGeom>
          <a:solidFill>
            <a:schemeClr val="bg2">
              <a:lumMod val="75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70652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inVertical)">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circle(in)">
                                      <p:cBhvr>
                                        <p:cTn id="12" dur="20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down)">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499"/>
                                          </p:stCondLst>
                                        </p:cTn>
                                        <p:tgtEl>
                                          <p:spTgt spid="53"/>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grpId="0" nodeType="afterEffect">
                                  <p:stCondLst>
                                    <p:cond delay="1000"/>
                                  </p:stCondLst>
                                  <p:childTnLst>
                                    <p:set>
                                      <p:cBhvr>
                                        <p:cTn id="28" dur="1" fill="hold">
                                          <p:stCondLst>
                                            <p:cond delay="499"/>
                                          </p:stCondLst>
                                        </p:cTn>
                                        <p:tgtEl>
                                          <p:spTgt spid="29"/>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grpId="0" nodeType="afterEffect">
                                  <p:stCondLst>
                                    <p:cond delay="1000"/>
                                  </p:stCondLst>
                                  <p:childTnLst>
                                    <p:set>
                                      <p:cBhvr>
                                        <p:cTn id="31" dur="1" fill="hold">
                                          <p:stCondLst>
                                            <p:cond delay="499"/>
                                          </p:stCondLst>
                                        </p:cTn>
                                        <p:tgtEl>
                                          <p:spTgt spid="30"/>
                                        </p:tgtEl>
                                        <p:attrNameLst>
                                          <p:attrName>style.visibility</p:attrName>
                                        </p:attrNameLst>
                                      </p:cBhvr>
                                      <p:to>
                                        <p:strVal val="visible"/>
                                      </p:to>
                                    </p:set>
                                  </p:childTnLst>
                                </p:cTn>
                              </p:par>
                            </p:childTnLst>
                          </p:cTn>
                        </p:par>
                        <p:par>
                          <p:cTn id="32" fill="hold">
                            <p:stCondLst>
                              <p:cond delay="4000"/>
                            </p:stCondLst>
                            <p:childTnLst>
                              <p:par>
                                <p:cTn id="33" presetID="1" presetClass="entr" presetSubtype="0" fill="hold" grpId="0" nodeType="afterEffect">
                                  <p:stCondLst>
                                    <p:cond delay="1000"/>
                                  </p:stCondLst>
                                  <p:childTnLst>
                                    <p:set>
                                      <p:cBhvr>
                                        <p:cTn id="34" dur="1" fill="hold">
                                          <p:stCondLst>
                                            <p:cond delay="499"/>
                                          </p:stCondLst>
                                        </p:cTn>
                                        <p:tgtEl>
                                          <p:spTgt spid="31"/>
                                        </p:tgtEl>
                                        <p:attrNameLst>
                                          <p:attrName>style.visibility</p:attrName>
                                        </p:attrNameLst>
                                      </p:cBhvr>
                                      <p:to>
                                        <p:strVal val="visible"/>
                                      </p:to>
                                    </p:set>
                                  </p:childTnLst>
                                </p:cTn>
                              </p:par>
                            </p:childTnLst>
                          </p:cTn>
                        </p:par>
                        <p:par>
                          <p:cTn id="35" fill="hold">
                            <p:stCondLst>
                              <p:cond delay="5500"/>
                            </p:stCondLst>
                            <p:childTnLst>
                              <p:par>
                                <p:cTn id="36" presetID="1" presetClass="entr" presetSubtype="0" fill="hold" grpId="0" nodeType="afterEffect">
                                  <p:stCondLst>
                                    <p:cond delay="1000"/>
                                  </p:stCondLst>
                                  <p:childTnLst>
                                    <p:set>
                                      <p:cBhvr>
                                        <p:cTn id="37" dur="1" fill="hold">
                                          <p:stCondLst>
                                            <p:cond delay="499"/>
                                          </p:stCondLst>
                                        </p:cTn>
                                        <p:tgtEl>
                                          <p:spTgt spid="32"/>
                                        </p:tgtEl>
                                        <p:attrNameLst>
                                          <p:attrName>style.visibility</p:attrName>
                                        </p:attrNameLst>
                                      </p:cBhvr>
                                      <p:to>
                                        <p:strVal val="visible"/>
                                      </p:to>
                                    </p:set>
                                  </p:childTnLst>
                                </p:cTn>
                              </p:par>
                            </p:childTnLst>
                          </p:cTn>
                        </p:par>
                        <p:par>
                          <p:cTn id="38" fill="hold">
                            <p:stCondLst>
                              <p:cond delay="7000"/>
                            </p:stCondLst>
                            <p:childTnLst>
                              <p:par>
                                <p:cTn id="39" presetID="1" presetClass="entr" presetSubtype="0" fill="hold" grpId="0" nodeType="afterEffect">
                                  <p:stCondLst>
                                    <p:cond delay="1000"/>
                                  </p:stCondLst>
                                  <p:childTnLst>
                                    <p:set>
                                      <p:cBhvr>
                                        <p:cTn id="40" dur="1" fill="hold">
                                          <p:stCondLst>
                                            <p:cond delay="499"/>
                                          </p:stCondLst>
                                        </p:cTn>
                                        <p:tgtEl>
                                          <p:spTgt spid="33"/>
                                        </p:tgtEl>
                                        <p:attrNameLst>
                                          <p:attrName>style.visibility</p:attrName>
                                        </p:attrNameLst>
                                      </p:cBhvr>
                                      <p:to>
                                        <p:strVal val="visible"/>
                                      </p:to>
                                    </p:set>
                                  </p:childTnLst>
                                </p:cTn>
                              </p:par>
                            </p:childTnLst>
                          </p:cTn>
                        </p:par>
                        <p:par>
                          <p:cTn id="41" fill="hold">
                            <p:stCondLst>
                              <p:cond delay="8500"/>
                            </p:stCondLst>
                            <p:childTnLst>
                              <p:par>
                                <p:cTn id="42" presetID="1" presetClass="entr" presetSubtype="0" fill="hold" grpId="0" nodeType="afterEffect">
                                  <p:stCondLst>
                                    <p:cond delay="1000"/>
                                  </p:stCondLst>
                                  <p:childTnLst>
                                    <p:set>
                                      <p:cBhvr>
                                        <p:cTn id="43" dur="1" fill="hold">
                                          <p:stCondLst>
                                            <p:cond delay="499"/>
                                          </p:stCondLst>
                                        </p:cTn>
                                        <p:tgtEl>
                                          <p:spTgt spid="34"/>
                                        </p:tgtEl>
                                        <p:attrNameLst>
                                          <p:attrName>style.visibility</p:attrName>
                                        </p:attrNameLst>
                                      </p:cBhvr>
                                      <p:to>
                                        <p:strVal val="visible"/>
                                      </p:to>
                                    </p:set>
                                  </p:childTnLst>
                                </p:cTn>
                              </p:par>
                            </p:childTnLst>
                          </p:cTn>
                        </p:par>
                        <p:par>
                          <p:cTn id="44" fill="hold">
                            <p:stCondLst>
                              <p:cond delay="10000"/>
                            </p:stCondLst>
                            <p:childTnLst>
                              <p:par>
                                <p:cTn id="45" presetID="1" presetClass="entr" presetSubtype="0" fill="hold" grpId="0" nodeType="afterEffect">
                                  <p:stCondLst>
                                    <p:cond delay="1000"/>
                                  </p:stCondLst>
                                  <p:childTnLst>
                                    <p:set>
                                      <p:cBhvr>
                                        <p:cTn id="46" dur="1" fill="hold">
                                          <p:stCondLst>
                                            <p:cond delay="499"/>
                                          </p:stCondLst>
                                        </p:cTn>
                                        <p:tgtEl>
                                          <p:spTgt spid="35"/>
                                        </p:tgtEl>
                                        <p:attrNameLst>
                                          <p:attrName>style.visibility</p:attrName>
                                        </p:attrNameLst>
                                      </p:cBhvr>
                                      <p:to>
                                        <p:strVal val="visible"/>
                                      </p:to>
                                    </p:set>
                                  </p:childTnLst>
                                </p:cTn>
                              </p:par>
                            </p:childTnLst>
                          </p:cTn>
                        </p:par>
                        <p:par>
                          <p:cTn id="47" fill="hold">
                            <p:stCondLst>
                              <p:cond delay="11500"/>
                            </p:stCondLst>
                            <p:childTnLst>
                              <p:par>
                                <p:cTn id="48" presetID="1" presetClass="entr" presetSubtype="0" fill="hold" grpId="0" nodeType="afterEffect">
                                  <p:stCondLst>
                                    <p:cond delay="1000"/>
                                  </p:stCondLst>
                                  <p:childTnLst>
                                    <p:set>
                                      <p:cBhvr>
                                        <p:cTn id="49" dur="1" fill="hold">
                                          <p:stCondLst>
                                            <p:cond delay="499"/>
                                          </p:stCondLst>
                                        </p:cTn>
                                        <p:tgtEl>
                                          <p:spTgt spid="36"/>
                                        </p:tgtEl>
                                        <p:attrNameLst>
                                          <p:attrName>style.visibility</p:attrName>
                                        </p:attrNameLst>
                                      </p:cBhvr>
                                      <p:to>
                                        <p:strVal val="visible"/>
                                      </p:to>
                                    </p:set>
                                  </p:childTnLst>
                                </p:cTn>
                              </p:par>
                            </p:childTnLst>
                          </p:cTn>
                        </p:par>
                        <p:par>
                          <p:cTn id="50" fill="hold">
                            <p:stCondLst>
                              <p:cond delay="13000"/>
                            </p:stCondLst>
                            <p:childTnLst>
                              <p:par>
                                <p:cTn id="51" presetID="1" presetClass="entr" presetSubtype="0" fill="hold" grpId="0" nodeType="afterEffect">
                                  <p:stCondLst>
                                    <p:cond delay="1000"/>
                                  </p:stCondLst>
                                  <p:childTnLst>
                                    <p:set>
                                      <p:cBhvr>
                                        <p:cTn id="52" dur="1" fill="hold">
                                          <p:stCondLst>
                                            <p:cond delay="499"/>
                                          </p:stCondLst>
                                        </p:cTn>
                                        <p:tgtEl>
                                          <p:spTgt spid="37"/>
                                        </p:tgtEl>
                                        <p:attrNameLst>
                                          <p:attrName>style.visibility</p:attrName>
                                        </p:attrNameLst>
                                      </p:cBhvr>
                                      <p:to>
                                        <p:strVal val="visible"/>
                                      </p:to>
                                    </p:set>
                                  </p:childTnLst>
                                </p:cTn>
                              </p:par>
                            </p:childTnLst>
                          </p:cTn>
                        </p:par>
                        <p:par>
                          <p:cTn id="53" fill="hold">
                            <p:stCondLst>
                              <p:cond delay="14500"/>
                            </p:stCondLst>
                            <p:childTnLst>
                              <p:par>
                                <p:cTn id="54" presetID="1" presetClass="entr" presetSubtype="0" fill="hold" grpId="0" nodeType="afterEffect">
                                  <p:stCondLst>
                                    <p:cond delay="1000"/>
                                  </p:stCondLst>
                                  <p:childTnLst>
                                    <p:set>
                                      <p:cBhvr>
                                        <p:cTn id="55" dur="1" fill="hold">
                                          <p:stCondLst>
                                            <p:cond delay="499"/>
                                          </p:stCondLst>
                                        </p:cTn>
                                        <p:tgtEl>
                                          <p:spTgt spid="38"/>
                                        </p:tgtEl>
                                        <p:attrNameLst>
                                          <p:attrName>style.visibility</p:attrName>
                                        </p:attrNameLst>
                                      </p:cBhvr>
                                      <p:to>
                                        <p:strVal val="visible"/>
                                      </p:to>
                                    </p:set>
                                  </p:childTnLst>
                                </p:cTn>
                              </p:par>
                            </p:childTnLst>
                          </p:cTn>
                        </p:par>
                        <p:par>
                          <p:cTn id="56" fill="hold">
                            <p:stCondLst>
                              <p:cond delay="16000"/>
                            </p:stCondLst>
                            <p:childTnLst>
                              <p:par>
                                <p:cTn id="57" presetID="1" presetClass="entr" presetSubtype="0" fill="hold" grpId="0" nodeType="afterEffect">
                                  <p:stCondLst>
                                    <p:cond delay="1000"/>
                                  </p:stCondLst>
                                  <p:childTnLst>
                                    <p:set>
                                      <p:cBhvr>
                                        <p:cTn id="58" dur="1" fill="hold">
                                          <p:stCondLst>
                                            <p:cond delay="499"/>
                                          </p:stCondLst>
                                        </p:cTn>
                                        <p:tgtEl>
                                          <p:spTgt spid="39"/>
                                        </p:tgtEl>
                                        <p:attrNameLst>
                                          <p:attrName>style.visibility</p:attrName>
                                        </p:attrNameLst>
                                      </p:cBhvr>
                                      <p:to>
                                        <p:strVal val="visible"/>
                                      </p:to>
                                    </p:set>
                                  </p:childTnLst>
                                </p:cTn>
                              </p:par>
                            </p:childTnLst>
                          </p:cTn>
                        </p:par>
                        <p:par>
                          <p:cTn id="59" fill="hold">
                            <p:stCondLst>
                              <p:cond delay="17500"/>
                            </p:stCondLst>
                            <p:childTnLst>
                              <p:par>
                                <p:cTn id="60" presetID="1" presetClass="entr" presetSubtype="0" fill="hold" grpId="0" nodeType="afterEffect">
                                  <p:stCondLst>
                                    <p:cond delay="1000"/>
                                  </p:stCondLst>
                                  <p:childTnLst>
                                    <p:set>
                                      <p:cBhvr>
                                        <p:cTn id="61" dur="1" fill="hold">
                                          <p:stCondLst>
                                            <p:cond delay="499"/>
                                          </p:stCondLst>
                                        </p:cTn>
                                        <p:tgtEl>
                                          <p:spTgt spid="40"/>
                                        </p:tgtEl>
                                        <p:attrNameLst>
                                          <p:attrName>style.visibility</p:attrName>
                                        </p:attrNameLst>
                                      </p:cBhvr>
                                      <p:to>
                                        <p:strVal val="visible"/>
                                      </p:to>
                                    </p:set>
                                  </p:childTnLst>
                                </p:cTn>
                              </p:par>
                            </p:childTnLst>
                          </p:cTn>
                        </p:par>
                        <p:par>
                          <p:cTn id="62" fill="hold">
                            <p:stCondLst>
                              <p:cond delay="19000"/>
                            </p:stCondLst>
                            <p:childTnLst>
                              <p:par>
                                <p:cTn id="63" presetID="1" presetClass="entr" presetSubtype="0" fill="hold" grpId="0" nodeType="afterEffect">
                                  <p:stCondLst>
                                    <p:cond delay="1000"/>
                                  </p:stCondLst>
                                  <p:childTnLst>
                                    <p:set>
                                      <p:cBhvr>
                                        <p:cTn id="64" dur="1" fill="hold">
                                          <p:stCondLst>
                                            <p:cond delay="499"/>
                                          </p:stCondLst>
                                        </p:cTn>
                                        <p:tgtEl>
                                          <p:spTgt spid="41"/>
                                        </p:tgtEl>
                                        <p:attrNameLst>
                                          <p:attrName>style.visibility</p:attrName>
                                        </p:attrNameLst>
                                      </p:cBhvr>
                                      <p:to>
                                        <p:strVal val="visible"/>
                                      </p:to>
                                    </p:set>
                                  </p:childTnLst>
                                </p:cTn>
                              </p:par>
                            </p:childTnLst>
                          </p:cTn>
                        </p:par>
                        <p:par>
                          <p:cTn id="65" fill="hold">
                            <p:stCondLst>
                              <p:cond delay="20500"/>
                            </p:stCondLst>
                            <p:childTnLst>
                              <p:par>
                                <p:cTn id="66" presetID="1" presetClass="entr" presetSubtype="0" fill="hold" grpId="0" nodeType="afterEffect">
                                  <p:stCondLst>
                                    <p:cond delay="1000"/>
                                  </p:stCondLst>
                                  <p:childTnLst>
                                    <p:set>
                                      <p:cBhvr>
                                        <p:cTn id="67" dur="1" fill="hold">
                                          <p:stCondLst>
                                            <p:cond delay="499"/>
                                          </p:stCondLst>
                                        </p:cTn>
                                        <p:tgtEl>
                                          <p:spTgt spid="42"/>
                                        </p:tgtEl>
                                        <p:attrNameLst>
                                          <p:attrName>style.visibility</p:attrName>
                                        </p:attrNameLst>
                                      </p:cBhvr>
                                      <p:to>
                                        <p:strVal val="visible"/>
                                      </p:to>
                                    </p:set>
                                  </p:childTnLst>
                                </p:cTn>
                              </p:par>
                            </p:childTnLst>
                          </p:cTn>
                        </p:par>
                        <p:par>
                          <p:cTn id="68" fill="hold">
                            <p:stCondLst>
                              <p:cond delay="22000"/>
                            </p:stCondLst>
                            <p:childTnLst>
                              <p:par>
                                <p:cTn id="69" presetID="1" presetClass="entr" presetSubtype="0" fill="hold" grpId="0" nodeType="afterEffect">
                                  <p:stCondLst>
                                    <p:cond delay="1000"/>
                                  </p:stCondLst>
                                  <p:childTnLst>
                                    <p:set>
                                      <p:cBhvr>
                                        <p:cTn id="70" dur="1" fill="hold">
                                          <p:stCondLst>
                                            <p:cond delay="499"/>
                                          </p:stCondLst>
                                        </p:cTn>
                                        <p:tgtEl>
                                          <p:spTgt spid="43"/>
                                        </p:tgtEl>
                                        <p:attrNameLst>
                                          <p:attrName>style.visibility</p:attrName>
                                        </p:attrNameLst>
                                      </p:cBhvr>
                                      <p:to>
                                        <p:strVal val="visible"/>
                                      </p:to>
                                    </p:set>
                                  </p:childTnLst>
                                </p:cTn>
                              </p:par>
                            </p:childTnLst>
                          </p:cTn>
                        </p:par>
                        <p:par>
                          <p:cTn id="71" fill="hold">
                            <p:stCondLst>
                              <p:cond delay="23500"/>
                            </p:stCondLst>
                            <p:childTnLst>
                              <p:par>
                                <p:cTn id="72" presetID="1" presetClass="entr" presetSubtype="0" fill="hold" grpId="0" nodeType="afterEffect">
                                  <p:stCondLst>
                                    <p:cond delay="1000"/>
                                  </p:stCondLst>
                                  <p:childTnLst>
                                    <p:set>
                                      <p:cBhvr>
                                        <p:cTn id="73" dur="1" fill="hold">
                                          <p:stCondLst>
                                            <p:cond delay="499"/>
                                          </p:stCondLst>
                                        </p:cTn>
                                        <p:tgtEl>
                                          <p:spTgt spid="44"/>
                                        </p:tgtEl>
                                        <p:attrNameLst>
                                          <p:attrName>style.visibility</p:attrName>
                                        </p:attrNameLst>
                                      </p:cBhvr>
                                      <p:to>
                                        <p:strVal val="visible"/>
                                      </p:to>
                                    </p:set>
                                  </p:childTnLst>
                                </p:cTn>
                              </p:par>
                            </p:childTnLst>
                          </p:cTn>
                        </p:par>
                        <p:par>
                          <p:cTn id="74" fill="hold">
                            <p:stCondLst>
                              <p:cond delay="25000"/>
                            </p:stCondLst>
                            <p:childTnLst>
                              <p:par>
                                <p:cTn id="75" presetID="1" presetClass="entr" presetSubtype="0" fill="hold" grpId="0" nodeType="afterEffect">
                                  <p:stCondLst>
                                    <p:cond delay="1000"/>
                                  </p:stCondLst>
                                  <p:childTnLst>
                                    <p:set>
                                      <p:cBhvr>
                                        <p:cTn id="76" dur="1" fill="hold">
                                          <p:stCondLst>
                                            <p:cond delay="499"/>
                                          </p:stCondLst>
                                        </p:cTn>
                                        <p:tgtEl>
                                          <p:spTgt spid="45"/>
                                        </p:tgtEl>
                                        <p:attrNameLst>
                                          <p:attrName>style.visibility</p:attrName>
                                        </p:attrNameLst>
                                      </p:cBhvr>
                                      <p:to>
                                        <p:strVal val="visible"/>
                                      </p:to>
                                    </p:set>
                                  </p:childTnLst>
                                </p:cTn>
                              </p:par>
                            </p:childTnLst>
                          </p:cTn>
                        </p:par>
                        <p:par>
                          <p:cTn id="77" fill="hold">
                            <p:stCondLst>
                              <p:cond delay="26500"/>
                            </p:stCondLst>
                            <p:childTnLst>
                              <p:par>
                                <p:cTn id="78" presetID="1" presetClass="entr" presetSubtype="0" fill="hold" grpId="0" nodeType="afterEffect">
                                  <p:stCondLst>
                                    <p:cond delay="1000"/>
                                  </p:stCondLst>
                                  <p:childTnLst>
                                    <p:set>
                                      <p:cBhvr>
                                        <p:cTn id="79" dur="1" fill="hold">
                                          <p:stCondLst>
                                            <p:cond delay="499"/>
                                          </p:stCondLst>
                                        </p:cTn>
                                        <p:tgtEl>
                                          <p:spTgt spid="46"/>
                                        </p:tgtEl>
                                        <p:attrNameLst>
                                          <p:attrName>style.visibility</p:attrName>
                                        </p:attrNameLst>
                                      </p:cBhvr>
                                      <p:to>
                                        <p:strVal val="visible"/>
                                      </p:to>
                                    </p:set>
                                  </p:childTnLst>
                                </p:cTn>
                              </p:par>
                            </p:childTnLst>
                          </p:cTn>
                        </p:par>
                        <p:par>
                          <p:cTn id="80" fill="hold">
                            <p:stCondLst>
                              <p:cond delay="28000"/>
                            </p:stCondLst>
                            <p:childTnLst>
                              <p:par>
                                <p:cTn id="81" presetID="1" presetClass="entr" presetSubtype="0" fill="hold" grpId="0" nodeType="afterEffect">
                                  <p:stCondLst>
                                    <p:cond delay="1000"/>
                                  </p:stCondLst>
                                  <p:childTnLst>
                                    <p:set>
                                      <p:cBhvr>
                                        <p:cTn id="82" dur="1" fill="hold">
                                          <p:stCondLst>
                                            <p:cond delay="499"/>
                                          </p:stCondLst>
                                        </p:cTn>
                                        <p:tgtEl>
                                          <p:spTgt spid="47"/>
                                        </p:tgtEl>
                                        <p:attrNameLst>
                                          <p:attrName>style.visibility</p:attrName>
                                        </p:attrNameLst>
                                      </p:cBhvr>
                                      <p:to>
                                        <p:strVal val="visible"/>
                                      </p:to>
                                    </p:set>
                                  </p:childTnLst>
                                </p:cTn>
                              </p:par>
                            </p:childTnLst>
                          </p:cTn>
                        </p:par>
                        <p:par>
                          <p:cTn id="83" fill="hold">
                            <p:stCondLst>
                              <p:cond delay="29500"/>
                            </p:stCondLst>
                            <p:childTnLst>
                              <p:par>
                                <p:cTn id="84" presetID="1" presetClass="entr" presetSubtype="0" fill="hold" grpId="0" nodeType="afterEffect">
                                  <p:stCondLst>
                                    <p:cond delay="1000"/>
                                  </p:stCondLst>
                                  <p:childTnLst>
                                    <p:set>
                                      <p:cBhvr>
                                        <p:cTn id="85" dur="1" fill="hold">
                                          <p:stCondLst>
                                            <p:cond delay="499"/>
                                          </p:stCondLst>
                                        </p:cTn>
                                        <p:tgtEl>
                                          <p:spTgt spid="48"/>
                                        </p:tgtEl>
                                        <p:attrNameLst>
                                          <p:attrName>style.visibility</p:attrName>
                                        </p:attrNameLst>
                                      </p:cBhvr>
                                      <p:to>
                                        <p:strVal val="visible"/>
                                      </p:to>
                                    </p:set>
                                  </p:childTnLst>
                                </p:cTn>
                              </p:par>
                            </p:childTnLst>
                          </p:cTn>
                        </p:par>
                        <p:par>
                          <p:cTn id="86" fill="hold">
                            <p:stCondLst>
                              <p:cond delay="31000"/>
                            </p:stCondLst>
                            <p:childTnLst>
                              <p:par>
                                <p:cTn id="87" presetID="1" presetClass="entr" presetSubtype="0" fill="hold" grpId="0" nodeType="afterEffect">
                                  <p:stCondLst>
                                    <p:cond delay="1000"/>
                                  </p:stCondLst>
                                  <p:childTnLst>
                                    <p:set>
                                      <p:cBhvr>
                                        <p:cTn id="88" dur="1" fill="hold">
                                          <p:stCondLst>
                                            <p:cond delay="499"/>
                                          </p:stCondLst>
                                        </p:cTn>
                                        <p:tgtEl>
                                          <p:spTgt spid="49"/>
                                        </p:tgtEl>
                                        <p:attrNameLst>
                                          <p:attrName>style.visibility</p:attrName>
                                        </p:attrNameLst>
                                      </p:cBhvr>
                                      <p:to>
                                        <p:strVal val="visible"/>
                                      </p:to>
                                    </p:set>
                                  </p:childTnLst>
                                </p:cTn>
                              </p:par>
                            </p:childTnLst>
                          </p:cTn>
                        </p:par>
                        <p:par>
                          <p:cTn id="89" fill="hold">
                            <p:stCondLst>
                              <p:cond delay="32500"/>
                            </p:stCondLst>
                            <p:childTnLst>
                              <p:par>
                                <p:cTn id="90" presetID="1" presetClass="entr" presetSubtype="0" fill="hold" grpId="0" nodeType="afterEffect">
                                  <p:stCondLst>
                                    <p:cond delay="1000"/>
                                  </p:stCondLst>
                                  <p:childTnLst>
                                    <p:set>
                                      <p:cBhvr>
                                        <p:cTn id="91" dur="1" fill="hold">
                                          <p:stCondLst>
                                            <p:cond delay="499"/>
                                          </p:stCondLst>
                                        </p:cTn>
                                        <p:tgtEl>
                                          <p:spTgt spid="50"/>
                                        </p:tgtEl>
                                        <p:attrNameLst>
                                          <p:attrName>style.visibility</p:attrName>
                                        </p:attrNameLst>
                                      </p:cBhvr>
                                      <p:to>
                                        <p:strVal val="visible"/>
                                      </p:to>
                                    </p:set>
                                  </p:childTnLst>
                                </p:cTn>
                              </p:par>
                            </p:childTnLst>
                          </p:cTn>
                        </p:par>
                        <p:par>
                          <p:cTn id="92" fill="hold">
                            <p:stCondLst>
                              <p:cond delay="34000"/>
                            </p:stCondLst>
                            <p:childTnLst>
                              <p:par>
                                <p:cTn id="93" presetID="1" presetClass="entr" presetSubtype="0" fill="hold" grpId="0" nodeType="afterEffect">
                                  <p:stCondLst>
                                    <p:cond delay="1000"/>
                                  </p:stCondLst>
                                  <p:childTnLst>
                                    <p:set>
                                      <p:cBhvr>
                                        <p:cTn id="94" dur="1" fill="hold">
                                          <p:stCondLst>
                                            <p:cond delay="499"/>
                                          </p:stCondLst>
                                        </p:cTn>
                                        <p:tgtEl>
                                          <p:spTgt spid="51"/>
                                        </p:tgtEl>
                                        <p:attrNameLst>
                                          <p:attrName>style.visibility</p:attrName>
                                        </p:attrNameLst>
                                      </p:cBhvr>
                                      <p:to>
                                        <p:strVal val="visible"/>
                                      </p:to>
                                    </p:set>
                                  </p:childTnLst>
                                </p:cTn>
                              </p:par>
                            </p:childTnLst>
                          </p:cTn>
                        </p:par>
                        <p:par>
                          <p:cTn id="95" fill="hold">
                            <p:stCondLst>
                              <p:cond delay="35500"/>
                            </p:stCondLst>
                            <p:childTnLst>
                              <p:par>
                                <p:cTn id="96" presetID="1" presetClass="entr" presetSubtype="0" fill="hold" grpId="0" nodeType="afterEffect">
                                  <p:stCondLst>
                                    <p:cond delay="0"/>
                                  </p:stCondLst>
                                  <p:childTnLst>
                                    <p:set>
                                      <p:cBhvr>
                                        <p:cTn id="97" dur="1" fill="hold">
                                          <p:stCondLst>
                                            <p:cond delay="499"/>
                                          </p:stCondLst>
                                        </p:cTn>
                                        <p:tgtEl>
                                          <p:spTgt spid="52"/>
                                        </p:tgtEl>
                                        <p:attrNameLst>
                                          <p:attrName>style.visibility</p:attrName>
                                        </p:attrNameLst>
                                      </p:cBhvr>
                                      <p:to>
                                        <p:strVal val="visible"/>
                                      </p:to>
                                    </p:set>
                                  </p:childTnLst>
                                </p:cTn>
                              </p:par>
                            </p:childTnLst>
                          </p:cTn>
                        </p:par>
                        <p:par>
                          <p:cTn id="98" fill="hold">
                            <p:stCondLst>
                              <p:cond delay="36000"/>
                            </p:stCondLst>
                            <p:childTnLst>
                              <p:par>
                                <p:cTn id="99" presetID="16" presetClass="entr" presetSubtype="21" fill="hold" grpId="0" nodeType="after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barn(inVertical)">
                                      <p:cBhvr>
                                        <p:cTn id="101" dur="500"/>
                                        <p:tgtEl>
                                          <p:spTgt spid="72"/>
                                        </p:tgtEl>
                                      </p:cBhvr>
                                    </p:animEffect>
                                  </p:childTnLst>
                                  <p:subTnLst>
                                    <p:audio>
                                      <p:cMediaNode>
                                        <p:cTn display="0" masterRel="sameClick">
                                          <p:stCondLst>
                                            <p:cond evt="begin" delay="0">
                                              <p:tn val="99"/>
                                            </p:cond>
                                          </p:stCondLst>
                                          <p:endCondLst>
                                            <p:cond evt="onStopAudio" delay="0">
                                              <p:tgtEl>
                                                <p:sldTgt/>
                                              </p:tgtEl>
                                            </p:cond>
                                          </p:endCondLst>
                                        </p:cTn>
                                        <p:tgtEl>
                                          <p:sndTgt r:embed="rId2" name="chimes.wav"/>
                                        </p:tgtEl>
                                      </p:cMediaNode>
                                    </p:audio>
                                  </p:subTnLst>
                                </p:cTn>
                              </p:par>
                            </p:childTnLst>
                          </p:cTn>
                        </p:par>
                        <p:par>
                          <p:cTn id="102" fill="hold">
                            <p:stCondLst>
                              <p:cond delay="36500"/>
                            </p:stCondLst>
                            <p:childTnLst>
                              <p:par>
                                <p:cTn id="103" presetID="22" presetClass="entr" presetSubtype="4"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wipe(down)">
                                      <p:cBhvr>
                                        <p:cTn id="10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utoUpdateAnimBg="0"/>
      <p:bldP spid="55" grpId="0" animBg="1"/>
      <p:bldP spid="71" grpId="0" animBg="1"/>
      <p:bldP spid="72" grpId="0" animBg="1"/>
      <p:bldP spid="7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صورة 8">
            <a:extLst>
              <a:ext uri="{FF2B5EF4-FFF2-40B4-BE49-F238E27FC236}">
                <a16:creationId xmlns:a16="http://schemas.microsoft.com/office/drawing/2014/main" id="{725CA20D-EE15-4E75-A221-C4CA56539003}"/>
              </a:ext>
            </a:extLst>
          </p:cNvPr>
          <p:cNvPicPr>
            <a:picLocks noChangeAspect="1"/>
          </p:cNvPicPr>
          <p:nvPr/>
        </p:nvPicPr>
        <p:blipFill rotWithShape="1">
          <a:blip r:embed="rId3">
            <a:extLst>
              <a:ext uri="{28A0092B-C50C-407E-A947-70E740481C1C}">
                <a14:useLocalDpi xmlns:a14="http://schemas.microsoft.com/office/drawing/2010/main" val="0"/>
              </a:ext>
            </a:extLst>
          </a:blip>
          <a:srcRect l="7691" t="6687" r="50481" b="49673"/>
          <a:stretch/>
        </p:blipFill>
        <p:spPr>
          <a:xfrm>
            <a:off x="7740352" y="15096"/>
            <a:ext cx="1331641" cy="1397680"/>
          </a:xfrm>
          <a:prstGeom prst="rect">
            <a:avLst/>
          </a:prstGeom>
        </p:spPr>
      </p:pic>
      <p:sp>
        <p:nvSpPr>
          <p:cNvPr id="3" name="Rectangle 16">
            <a:extLst>
              <a:ext uri="{FF2B5EF4-FFF2-40B4-BE49-F238E27FC236}">
                <a16:creationId xmlns:a16="http://schemas.microsoft.com/office/drawing/2014/main" id="{97DEFF70-EA33-4451-A12F-63B38BA12E01}"/>
              </a:ext>
            </a:extLst>
          </p:cNvPr>
          <p:cNvSpPr>
            <a:spLocks noChangeArrowheads="1"/>
          </p:cNvSpPr>
          <p:nvPr/>
        </p:nvSpPr>
        <p:spPr bwMode="auto">
          <a:xfrm>
            <a:off x="7236198"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 name="Rectangle 16">
            <a:extLst>
              <a:ext uri="{FF2B5EF4-FFF2-40B4-BE49-F238E27FC236}">
                <a16:creationId xmlns:a16="http://schemas.microsoft.com/office/drawing/2014/main" id="{BB95C6A8-BF96-46DF-9357-644CF1552493}"/>
              </a:ext>
            </a:extLst>
          </p:cNvPr>
          <p:cNvSpPr>
            <a:spLocks noChangeArrowheads="1"/>
          </p:cNvSpPr>
          <p:nvPr/>
        </p:nvSpPr>
        <p:spPr bwMode="auto">
          <a:xfrm>
            <a:off x="694886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 name="Rectangle 16">
            <a:extLst>
              <a:ext uri="{FF2B5EF4-FFF2-40B4-BE49-F238E27FC236}">
                <a16:creationId xmlns:a16="http://schemas.microsoft.com/office/drawing/2014/main" id="{A8B52F1D-D887-4C23-AEAD-2C44365E58D1}"/>
              </a:ext>
            </a:extLst>
          </p:cNvPr>
          <p:cNvSpPr>
            <a:spLocks noChangeArrowheads="1"/>
          </p:cNvSpPr>
          <p:nvPr/>
        </p:nvSpPr>
        <p:spPr bwMode="auto">
          <a:xfrm>
            <a:off x="6659935"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6" name="Rectangle 16">
            <a:extLst>
              <a:ext uri="{FF2B5EF4-FFF2-40B4-BE49-F238E27FC236}">
                <a16:creationId xmlns:a16="http://schemas.microsoft.com/office/drawing/2014/main" id="{D1C742BF-3E2F-4D0C-B7C3-7C5CC88D2905}"/>
              </a:ext>
            </a:extLst>
          </p:cNvPr>
          <p:cNvSpPr>
            <a:spLocks noChangeArrowheads="1"/>
          </p:cNvSpPr>
          <p:nvPr/>
        </p:nvSpPr>
        <p:spPr bwMode="auto">
          <a:xfrm>
            <a:off x="6372598"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7" name="Rectangle 16">
            <a:extLst>
              <a:ext uri="{FF2B5EF4-FFF2-40B4-BE49-F238E27FC236}">
                <a16:creationId xmlns:a16="http://schemas.microsoft.com/office/drawing/2014/main" id="{0B6C40A3-C343-4D80-8960-3F67202D6204}"/>
              </a:ext>
            </a:extLst>
          </p:cNvPr>
          <p:cNvSpPr>
            <a:spLocks noChangeArrowheads="1"/>
          </p:cNvSpPr>
          <p:nvPr/>
        </p:nvSpPr>
        <p:spPr bwMode="auto">
          <a:xfrm>
            <a:off x="6085260"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8" name="Rectangle 16">
            <a:extLst>
              <a:ext uri="{FF2B5EF4-FFF2-40B4-BE49-F238E27FC236}">
                <a16:creationId xmlns:a16="http://schemas.microsoft.com/office/drawing/2014/main" id="{826B3E09-452E-4379-85DF-E2158D115262}"/>
              </a:ext>
            </a:extLst>
          </p:cNvPr>
          <p:cNvSpPr>
            <a:spLocks noChangeArrowheads="1"/>
          </p:cNvSpPr>
          <p:nvPr/>
        </p:nvSpPr>
        <p:spPr bwMode="auto">
          <a:xfrm>
            <a:off x="5796335"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0" name="Rectangle 16">
            <a:extLst>
              <a:ext uri="{FF2B5EF4-FFF2-40B4-BE49-F238E27FC236}">
                <a16:creationId xmlns:a16="http://schemas.microsoft.com/office/drawing/2014/main" id="{2B610584-2067-4C36-A17B-2326F4787BE7}"/>
              </a:ext>
            </a:extLst>
          </p:cNvPr>
          <p:cNvSpPr>
            <a:spLocks noChangeArrowheads="1"/>
          </p:cNvSpPr>
          <p:nvPr/>
        </p:nvSpPr>
        <p:spPr bwMode="auto">
          <a:xfrm>
            <a:off x="5508998"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1" name="Rectangle 16">
            <a:extLst>
              <a:ext uri="{FF2B5EF4-FFF2-40B4-BE49-F238E27FC236}">
                <a16:creationId xmlns:a16="http://schemas.microsoft.com/office/drawing/2014/main" id="{D834F492-D59E-425C-BFDA-53EC0EF98E5B}"/>
              </a:ext>
            </a:extLst>
          </p:cNvPr>
          <p:cNvSpPr>
            <a:spLocks noChangeArrowheads="1"/>
          </p:cNvSpPr>
          <p:nvPr/>
        </p:nvSpPr>
        <p:spPr bwMode="auto">
          <a:xfrm>
            <a:off x="5220073" y="5583957"/>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2" name="Rectangle 16">
            <a:extLst>
              <a:ext uri="{FF2B5EF4-FFF2-40B4-BE49-F238E27FC236}">
                <a16:creationId xmlns:a16="http://schemas.microsoft.com/office/drawing/2014/main" id="{2CF04ACD-5471-4D7C-B4C4-7F9A51DA3C73}"/>
              </a:ext>
            </a:extLst>
          </p:cNvPr>
          <p:cNvSpPr>
            <a:spLocks noChangeArrowheads="1"/>
          </p:cNvSpPr>
          <p:nvPr/>
        </p:nvSpPr>
        <p:spPr bwMode="auto">
          <a:xfrm>
            <a:off x="4932735"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3" name="Rectangle 16">
            <a:extLst>
              <a:ext uri="{FF2B5EF4-FFF2-40B4-BE49-F238E27FC236}">
                <a16:creationId xmlns:a16="http://schemas.microsoft.com/office/drawing/2014/main" id="{AA36F8BD-DBA7-4991-8F76-DCB94511EEC5}"/>
              </a:ext>
            </a:extLst>
          </p:cNvPr>
          <p:cNvSpPr>
            <a:spLocks noChangeArrowheads="1"/>
          </p:cNvSpPr>
          <p:nvPr/>
        </p:nvSpPr>
        <p:spPr bwMode="auto">
          <a:xfrm>
            <a:off x="464381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4" name="Rectangle 16">
            <a:extLst>
              <a:ext uri="{FF2B5EF4-FFF2-40B4-BE49-F238E27FC236}">
                <a16:creationId xmlns:a16="http://schemas.microsoft.com/office/drawing/2014/main" id="{1C16B0BA-1DBE-44C1-87AD-C19BDAB755AE}"/>
              </a:ext>
            </a:extLst>
          </p:cNvPr>
          <p:cNvSpPr>
            <a:spLocks noChangeArrowheads="1"/>
          </p:cNvSpPr>
          <p:nvPr/>
        </p:nvSpPr>
        <p:spPr bwMode="auto">
          <a:xfrm>
            <a:off x="4356473"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5" name="Rectangle 16">
            <a:extLst>
              <a:ext uri="{FF2B5EF4-FFF2-40B4-BE49-F238E27FC236}">
                <a16:creationId xmlns:a16="http://schemas.microsoft.com/office/drawing/2014/main" id="{3C38E97D-10E2-4FE3-A296-C5610012C54B}"/>
              </a:ext>
            </a:extLst>
          </p:cNvPr>
          <p:cNvSpPr>
            <a:spLocks noChangeArrowheads="1"/>
          </p:cNvSpPr>
          <p:nvPr/>
        </p:nvSpPr>
        <p:spPr bwMode="auto">
          <a:xfrm>
            <a:off x="4067548"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6" name="Rectangle 16">
            <a:extLst>
              <a:ext uri="{FF2B5EF4-FFF2-40B4-BE49-F238E27FC236}">
                <a16:creationId xmlns:a16="http://schemas.microsoft.com/office/drawing/2014/main" id="{DAAB0396-FA1A-41F6-97EB-FCE923768235}"/>
              </a:ext>
            </a:extLst>
          </p:cNvPr>
          <p:cNvSpPr>
            <a:spLocks noChangeArrowheads="1"/>
          </p:cNvSpPr>
          <p:nvPr/>
        </p:nvSpPr>
        <p:spPr bwMode="auto">
          <a:xfrm>
            <a:off x="378021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7" name="Rectangle 16">
            <a:extLst>
              <a:ext uri="{FF2B5EF4-FFF2-40B4-BE49-F238E27FC236}">
                <a16:creationId xmlns:a16="http://schemas.microsoft.com/office/drawing/2014/main" id="{BF7E0DB0-529D-442E-A9C6-20ABC715A196}"/>
              </a:ext>
            </a:extLst>
          </p:cNvPr>
          <p:cNvSpPr>
            <a:spLocks noChangeArrowheads="1"/>
          </p:cNvSpPr>
          <p:nvPr/>
        </p:nvSpPr>
        <p:spPr bwMode="auto">
          <a:xfrm>
            <a:off x="3492873"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8" name="Rectangle 16">
            <a:extLst>
              <a:ext uri="{FF2B5EF4-FFF2-40B4-BE49-F238E27FC236}">
                <a16:creationId xmlns:a16="http://schemas.microsoft.com/office/drawing/2014/main" id="{A12559A6-8E3A-4725-A175-0A9D28692E1A}"/>
              </a:ext>
            </a:extLst>
          </p:cNvPr>
          <p:cNvSpPr>
            <a:spLocks noChangeArrowheads="1"/>
          </p:cNvSpPr>
          <p:nvPr/>
        </p:nvSpPr>
        <p:spPr bwMode="auto">
          <a:xfrm>
            <a:off x="3203948"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9" name="Rectangle 16">
            <a:extLst>
              <a:ext uri="{FF2B5EF4-FFF2-40B4-BE49-F238E27FC236}">
                <a16:creationId xmlns:a16="http://schemas.microsoft.com/office/drawing/2014/main" id="{549A569E-0041-47C2-9ACE-866A2693A889}"/>
              </a:ext>
            </a:extLst>
          </p:cNvPr>
          <p:cNvSpPr>
            <a:spLocks noChangeArrowheads="1"/>
          </p:cNvSpPr>
          <p:nvPr/>
        </p:nvSpPr>
        <p:spPr bwMode="auto">
          <a:xfrm>
            <a:off x="2916610"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0" name="Rectangle 16">
            <a:extLst>
              <a:ext uri="{FF2B5EF4-FFF2-40B4-BE49-F238E27FC236}">
                <a16:creationId xmlns:a16="http://schemas.microsoft.com/office/drawing/2014/main" id="{C68103BF-D16F-4040-B9C9-0219F6361F94}"/>
              </a:ext>
            </a:extLst>
          </p:cNvPr>
          <p:cNvSpPr>
            <a:spLocks noChangeArrowheads="1"/>
          </p:cNvSpPr>
          <p:nvPr/>
        </p:nvSpPr>
        <p:spPr bwMode="auto">
          <a:xfrm>
            <a:off x="2627685" y="5583957"/>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1" name="Rectangle 16">
            <a:extLst>
              <a:ext uri="{FF2B5EF4-FFF2-40B4-BE49-F238E27FC236}">
                <a16:creationId xmlns:a16="http://schemas.microsoft.com/office/drawing/2014/main" id="{58AA3431-18ED-4D03-8381-00DF6F8D9EF8}"/>
              </a:ext>
            </a:extLst>
          </p:cNvPr>
          <p:cNvSpPr>
            <a:spLocks noChangeArrowheads="1"/>
          </p:cNvSpPr>
          <p:nvPr/>
        </p:nvSpPr>
        <p:spPr bwMode="auto">
          <a:xfrm>
            <a:off x="2340348"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2" name="Rectangle 16">
            <a:extLst>
              <a:ext uri="{FF2B5EF4-FFF2-40B4-BE49-F238E27FC236}">
                <a16:creationId xmlns:a16="http://schemas.microsoft.com/office/drawing/2014/main" id="{0609A00B-31DD-453E-8FF7-992D8408FCBC}"/>
              </a:ext>
            </a:extLst>
          </p:cNvPr>
          <p:cNvSpPr>
            <a:spLocks noChangeArrowheads="1"/>
          </p:cNvSpPr>
          <p:nvPr/>
        </p:nvSpPr>
        <p:spPr bwMode="auto">
          <a:xfrm>
            <a:off x="2051423"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3" name="Rectangle 16">
            <a:extLst>
              <a:ext uri="{FF2B5EF4-FFF2-40B4-BE49-F238E27FC236}">
                <a16:creationId xmlns:a16="http://schemas.microsoft.com/office/drawing/2014/main" id="{60EB57D6-5BF2-487D-B3FF-8AFE208E9961}"/>
              </a:ext>
            </a:extLst>
          </p:cNvPr>
          <p:cNvSpPr>
            <a:spLocks noChangeArrowheads="1"/>
          </p:cNvSpPr>
          <p:nvPr/>
        </p:nvSpPr>
        <p:spPr bwMode="auto">
          <a:xfrm>
            <a:off x="1764085"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4" name="Rectangle 16">
            <a:extLst>
              <a:ext uri="{FF2B5EF4-FFF2-40B4-BE49-F238E27FC236}">
                <a16:creationId xmlns:a16="http://schemas.microsoft.com/office/drawing/2014/main" id="{C22B4CC1-59DD-4A70-902E-2810E61E1079}"/>
              </a:ext>
            </a:extLst>
          </p:cNvPr>
          <p:cNvSpPr>
            <a:spLocks noChangeArrowheads="1"/>
          </p:cNvSpPr>
          <p:nvPr/>
        </p:nvSpPr>
        <p:spPr bwMode="auto">
          <a:xfrm>
            <a:off x="1476748"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5" name="Rectangle 16">
            <a:extLst>
              <a:ext uri="{FF2B5EF4-FFF2-40B4-BE49-F238E27FC236}">
                <a16:creationId xmlns:a16="http://schemas.microsoft.com/office/drawing/2014/main" id="{AECA2A56-6368-4CC3-8BB6-3B4171C229B2}"/>
              </a:ext>
            </a:extLst>
          </p:cNvPr>
          <p:cNvSpPr>
            <a:spLocks noChangeArrowheads="1"/>
          </p:cNvSpPr>
          <p:nvPr/>
        </p:nvSpPr>
        <p:spPr bwMode="auto">
          <a:xfrm>
            <a:off x="1187823"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6" name="Rectangle 16">
            <a:extLst>
              <a:ext uri="{FF2B5EF4-FFF2-40B4-BE49-F238E27FC236}">
                <a16:creationId xmlns:a16="http://schemas.microsoft.com/office/drawing/2014/main" id="{99F8246F-BC31-49F0-A1E2-00632E168D03}"/>
              </a:ext>
            </a:extLst>
          </p:cNvPr>
          <p:cNvSpPr>
            <a:spLocks noChangeArrowheads="1"/>
          </p:cNvSpPr>
          <p:nvPr/>
        </p:nvSpPr>
        <p:spPr bwMode="auto">
          <a:xfrm>
            <a:off x="900485" y="5583957"/>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7" name="Rectangle 16">
            <a:extLst>
              <a:ext uri="{FF2B5EF4-FFF2-40B4-BE49-F238E27FC236}">
                <a16:creationId xmlns:a16="http://schemas.microsoft.com/office/drawing/2014/main" id="{B9F646C8-CDE2-459C-9467-D7ABF0B2C6DE}"/>
              </a:ext>
            </a:extLst>
          </p:cNvPr>
          <p:cNvSpPr>
            <a:spLocks noChangeArrowheads="1"/>
          </p:cNvSpPr>
          <p:nvPr/>
        </p:nvSpPr>
        <p:spPr bwMode="auto">
          <a:xfrm>
            <a:off x="611560" y="5583957"/>
            <a:ext cx="323850" cy="323850"/>
          </a:xfrm>
          <a:prstGeom prst="rect">
            <a:avLst/>
          </a:prstGeom>
          <a:solidFill>
            <a:srgbClr val="FFFF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8" name="Text Box 15">
            <a:extLst>
              <a:ext uri="{FF2B5EF4-FFF2-40B4-BE49-F238E27FC236}">
                <a16:creationId xmlns:a16="http://schemas.microsoft.com/office/drawing/2014/main" id="{BE91A505-3B79-4421-A9E1-34E8BB0AEB6A}"/>
              </a:ext>
            </a:extLst>
          </p:cNvPr>
          <p:cNvSpPr txBox="1">
            <a:spLocks noChangeArrowheads="1"/>
          </p:cNvSpPr>
          <p:nvPr/>
        </p:nvSpPr>
        <p:spPr bwMode="auto">
          <a:xfrm>
            <a:off x="7398123" y="5445224"/>
            <a:ext cx="975340" cy="525401"/>
          </a:xfrm>
          <a:prstGeom prst="rect">
            <a:avLst/>
          </a:prstGeom>
          <a:noFill/>
          <a:ln w="12700">
            <a:noFill/>
            <a:miter lim="800000"/>
            <a:headEnd/>
            <a:tailEnd/>
          </a:ln>
          <a:effectLst/>
        </p:spPr>
        <p:txBody>
          <a:bodyPr wrap="square" lIns="90000" tIns="46800" rIns="90000" bIns="46800" anchor="ctr">
            <a:spAutoFit/>
          </a:bodyPr>
          <a:lstStyle/>
          <a:p>
            <a:pPr algn="ctr" fontAlgn="auto">
              <a:spcBef>
                <a:spcPct val="50000"/>
              </a:spcBef>
              <a:spcAft>
                <a:spcPts val="0"/>
              </a:spcAft>
              <a:defRPr/>
            </a:pPr>
            <a:r>
              <a:rPr lang="ar-SA" sz="2800" u="sng" dirty="0">
                <a:effectLst>
                  <a:outerShdw blurRad="38100" dist="38100" dir="2700000" algn="tl">
                    <a:srgbClr val="000000"/>
                  </a:outerShdw>
                </a:effectLst>
                <a:latin typeface="Times New Roman" pitchFamily="18" charset="0"/>
                <a:cs typeface="Traditional Arabic" pitchFamily="2" charset="-78"/>
              </a:rPr>
              <a:t>الزمن</a:t>
            </a:r>
            <a:endParaRPr lang="en-US" sz="2800" u="sng" dirty="0">
              <a:effectLst>
                <a:outerShdw blurRad="38100" dist="38100" dir="2700000" algn="tl">
                  <a:srgbClr val="000000"/>
                </a:outerShdw>
              </a:effectLst>
              <a:latin typeface="Times New Roman" pitchFamily="18" charset="0"/>
              <a:cs typeface="Traditional Arabic" pitchFamily="2" charset="-78"/>
            </a:endParaRPr>
          </a:p>
        </p:txBody>
      </p:sp>
      <p:sp>
        <p:nvSpPr>
          <p:cNvPr id="29" name="مربع نص 28">
            <a:extLst>
              <a:ext uri="{FF2B5EF4-FFF2-40B4-BE49-F238E27FC236}">
                <a16:creationId xmlns:a16="http://schemas.microsoft.com/office/drawing/2014/main" id="{F5B1EB8F-C801-4E16-AF74-B21449703497}"/>
              </a:ext>
            </a:extLst>
          </p:cNvPr>
          <p:cNvSpPr txBox="1">
            <a:spLocks noChangeArrowheads="1"/>
          </p:cNvSpPr>
          <p:nvPr/>
        </p:nvSpPr>
        <p:spPr bwMode="auto">
          <a:xfrm>
            <a:off x="1043607" y="149731"/>
            <a:ext cx="6534931"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علل استخدام أحمد للبوصلة الجيروسكوبية في رحلاته البحرية.</a:t>
            </a:r>
          </a:p>
        </p:txBody>
      </p:sp>
      <p:sp>
        <p:nvSpPr>
          <p:cNvPr id="30" name="مخطط انسيابي: معالجة متعاقبة 29">
            <a:extLst>
              <a:ext uri="{FF2B5EF4-FFF2-40B4-BE49-F238E27FC236}">
                <a16:creationId xmlns:a16="http://schemas.microsoft.com/office/drawing/2014/main" id="{38F45A70-CF28-46F6-A44C-C8CB31BB8535}"/>
              </a:ext>
            </a:extLst>
          </p:cNvPr>
          <p:cNvSpPr/>
          <p:nvPr/>
        </p:nvSpPr>
        <p:spPr>
          <a:xfrm>
            <a:off x="979917" y="4309332"/>
            <a:ext cx="6822962" cy="89845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لا نها تشير إلى الشمال الحقيقي للأرض / لا تتأثر بالمعادن الحديدية الموجودة بالسفن أو الطائرات. </a:t>
            </a:r>
            <a:endParaRPr lang="ar-OM" sz="2000" b="1" dirty="0">
              <a:solidFill>
                <a:schemeClr val="tx1"/>
              </a:solidFill>
            </a:endParaRPr>
          </a:p>
        </p:txBody>
      </p:sp>
      <p:pic>
        <p:nvPicPr>
          <p:cNvPr id="31" name="صورة 30">
            <a:extLst>
              <a:ext uri="{FF2B5EF4-FFF2-40B4-BE49-F238E27FC236}">
                <a16:creationId xmlns:a16="http://schemas.microsoft.com/office/drawing/2014/main" id="{C840DA96-3148-4014-ACBF-603869DD0A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1556" y="597949"/>
            <a:ext cx="4321175" cy="4160612"/>
          </a:xfrm>
          <a:prstGeom prst="rect">
            <a:avLst/>
          </a:prstGeom>
        </p:spPr>
      </p:pic>
      <p:sp>
        <p:nvSpPr>
          <p:cNvPr id="32" name="شكل بيضاوي 31">
            <a:hlinkClick r:id="rId5" action="ppaction://hlinksldjump"/>
            <a:extLst>
              <a:ext uri="{FF2B5EF4-FFF2-40B4-BE49-F238E27FC236}">
                <a16:creationId xmlns:a16="http://schemas.microsoft.com/office/drawing/2014/main" id="{49FED087-5D5A-48E4-A377-51EED6BC9CEB}"/>
              </a:ext>
            </a:extLst>
          </p:cNvPr>
          <p:cNvSpPr/>
          <p:nvPr/>
        </p:nvSpPr>
        <p:spPr>
          <a:xfrm>
            <a:off x="251687" y="3429000"/>
            <a:ext cx="1297596" cy="648072"/>
          </a:xfrm>
          <a:prstGeom prst="ellipse">
            <a:avLst/>
          </a:prstGeom>
          <a:solidFill>
            <a:schemeClr val="bg2">
              <a:lumMod val="75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375510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28"/>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1000"/>
                                  </p:stCondLst>
                                  <p:childTnLst>
                                    <p:set>
                                      <p:cBhvr>
                                        <p:cTn id="18" dur="1" fill="hold">
                                          <p:stCondLst>
                                            <p:cond delay="499"/>
                                          </p:stCondLst>
                                        </p:cTn>
                                        <p:tgtEl>
                                          <p:spTgt spid="3"/>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1000"/>
                                  </p:stCondLst>
                                  <p:childTnLst>
                                    <p:set>
                                      <p:cBhvr>
                                        <p:cTn id="21" dur="1" fill="hold">
                                          <p:stCondLst>
                                            <p:cond delay="499"/>
                                          </p:stCondLst>
                                        </p:cTn>
                                        <p:tgtEl>
                                          <p:spTgt spid="4"/>
                                        </p:tgtEl>
                                        <p:attrNameLst>
                                          <p:attrName>style.visibility</p:attrName>
                                        </p:attrNameLst>
                                      </p:cBhvr>
                                      <p:to>
                                        <p:strVal val="visible"/>
                                      </p:to>
                                    </p:set>
                                  </p:childTnLst>
                                </p:cTn>
                              </p:par>
                            </p:childTnLst>
                          </p:cTn>
                        </p:par>
                        <p:par>
                          <p:cTn id="22" fill="hold">
                            <p:stCondLst>
                              <p:cond delay="4000"/>
                            </p:stCondLst>
                            <p:childTnLst>
                              <p:par>
                                <p:cTn id="23" presetID="1" presetClass="entr" presetSubtype="0" fill="hold" grpId="0" nodeType="afterEffect">
                                  <p:stCondLst>
                                    <p:cond delay="1000"/>
                                  </p:stCondLst>
                                  <p:childTnLst>
                                    <p:set>
                                      <p:cBhvr>
                                        <p:cTn id="24" dur="1" fill="hold">
                                          <p:stCondLst>
                                            <p:cond delay="499"/>
                                          </p:stCondLst>
                                        </p:cTn>
                                        <p:tgtEl>
                                          <p:spTgt spid="5"/>
                                        </p:tgtEl>
                                        <p:attrNameLst>
                                          <p:attrName>style.visibility</p:attrName>
                                        </p:attrNameLst>
                                      </p:cBhvr>
                                      <p:to>
                                        <p:strVal val="visible"/>
                                      </p:to>
                                    </p:set>
                                  </p:childTnLst>
                                </p:cTn>
                              </p:par>
                            </p:childTnLst>
                          </p:cTn>
                        </p:par>
                        <p:par>
                          <p:cTn id="25" fill="hold">
                            <p:stCondLst>
                              <p:cond delay="5500"/>
                            </p:stCondLst>
                            <p:childTnLst>
                              <p:par>
                                <p:cTn id="26" presetID="1" presetClass="entr" presetSubtype="0" fill="hold" grpId="0" nodeType="afterEffect">
                                  <p:stCondLst>
                                    <p:cond delay="1000"/>
                                  </p:stCondLst>
                                  <p:childTnLst>
                                    <p:set>
                                      <p:cBhvr>
                                        <p:cTn id="27" dur="1" fill="hold">
                                          <p:stCondLst>
                                            <p:cond delay="499"/>
                                          </p:stCondLst>
                                        </p:cTn>
                                        <p:tgtEl>
                                          <p:spTgt spid="6"/>
                                        </p:tgtEl>
                                        <p:attrNameLst>
                                          <p:attrName>style.visibility</p:attrName>
                                        </p:attrNameLst>
                                      </p:cBhvr>
                                      <p:to>
                                        <p:strVal val="visible"/>
                                      </p:to>
                                    </p:set>
                                  </p:childTnLst>
                                </p:cTn>
                              </p:par>
                            </p:childTnLst>
                          </p:cTn>
                        </p:par>
                        <p:par>
                          <p:cTn id="28" fill="hold">
                            <p:stCondLst>
                              <p:cond delay="7000"/>
                            </p:stCondLst>
                            <p:childTnLst>
                              <p:par>
                                <p:cTn id="29" presetID="1" presetClass="entr" presetSubtype="0" fill="hold" grpId="0" nodeType="afterEffect">
                                  <p:stCondLst>
                                    <p:cond delay="1000"/>
                                  </p:stCondLst>
                                  <p:childTnLst>
                                    <p:set>
                                      <p:cBhvr>
                                        <p:cTn id="30" dur="1" fill="hold">
                                          <p:stCondLst>
                                            <p:cond delay="499"/>
                                          </p:stCondLst>
                                        </p:cTn>
                                        <p:tgtEl>
                                          <p:spTgt spid="7"/>
                                        </p:tgtEl>
                                        <p:attrNameLst>
                                          <p:attrName>style.visibility</p:attrName>
                                        </p:attrNameLst>
                                      </p:cBhvr>
                                      <p:to>
                                        <p:strVal val="visible"/>
                                      </p:to>
                                    </p:set>
                                  </p:childTnLst>
                                </p:cTn>
                              </p:par>
                            </p:childTnLst>
                          </p:cTn>
                        </p:par>
                        <p:par>
                          <p:cTn id="31" fill="hold">
                            <p:stCondLst>
                              <p:cond delay="8500"/>
                            </p:stCondLst>
                            <p:childTnLst>
                              <p:par>
                                <p:cTn id="32" presetID="1" presetClass="entr" presetSubtype="0" fill="hold" grpId="0" nodeType="afterEffect">
                                  <p:stCondLst>
                                    <p:cond delay="1000"/>
                                  </p:stCondLst>
                                  <p:childTnLst>
                                    <p:set>
                                      <p:cBhvr>
                                        <p:cTn id="33" dur="1" fill="hold">
                                          <p:stCondLst>
                                            <p:cond delay="499"/>
                                          </p:stCondLst>
                                        </p:cTn>
                                        <p:tgtEl>
                                          <p:spTgt spid="8"/>
                                        </p:tgtEl>
                                        <p:attrNameLst>
                                          <p:attrName>style.visibility</p:attrName>
                                        </p:attrNameLst>
                                      </p:cBhvr>
                                      <p:to>
                                        <p:strVal val="visible"/>
                                      </p:to>
                                    </p:set>
                                  </p:childTnLst>
                                </p:cTn>
                              </p:par>
                            </p:childTnLst>
                          </p:cTn>
                        </p:par>
                        <p:par>
                          <p:cTn id="34" fill="hold">
                            <p:stCondLst>
                              <p:cond delay="10000"/>
                            </p:stCondLst>
                            <p:childTnLst>
                              <p:par>
                                <p:cTn id="35" presetID="1" presetClass="entr" presetSubtype="0" fill="hold" grpId="0" nodeType="afterEffect">
                                  <p:stCondLst>
                                    <p:cond delay="1000"/>
                                  </p:stCondLst>
                                  <p:childTnLst>
                                    <p:set>
                                      <p:cBhvr>
                                        <p:cTn id="36" dur="1" fill="hold">
                                          <p:stCondLst>
                                            <p:cond delay="499"/>
                                          </p:stCondLst>
                                        </p:cTn>
                                        <p:tgtEl>
                                          <p:spTgt spid="10"/>
                                        </p:tgtEl>
                                        <p:attrNameLst>
                                          <p:attrName>style.visibility</p:attrName>
                                        </p:attrNameLst>
                                      </p:cBhvr>
                                      <p:to>
                                        <p:strVal val="visible"/>
                                      </p:to>
                                    </p:set>
                                  </p:childTnLst>
                                </p:cTn>
                              </p:par>
                            </p:childTnLst>
                          </p:cTn>
                        </p:par>
                        <p:par>
                          <p:cTn id="37" fill="hold">
                            <p:stCondLst>
                              <p:cond delay="11500"/>
                            </p:stCondLst>
                            <p:childTnLst>
                              <p:par>
                                <p:cTn id="38" presetID="1" presetClass="entr" presetSubtype="0" fill="hold" grpId="0" nodeType="afterEffect">
                                  <p:stCondLst>
                                    <p:cond delay="1000"/>
                                  </p:stCondLst>
                                  <p:childTnLst>
                                    <p:set>
                                      <p:cBhvr>
                                        <p:cTn id="39" dur="1" fill="hold">
                                          <p:stCondLst>
                                            <p:cond delay="499"/>
                                          </p:stCondLst>
                                        </p:cTn>
                                        <p:tgtEl>
                                          <p:spTgt spid="11"/>
                                        </p:tgtEl>
                                        <p:attrNameLst>
                                          <p:attrName>style.visibility</p:attrName>
                                        </p:attrNameLst>
                                      </p:cBhvr>
                                      <p:to>
                                        <p:strVal val="visible"/>
                                      </p:to>
                                    </p:set>
                                  </p:childTnLst>
                                </p:cTn>
                              </p:par>
                            </p:childTnLst>
                          </p:cTn>
                        </p:par>
                        <p:par>
                          <p:cTn id="40" fill="hold">
                            <p:stCondLst>
                              <p:cond delay="13000"/>
                            </p:stCondLst>
                            <p:childTnLst>
                              <p:par>
                                <p:cTn id="41" presetID="1" presetClass="entr" presetSubtype="0" fill="hold" grpId="0" nodeType="afterEffect">
                                  <p:stCondLst>
                                    <p:cond delay="1000"/>
                                  </p:stCondLst>
                                  <p:childTnLst>
                                    <p:set>
                                      <p:cBhvr>
                                        <p:cTn id="42" dur="1" fill="hold">
                                          <p:stCondLst>
                                            <p:cond delay="499"/>
                                          </p:stCondLst>
                                        </p:cTn>
                                        <p:tgtEl>
                                          <p:spTgt spid="12"/>
                                        </p:tgtEl>
                                        <p:attrNameLst>
                                          <p:attrName>style.visibility</p:attrName>
                                        </p:attrNameLst>
                                      </p:cBhvr>
                                      <p:to>
                                        <p:strVal val="visible"/>
                                      </p:to>
                                    </p:set>
                                  </p:childTnLst>
                                </p:cTn>
                              </p:par>
                            </p:childTnLst>
                          </p:cTn>
                        </p:par>
                        <p:par>
                          <p:cTn id="43" fill="hold">
                            <p:stCondLst>
                              <p:cond delay="14500"/>
                            </p:stCondLst>
                            <p:childTnLst>
                              <p:par>
                                <p:cTn id="44" presetID="1" presetClass="entr" presetSubtype="0" fill="hold" grpId="0" nodeType="afterEffect">
                                  <p:stCondLst>
                                    <p:cond delay="1000"/>
                                  </p:stCondLst>
                                  <p:childTnLst>
                                    <p:set>
                                      <p:cBhvr>
                                        <p:cTn id="45" dur="1" fill="hold">
                                          <p:stCondLst>
                                            <p:cond delay="499"/>
                                          </p:stCondLst>
                                        </p:cTn>
                                        <p:tgtEl>
                                          <p:spTgt spid="13"/>
                                        </p:tgtEl>
                                        <p:attrNameLst>
                                          <p:attrName>style.visibility</p:attrName>
                                        </p:attrNameLst>
                                      </p:cBhvr>
                                      <p:to>
                                        <p:strVal val="visible"/>
                                      </p:to>
                                    </p:set>
                                  </p:childTnLst>
                                </p:cTn>
                              </p:par>
                            </p:childTnLst>
                          </p:cTn>
                        </p:par>
                        <p:par>
                          <p:cTn id="46" fill="hold">
                            <p:stCondLst>
                              <p:cond delay="16000"/>
                            </p:stCondLst>
                            <p:childTnLst>
                              <p:par>
                                <p:cTn id="47" presetID="1" presetClass="entr" presetSubtype="0" fill="hold" grpId="0" nodeType="afterEffect">
                                  <p:stCondLst>
                                    <p:cond delay="1000"/>
                                  </p:stCondLst>
                                  <p:childTnLst>
                                    <p:set>
                                      <p:cBhvr>
                                        <p:cTn id="48" dur="1" fill="hold">
                                          <p:stCondLst>
                                            <p:cond delay="499"/>
                                          </p:stCondLst>
                                        </p:cTn>
                                        <p:tgtEl>
                                          <p:spTgt spid="14"/>
                                        </p:tgtEl>
                                        <p:attrNameLst>
                                          <p:attrName>style.visibility</p:attrName>
                                        </p:attrNameLst>
                                      </p:cBhvr>
                                      <p:to>
                                        <p:strVal val="visible"/>
                                      </p:to>
                                    </p:set>
                                  </p:childTnLst>
                                </p:cTn>
                              </p:par>
                            </p:childTnLst>
                          </p:cTn>
                        </p:par>
                        <p:par>
                          <p:cTn id="49" fill="hold">
                            <p:stCondLst>
                              <p:cond delay="17500"/>
                            </p:stCondLst>
                            <p:childTnLst>
                              <p:par>
                                <p:cTn id="50" presetID="1" presetClass="entr" presetSubtype="0" fill="hold" grpId="0" nodeType="afterEffect">
                                  <p:stCondLst>
                                    <p:cond delay="1000"/>
                                  </p:stCondLst>
                                  <p:childTnLst>
                                    <p:set>
                                      <p:cBhvr>
                                        <p:cTn id="51" dur="1" fill="hold">
                                          <p:stCondLst>
                                            <p:cond delay="499"/>
                                          </p:stCondLst>
                                        </p:cTn>
                                        <p:tgtEl>
                                          <p:spTgt spid="15"/>
                                        </p:tgtEl>
                                        <p:attrNameLst>
                                          <p:attrName>style.visibility</p:attrName>
                                        </p:attrNameLst>
                                      </p:cBhvr>
                                      <p:to>
                                        <p:strVal val="visible"/>
                                      </p:to>
                                    </p:set>
                                  </p:childTnLst>
                                </p:cTn>
                              </p:par>
                            </p:childTnLst>
                          </p:cTn>
                        </p:par>
                        <p:par>
                          <p:cTn id="52" fill="hold">
                            <p:stCondLst>
                              <p:cond delay="19000"/>
                            </p:stCondLst>
                            <p:childTnLst>
                              <p:par>
                                <p:cTn id="53" presetID="1" presetClass="entr" presetSubtype="0" fill="hold" grpId="0" nodeType="afterEffect">
                                  <p:stCondLst>
                                    <p:cond delay="1000"/>
                                  </p:stCondLst>
                                  <p:childTnLst>
                                    <p:set>
                                      <p:cBhvr>
                                        <p:cTn id="54" dur="1" fill="hold">
                                          <p:stCondLst>
                                            <p:cond delay="499"/>
                                          </p:stCondLst>
                                        </p:cTn>
                                        <p:tgtEl>
                                          <p:spTgt spid="16"/>
                                        </p:tgtEl>
                                        <p:attrNameLst>
                                          <p:attrName>style.visibility</p:attrName>
                                        </p:attrNameLst>
                                      </p:cBhvr>
                                      <p:to>
                                        <p:strVal val="visible"/>
                                      </p:to>
                                    </p:set>
                                  </p:childTnLst>
                                </p:cTn>
                              </p:par>
                            </p:childTnLst>
                          </p:cTn>
                        </p:par>
                        <p:par>
                          <p:cTn id="55" fill="hold">
                            <p:stCondLst>
                              <p:cond delay="20500"/>
                            </p:stCondLst>
                            <p:childTnLst>
                              <p:par>
                                <p:cTn id="56" presetID="1" presetClass="entr" presetSubtype="0" fill="hold" grpId="0" nodeType="afterEffect">
                                  <p:stCondLst>
                                    <p:cond delay="1000"/>
                                  </p:stCondLst>
                                  <p:childTnLst>
                                    <p:set>
                                      <p:cBhvr>
                                        <p:cTn id="57" dur="1" fill="hold">
                                          <p:stCondLst>
                                            <p:cond delay="499"/>
                                          </p:stCondLst>
                                        </p:cTn>
                                        <p:tgtEl>
                                          <p:spTgt spid="17"/>
                                        </p:tgtEl>
                                        <p:attrNameLst>
                                          <p:attrName>style.visibility</p:attrName>
                                        </p:attrNameLst>
                                      </p:cBhvr>
                                      <p:to>
                                        <p:strVal val="visible"/>
                                      </p:to>
                                    </p:set>
                                  </p:childTnLst>
                                </p:cTn>
                              </p:par>
                            </p:childTnLst>
                          </p:cTn>
                        </p:par>
                        <p:par>
                          <p:cTn id="58" fill="hold">
                            <p:stCondLst>
                              <p:cond delay="22000"/>
                            </p:stCondLst>
                            <p:childTnLst>
                              <p:par>
                                <p:cTn id="59" presetID="1" presetClass="entr" presetSubtype="0" fill="hold" grpId="0" nodeType="afterEffect">
                                  <p:stCondLst>
                                    <p:cond delay="1000"/>
                                  </p:stCondLst>
                                  <p:childTnLst>
                                    <p:set>
                                      <p:cBhvr>
                                        <p:cTn id="60" dur="1" fill="hold">
                                          <p:stCondLst>
                                            <p:cond delay="499"/>
                                          </p:stCondLst>
                                        </p:cTn>
                                        <p:tgtEl>
                                          <p:spTgt spid="18"/>
                                        </p:tgtEl>
                                        <p:attrNameLst>
                                          <p:attrName>style.visibility</p:attrName>
                                        </p:attrNameLst>
                                      </p:cBhvr>
                                      <p:to>
                                        <p:strVal val="visible"/>
                                      </p:to>
                                    </p:set>
                                  </p:childTnLst>
                                </p:cTn>
                              </p:par>
                            </p:childTnLst>
                          </p:cTn>
                        </p:par>
                        <p:par>
                          <p:cTn id="61" fill="hold">
                            <p:stCondLst>
                              <p:cond delay="23500"/>
                            </p:stCondLst>
                            <p:childTnLst>
                              <p:par>
                                <p:cTn id="62" presetID="1" presetClass="entr" presetSubtype="0" fill="hold" grpId="0" nodeType="afterEffect">
                                  <p:stCondLst>
                                    <p:cond delay="1000"/>
                                  </p:stCondLst>
                                  <p:childTnLst>
                                    <p:set>
                                      <p:cBhvr>
                                        <p:cTn id="63" dur="1" fill="hold">
                                          <p:stCondLst>
                                            <p:cond delay="499"/>
                                          </p:stCondLst>
                                        </p:cTn>
                                        <p:tgtEl>
                                          <p:spTgt spid="19"/>
                                        </p:tgtEl>
                                        <p:attrNameLst>
                                          <p:attrName>style.visibility</p:attrName>
                                        </p:attrNameLst>
                                      </p:cBhvr>
                                      <p:to>
                                        <p:strVal val="visible"/>
                                      </p:to>
                                    </p:set>
                                  </p:childTnLst>
                                </p:cTn>
                              </p:par>
                            </p:childTnLst>
                          </p:cTn>
                        </p:par>
                        <p:par>
                          <p:cTn id="64" fill="hold">
                            <p:stCondLst>
                              <p:cond delay="25000"/>
                            </p:stCondLst>
                            <p:childTnLst>
                              <p:par>
                                <p:cTn id="65" presetID="1" presetClass="entr" presetSubtype="0" fill="hold" grpId="0" nodeType="afterEffect">
                                  <p:stCondLst>
                                    <p:cond delay="1000"/>
                                  </p:stCondLst>
                                  <p:childTnLst>
                                    <p:set>
                                      <p:cBhvr>
                                        <p:cTn id="66" dur="1" fill="hold">
                                          <p:stCondLst>
                                            <p:cond delay="499"/>
                                          </p:stCondLst>
                                        </p:cTn>
                                        <p:tgtEl>
                                          <p:spTgt spid="20"/>
                                        </p:tgtEl>
                                        <p:attrNameLst>
                                          <p:attrName>style.visibility</p:attrName>
                                        </p:attrNameLst>
                                      </p:cBhvr>
                                      <p:to>
                                        <p:strVal val="visible"/>
                                      </p:to>
                                    </p:set>
                                  </p:childTnLst>
                                </p:cTn>
                              </p:par>
                            </p:childTnLst>
                          </p:cTn>
                        </p:par>
                        <p:par>
                          <p:cTn id="67" fill="hold">
                            <p:stCondLst>
                              <p:cond delay="26500"/>
                            </p:stCondLst>
                            <p:childTnLst>
                              <p:par>
                                <p:cTn id="68" presetID="1" presetClass="entr" presetSubtype="0" fill="hold" grpId="0" nodeType="afterEffect">
                                  <p:stCondLst>
                                    <p:cond delay="1000"/>
                                  </p:stCondLst>
                                  <p:childTnLst>
                                    <p:set>
                                      <p:cBhvr>
                                        <p:cTn id="69" dur="1" fill="hold">
                                          <p:stCondLst>
                                            <p:cond delay="499"/>
                                          </p:stCondLst>
                                        </p:cTn>
                                        <p:tgtEl>
                                          <p:spTgt spid="21"/>
                                        </p:tgtEl>
                                        <p:attrNameLst>
                                          <p:attrName>style.visibility</p:attrName>
                                        </p:attrNameLst>
                                      </p:cBhvr>
                                      <p:to>
                                        <p:strVal val="visible"/>
                                      </p:to>
                                    </p:set>
                                  </p:childTnLst>
                                </p:cTn>
                              </p:par>
                            </p:childTnLst>
                          </p:cTn>
                        </p:par>
                        <p:par>
                          <p:cTn id="70" fill="hold">
                            <p:stCondLst>
                              <p:cond delay="28000"/>
                            </p:stCondLst>
                            <p:childTnLst>
                              <p:par>
                                <p:cTn id="71" presetID="1" presetClass="entr" presetSubtype="0" fill="hold" grpId="0" nodeType="afterEffect">
                                  <p:stCondLst>
                                    <p:cond delay="1000"/>
                                  </p:stCondLst>
                                  <p:childTnLst>
                                    <p:set>
                                      <p:cBhvr>
                                        <p:cTn id="72" dur="1" fill="hold">
                                          <p:stCondLst>
                                            <p:cond delay="499"/>
                                          </p:stCondLst>
                                        </p:cTn>
                                        <p:tgtEl>
                                          <p:spTgt spid="22"/>
                                        </p:tgtEl>
                                        <p:attrNameLst>
                                          <p:attrName>style.visibility</p:attrName>
                                        </p:attrNameLst>
                                      </p:cBhvr>
                                      <p:to>
                                        <p:strVal val="visible"/>
                                      </p:to>
                                    </p:set>
                                  </p:childTnLst>
                                </p:cTn>
                              </p:par>
                            </p:childTnLst>
                          </p:cTn>
                        </p:par>
                        <p:par>
                          <p:cTn id="73" fill="hold">
                            <p:stCondLst>
                              <p:cond delay="29500"/>
                            </p:stCondLst>
                            <p:childTnLst>
                              <p:par>
                                <p:cTn id="74" presetID="1" presetClass="entr" presetSubtype="0" fill="hold" grpId="0" nodeType="afterEffect">
                                  <p:stCondLst>
                                    <p:cond delay="1000"/>
                                  </p:stCondLst>
                                  <p:childTnLst>
                                    <p:set>
                                      <p:cBhvr>
                                        <p:cTn id="75" dur="1" fill="hold">
                                          <p:stCondLst>
                                            <p:cond delay="499"/>
                                          </p:stCondLst>
                                        </p:cTn>
                                        <p:tgtEl>
                                          <p:spTgt spid="23"/>
                                        </p:tgtEl>
                                        <p:attrNameLst>
                                          <p:attrName>style.visibility</p:attrName>
                                        </p:attrNameLst>
                                      </p:cBhvr>
                                      <p:to>
                                        <p:strVal val="visible"/>
                                      </p:to>
                                    </p:set>
                                  </p:childTnLst>
                                </p:cTn>
                              </p:par>
                            </p:childTnLst>
                          </p:cTn>
                        </p:par>
                        <p:par>
                          <p:cTn id="76" fill="hold">
                            <p:stCondLst>
                              <p:cond delay="31000"/>
                            </p:stCondLst>
                            <p:childTnLst>
                              <p:par>
                                <p:cTn id="77" presetID="1" presetClass="entr" presetSubtype="0" fill="hold" grpId="0" nodeType="afterEffect">
                                  <p:stCondLst>
                                    <p:cond delay="1000"/>
                                  </p:stCondLst>
                                  <p:childTnLst>
                                    <p:set>
                                      <p:cBhvr>
                                        <p:cTn id="78" dur="1" fill="hold">
                                          <p:stCondLst>
                                            <p:cond delay="499"/>
                                          </p:stCondLst>
                                        </p:cTn>
                                        <p:tgtEl>
                                          <p:spTgt spid="24"/>
                                        </p:tgtEl>
                                        <p:attrNameLst>
                                          <p:attrName>style.visibility</p:attrName>
                                        </p:attrNameLst>
                                      </p:cBhvr>
                                      <p:to>
                                        <p:strVal val="visible"/>
                                      </p:to>
                                    </p:set>
                                  </p:childTnLst>
                                </p:cTn>
                              </p:par>
                            </p:childTnLst>
                          </p:cTn>
                        </p:par>
                        <p:par>
                          <p:cTn id="79" fill="hold">
                            <p:stCondLst>
                              <p:cond delay="32500"/>
                            </p:stCondLst>
                            <p:childTnLst>
                              <p:par>
                                <p:cTn id="80" presetID="1" presetClass="entr" presetSubtype="0" fill="hold" grpId="0" nodeType="afterEffect">
                                  <p:stCondLst>
                                    <p:cond delay="1000"/>
                                  </p:stCondLst>
                                  <p:childTnLst>
                                    <p:set>
                                      <p:cBhvr>
                                        <p:cTn id="81" dur="1" fill="hold">
                                          <p:stCondLst>
                                            <p:cond delay="499"/>
                                          </p:stCondLst>
                                        </p:cTn>
                                        <p:tgtEl>
                                          <p:spTgt spid="25"/>
                                        </p:tgtEl>
                                        <p:attrNameLst>
                                          <p:attrName>style.visibility</p:attrName>
                                        </p:attrNameLst>
                                      </p:cBhvr>
                                      <p:to>
                                        <p:strVal val="visible"/>
                                      </p:to>
                                    </p:set>
                                  </p:childTnLst>
                                </p:cTn>
                              </p:par>
                            </p:childTnLst>
                          </p:cTn>
                        </p:par>
                        <p:par>
                          <p:cTn id="82" fill="hold">
                            <p:stCondLst>
                              <p:cond delay="34000"/>
                            </p:stCondLst>
                            <p:childTnLst>
                              <p:par>
                                <p:cTn id="83" presetID="1" presetClass="entr" presetSubtype="0" fill="hold" grpId="0" nodeType="afterEffect">
                                  <p:stCondLst>
                                    <p:cond delay="1000"/>
                                  </p:stCondLst>
                                  <p:childTnLst>
                                    <p:set>
                                      <p:cBhvr>
                                        <p:cTn id="84" dur="1" fill="hold">
                                          <p:stCondLst>
                                            <p:cond delay="499"/>
                                          </p:stCondLst>
                                        </p:cTn>
                                        <p:tgtEl>
                                          <p:spTgt spid="26"/>
                                        </p:tgtEl>
                                        <p:attrNameLst>
                                          <p:attrName>style.visibility</p:attrName>
                                        </p:attrNameLst>
                                      </p:cBhvr>
                                      <p:to>
                                        <p:strVal val="visible"/>
                                      </p:to>
                                    </p:set>
                                  </p:childTnLst>
                                </p:cTn>
                              </p:par>
                            </p:childTnLst>
                          </p:cTn>
                        </p:par>
                        <p:par>
                          <p:cTn id="85" fill="hold">
                            <p:stCondLst>
                              <p:cond delay="35500"/>
                            </p:stCondLst>
                            <p:childTnLst>
                              <p:par>
                                <p:cTn id="86" presetID="1" presetClass="entr" presetSubtype="0" fill="hold" grpId="0" nodeType="afterEffect">
                                  <p:stCondLst>
                                    <p:cond delay="0"/>
                                  </p:stCondLst>
                                  <p:childTnLst>
                                    <p:set>
                                      <p:cBhvr>
                                        <p:cTn id="87" dur="1" fill="hold">
                                          <p:stCondLst>
                                            <p:cond delay="499"/>
                                          </p:stCondLst>
                                        </p:cTn>
                                        <p:tgtEl>
                                          <p:spTgt spid="27"/>
                                        </p:tgtEl>
                                        <p:attrNameLst>
                                          <p:attrName>style.visibility</p:attrName>
                                        </p:attrNameLst>
                                      </p:cBhvr>
                                      <p:to>
                                        <p:strVal val="visible"/>
                                      </p:to>
                                    </p:set>
                                  </p:childTnLst>
                                </p:cTn>
                              </p:par>
                            </p:childTnLst>
                          </p:cTn>
                        </p:par>
                        <p:par>
                          <p:cTn id="88" fill="hold">
                            <p:stCondLst>
                              <p:cond delay="36000"/>
                            </p:stCondLst>
                            <p:childTnLst>
                              <p:par>
                                <p:cTn id="89" presetID="42"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89"/>
                                            </p:cond>
                                          </p:stCondLst>
                                          <p:endCondLst>
                                            <p:cond evt="onStopAudio" delay="0">
                                              <p:tgtEl>
                                                <p:sldTgt/>
                                              </p:tgtEl>
                                            </p:cond>
                                          </p:endCondLst>
                                        </p:cTn>
                                        <p:tgtEl>
                                          <p:sndTgt r:embed="rId2" name="chimes.wav"/>
                                        </p:tgtEl>
                                      </p:cMediaNode>
                                    </p:audio>
                                  </p:subTnLst>
                                </p:cTn>
                              </p:par>
                            </p:childTnLst>
                          </p:cTn>
                        </p:par>
                        <p:par>
                          <p:cTn id="94" fill="hold">
                            <p:stCondLst>
                              <p:cond delay="37000"/>
                            </p:stCondLst>
                            <p:childTnLst>
                              <p:par>
                                <p:cTn id="95" presetID="22" presetClass="entr" presetSubtype="4"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down)">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utoUpdateAnimBg="0"/>
      <p:bldP spid="29" grpId="0" animBg="1"/>
      <p:bldP spid="30" grpId="0" animBg="1"/>
      <p:bldP spid="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صورة 5">
            <a:extLst>
              <a:ext uri="{FF2B5EF4-FFF2-40B4-BE49-F238E27FC236}">
                <a16:creationId xmlns:a16="http://schemas.microsoft.com/office/drawing/2014/main" id="{1ADFC383-F3CD-4ACF-A640-D0D64344007E}"/>
              </a:ext>
            </a:extLst>
          </p:cNvPr>
          <p:cNvPicPr>
            <a:picLocks noChangeAspect="1"/>
          </p:cNvPicPr>
          <p:nvPr/>
        </p:nvPicPr>
        <p:blipFill rotWithShape="1">
          <a:blip r:embed="rId4">
            <a:extLst>
              <a:ext uri="{28A0092B-C50C-407E-A947-70E740481C1C}">
                <a14:useLocalDpi xmlns:a14="http://schemas.microsoft.com/office/drawing/2010/main" val="0"/>
              </a:ext>
            </a:extLst>
          </a:blip>
          <a:srcRect l="7691" t="50327" r="50481" b="8215"/>
          <a:stretch/>
        </p:blipFill>
        <p:spPr>
          <a:xfrm>
            <a:off x="7740352" y="116632"/>
            <a:ext cx="1331639" cy="1296144"/>
          </a:xfrm>
          <a:prstGeom prst="rect">
            <a:avLst/>
          </a:prstGeom>
        </p:spPr>
      </p:pic>
      <p:sp>
        <p:nvSpPr>
          <p:cNvPr id="3" name="Rectangle 16">
            <a:extLst>
              <a:ext uri="{FF2B5EF4-FFF2-40B4-BE49-F238E27FC236}">
                <a16:creationId xmlns:a16="http://schemas.microsoft.com/office/drawing/2014/main" id="{A6F384B3-7FFA-4914-B874-C469DC24C99B}"/>
              </a:ext>
            </a:extLst>
          </p:cNvPr>
          <p:cNvSpPr>
            <a:spLocks noChangeArrowheads="1"/>
          </p:cNvSpPr>
          <p:nvPr/>
        </p:nvSpPr>
        <p:spPr bwMode="auto">
          <a:xfrm>
            <a:off x="7164190"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4" name="Rectangle 16">
            <a:extLst>
              <a:ext uri="{FF2B5EF4-FFF2-40B4-BE49-F238E27FC236}">
                <a16:creationId xmlns:a16="http://schemas.microsoft.com/office/drawing/2014/main" id="{3A9C9DD9-6DEF-4BF2-8796-348E10A4BDDB}"/>
              </a:ext>
            </a:extLst>
          </p:cNvPr>
          <p:cNvSpPr>
            <a:spLocks noChangeArrowheads="1"/>
          </p:cNvSpPr>
          <p:nvPr/>
        </p:nvSpPr>
        <p:spPr bwMode="auto">
          <a:xfrm>
            <a:off x="6876852"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5" name="Rectangle 16">
            <a:extLst>
              <a:ext uri="{FF2B5EF4-FFF2-40B4-BE49-F238E27FC236}">
                <a16:creationId xmlns:a16="http://schemas.microsoft.com/office/drawing/2014/main" id="{12C13833-0259-4310-B2E2-2173A3CAB483}"/>
              </a:ext>
            </a:extLst>
          </p:cNvPr>
          <p:cNvSpPr>
            <a:spLocks noChangeArrowheads="1"/>
          </p:cNvSpPr>
          <p:nvPr/>
        </p:nvSpPr>
        <p:spPr bwMode="auto">
          <a:xfrm>
            <a:off x="6587927"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7" name="Rectangle 16">
            <a:extLst>
              <a:ext uri="{FF2B5EF4-FFF2-40B4-BE49-F238E27FC236}">
                <a16:creationId xmlns:a16="http://schemas.microsoft.com/office/drawing/2014/main" id="{148672BD-392D-4A9E-95A9-A786FA97A07F}"/>
              </a:ext>
            </a:extLst>
          </p:cNvPr>
          <p:cNvSpPr>
            <a:spLocks noChangeArrowheads="1"/>
          </p:cNvSpPr>
          <p:nvPr/>
        </p:nvSpPr>
        <p:spPr bwMode="auto">
          <a:xfrm>
            <a:off x="6300590"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8" name="Rectangle 16">
            <a:extLst>
              <a:ext uri="{FF2B5EF4-FFF2-40B4-BE49-F238E27FC236}">
                <a16:creationId xmlns:a16="http://schemas.microsoft.com/office/drawing/2014/main" id="{7AA10352-11ED-4DE3-A3DE-DB813CAC01BD}"/>
              </a:ext>
            </a:extLst>
          </p:cNvPr>
          <p:cNvSpPr>
            <a:spLocks noChangeArrowheads="1"/>
          </p:cNvSpPr>
          <p:nvPr/>
        </p:nvSpPr>
        <p:spPr bwMode="auto">
          <a:xfrm>
            <a:off x="6013252"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9" name="Rectangle 16">
            <a:extLst>
              <a:ext uri="{FF2B5EF4-FFF2-40B4-BE49-F238E27FC236}">
                <a16:creationId xmlns:a16="http://schemas.microsoft.com/office/drawing/2014/main" id="{E1F8952E-4B0B-4C4D-A519-B75BA4DFD18A}"/>
              </a:ext>
            </a:extLst>
          </p:cNvPr>
          <p:cNvSpPr>
            <a:spLocks noChangeArrowheads="1"/>
          </p:cNvSpPr>
          <p:nvPr/>
        </p:nvSpPr>
        <p:spPr bwMode="auto">
          <a:xfrm>
            <a:off x="5724327"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0" name="Rectangle 16">
            <a:extLst>
              <a:ext uri="{FF2B5EF4-FFF2-40B4-BE49-F238E27FC236}">
                <a16:creationId xmlns:a16="http://schemas.microsoft.com/office/drawing/2014/main" id="{461CFE03-51E7-4EF7-BE24-BB2BED32FFC2}"/>
              </a:ext>
            </a:extLst>
          </p:cNvPr>
          <p:cNvSpPr>
            <a:spLocks noChangeArrowheads="1"/>
          </p:cNvSpPr>
          <p:nvPr/>
        </p:nvSpPr>
        <p:spPr bwMode="auto">
          <a:xfrm>
            <a:off x="5436990"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1" name="Rectangle 16">
            <a:extLst>
              <a:ext uri="{FF2B5EF4-FFF2-40B4-BE49-F238E27FC236}">
                <a16:creationId xmlns:a16="http://schemas.microsoft.com/office/drawing/2014/main" id="{F2B1BFFE-4804-4F59-9A59-9E114D1586D4}"/>
              </a:ext>
            </a:extLst>
          </p:cNvPr>
          <p:cNvSpPr>
            <a:spLocks noChangeArrowheads="1"/>
          </p:cNvSpPr>
          <p:nvPr/>
        </p:nvSpPr>
        <p:spPr bwMode="auto">
          <a:xfrm>
            <a:off x="5148065" y="5605302"/>
            <a:ext cx="323850" cy="323850"/>
          </a:xfrm>
          <a:prstGeom prst="rect">
            <a:avLst/>
          </a:prstGeom>
          <a:solidFill>
            <a:srgbClr val="008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2" name="Rectangle 16">
            <a:extLst>
              <a:ext uri="{FF2B5EF4-FFF2-40B4-BE49-F238E27FC236}">
                <a16:creationId xmlns:a16="http://schemas.microsoft.com/office/drawing/2014/main" id="{68B8E970-C563-499F-B45F-C0CADED9EEA1}"/>
              </a:ext>
            </a:extLst>
          </p:cNvPr>
          <p:cNvSpPr>
            <a:spLocks noChangeArrowheads="1"/>
          </p:cNvSpPr>
          <p:nvPr/>
        </p:nvSpPr>
        <p:spPr bwMode="auto">
          <a:xfrm>
            <a:off x="4860727"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3" name="Rectangle 16">
            <a:extLst>
              <a:ext uri="{FF2B5EF4-FFF2-40B4-BE49-F238E27FC236}">
                <a16:creationId xmlns:a16="http://schemas.microsoft.com/office/drawing/2014/main" id="{31A51E4D-07D4-4545-B31D-09A860BE0CBD}"/>
              </a:ext>
            </a:extLst>
          </p:cNvPr>
          <p:cNvSpPr>
            <a:spLocks noChangeArrowheads="1"/>
          </p:cNvSpPr>
          <p:nvPr/>
        </p:nvSpPr>
        <p:spPr bwMode="auto">
          <a:xfrm>
            <a:off x="4571802"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4" name="Rectangle 16">
            <a:extLst>
              <a:ext uri="{FF2B5EF4-FFF2-40B4-BE49-F238E27FC236}">
                <a16:creationId xmlns:a16="http://schemas.microsoft.com/office/drawing/2014/main" id="{938DE378-ECE0-4658-A7AD-BB8CF950DF3D}"/>
              </a:ext>
            </a:extLst>
          </p:cNvPr>
          <p:cNvSpPr>
            <a:spLocks noChangeArrowheads="1"/>
          </p:cNvSpPr>
          <p:nvPr/>
        </p:nvSpPr>
        <p:spPr bwMode="auto">
          <a:xfrm>
            <a:off x="4284465"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5" name="Rectangle 16">
            <a:extLst>
              <a:ext uri="{FF2B5EF4-FFF2-40B4-BE49-F238E27FC236}">
                <a16:creationId xmlns:a16="http://schemas.microsoft.com/office/drawing/2014/main" id="{FC47821D-2535-4F79-9DFF-905D53B30860}"/>
              </a:ext>
            </a:extLst>
          </p:cNvPr>
          <p:cNvSpPr>
            <a:spLocks noChangeArrowheads="1"/>
          </p:cNvSpPr>
          <p:nvPr/>
        </p:nvSpPr>
        <p:spPr bwMode="auto">
          <a:xfrm>
            <a:off x="3995540"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6" name="Rectangle 16">
            <a:extLst>
              <a:ext uri="{FF2B5EF4-FFF2-40B4-BE49-F238E27FC236}">
                <a16:creationId xmlns:a16="http://schemas.microsoft.com/office/drawing/2014/main" id="{090F17B2-2F8A-46AA-A7B3-ED41E781E783}"/>
              </a:ext>
            </a:extLst>
          </p:cNvPr>
          <p:cNvSpPr>
            <a:spLocks noChangeArrowheads="1"/>
          </p:cNvSpPr>
          <p:nvPr/>
        </p:nvSpPr>
        <p:spPr bwMode="auto">
          <a:xfrm>
            <a:off x="3708202"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7" name="Rectangle 16">
            <a:extLst>
              <a:ext uri="{FF2B5EF4-FFF2-40B4-BE49-F238E27FC236}">
                <a16:creationId xmlns:a16="http://schemas.microsoft.com/office/drawing/2014/main" id="{0599987B-0D3D-4AF2-A5B0-03114A9CFC45}"/>
              </a:ext>
            </a:extLst>
          </p:cNvPr>
          <p:cNvSpPr>
            <a:spLocks noChangeArrowheads="1"/>
          </p:cNvSpPr>
          <p:nvPr/>
        </p:nvSpPr>
        <p:spPr bwMode="auto">
          <a:xfrm>
            <a:off x="3420865"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8" name="Rectangle 16">
            <a:extLst>
              <a:ext uri="{FF2B5EF4-FFF2-40B4-BE49-F238E27FC236}">
                <a16:creationId xmlns:a16="http://schemas.microsoft.com/office/drawing/2014/main" id="{1FD61653-42BA-4001-9317-3D67C898CEC7}"/>
              </a:ext>
            </a:extLst>
          </p:cNvPr>
          <p:cNvSpPr>
            <a:spLocks noChangeArrowheads="1"/>
          </p:cNvSpPr>
          <p:nvPr/>
        </p:nvSpPr>
        <p:spPr bwMode="auto">
          <a:xfrm>
            <a:off x="3131940"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19" name="Rectangle 16">
            <a:extLst>
              <a:ext uri="{FF2B5EF4-FFF2-40B4-BE49-F238E27FC236}">
                <a16:creationId xmlns:a16="http://schemas.microsoft.com/office/drawing/2014/main" id="{68E7097E-EFAD-4E49-AE53-5AFDFFC6A99E}"/>
              </a:ext>
            </a:extLst>
          </p:cNvPr>
          <p:cNvSpPr>
            <a:spLocks noChangeArrowheads="1"/>
          </p:cNvSpPr>
          <p:nvPr/>
        </p:nvSpPr>
        <p:spPr bwMode="auto">
          <a:xfrm>
            <a:off x="2844602"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0" name="Rectangle 16">
            <a:extLst>
              <a:ext uri="{FF2B5EF4-FFF2-40B4-BE49-F238E27FC236}">
                <a16:creationId xmlns:a16="http://schemas.microsoft.com/office/drawing/2014/main" id="{FAA1CFDB-D776-4C49-A5D0-51870B3EBA3E}"/>
              </a:ext>
            </a:extLst>
          </p:cNvPr>
          <p:cNvSpPr>
            <a:spLocks noChangeArrowheads="1"/>
          </p:cNvSpPr>
          <p:nvPr/>
        </p:nvSpPr>
        <p:spPr bwMode="auto">
          <a:xfrm>
            <a:off x="2555677" y="5605302"/>
            <a:ext cx="323850" cy="323850"/>
          </a:xfrm>
          <a:prstGeom prst="rect">
            <a:avLst/>
          </a:prstGeom>
          <a:solidFill>
            <a:srgbClr val="FF00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1" name="Rectangle 16">
            <a:extLst>
              <a:ext uri="{FF2B5EF4-FFF2-40B4-BE49-F238E27FC236}">
                <a16:creationId xmlns:a16="http://schemas.microsoft.com/office/drawing/2014/main" id="{A9D4F986-E083-4BED-84E1-ABC4579A926E}"/>
              </a:ext>
            </a:extLst>
          </p:cNvPr>
          <p:cNvSpPr>
            <a:spLocks noChangeArrowheads="1"/>
          </p:cNvSpPr>
          <p:nvPr/>
        </p:nvSpPr>
        <p:spPr bwMode="auto">
          <a:xfrm>
            <a:off x="2268340" y="5605302"/>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2" name="Rectangle 16">
            <a:extLst>
              <a:ext uri="{FF2B5EF4-FFF2-40B4-BE49-F238E27FC236}">
                <a16:creationId xmlns:a16="http://schemas.microsoft.com/office/drawing/2014/main" id="{E81E8A2C-7D0D-491D-99B9-EF6631674543}"/>
              </a:ext>
            </a:extLst>
          </p:cNvPr>
          <p:cNvSpPr>
            <a:spLocks noChangeArrowheads="1"/>
          </p:cNvSpPr>
          <p:nvPr/>
        </p:nvSpPr>
        <p:spPr bwMode="auto">
          <a:xfrm>
            <a:off x="1979415" y="5605302"/>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3" name="Rectangle 16">
            <a:extLst>
              <a:ext uri="{FF2B5EF4-FFF2-40B4-BE49-F238E27FC236}">
                <a16:creationId xmlns:a16="http://schemas.microsoft.com/office/drawing/2014/main" id="{A8478B61-7BB6-42A8-A505-03108F00FDB9}"/>
              </a:ext>
            </a:extLst>
          </p:cNvPr>
          <p:cNvSpPr>
            <a:spLocks noChangeArrowheads="1"/>
          </p:cNvSpPr>
          <p:nvPr/>
        </p:nvSpPr>
        <p:spPr bwMode="auto">
          <a:xfrm>
            <a:off x="1692077" y="5605302"/>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4" name="Rectangle 16">
            <a:extLst>
              <a:ext uri="{FF2B5EF4-FFF2-40B4-BE49-F238E27FC236}">
                <a16:creationId xmlns:a16="http://schemas.microsoft.com/office/drawing/2014/main" id="{5F4F6EE2-A8A7-4E87-86F8-F9CD9C8D700B}"/>
              </a:ext>
            </a:extLst>
          </p:cNvPr>
          <p:cNvSpPr>
            <a:spLocks noChangeArrowheads="1"/>
          </p:cNvSpPr>
          <p:nvPr/>
        </p:nvSpPr>
        <p:spPr bwMode="auto">
          <a:xfrm>
            <a:off x="1404740" y="5605302"/>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5" name="Rectangle 16">
            <a:extLst>
              <a:ext uri="{FF2B5EF4-FFF2-40B4-BE49-F238E27FC236}">
                <a16:creationId xmlns:a16="http://schemas.microsoft.com/office/drawing/2014/main" id="{5AF453B4-B71D-443E-9EA3-DDDC17C6B673}"/>
              </a:ext>
            </a:extLst>
          </p:cNvPr>
          <p:cNvSpPr>
            <a:spLocks noChangeArrowheads="1"/>
          </p:cNvSpPr>
          <p:nvPr/>
        </p:nvSpPr>
        <p:spPr bwMode="auto">
          <a:xfrm>
            <a:off x="1115815" y="5605302"/>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6" name="Rectangle 16">
            <a:extLst>
              <a:ext uri="{FF2B5EF4-FFF2-40B4-BE49-F238E27FC236}">
                <a16:creationId xmlns:a16="http://schemas.microsoft.com/office/drawing/2014/main" id="{88EC7952-3FF5-493E-8C05-058FE1DD89A7}"/>
              </a:ext>
            </a:extLst>
          </p:cNvPr>
          <p:cNvSpPr>
            <a:spLocks noChangeArrowheads="1"/>
          </p:cNvSpPr>
          <p:nvPr/>
        </p:nvSpPr>
        <p:spPr bwMode="auto">
          <a:xfrm>
            <a:off x="828477" y="5605302"/>
            <a:ext cx="323850" cy="323850"/>
          </a:xfrm>
          <a:prstGeom prst="rect">
            <a:avLst/>
          </a:prstGeom>
          <a:solidFill>
            <a:schemeClr val="bg1"/>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7" name="Rectangle 16">
            <a:extLst>
              <a:ext uri="{FF2B5EF4-FFF2-40B4-BE49-F238E27FC236}">
                <a16:creationId xmlns:a16="http://schemas.microsoft.com/office/drawing/2014/main" id="{6A7A1749-86A1-4206-B1ED-0EF6C22E64B7}"/>
              </a:ext>
            </a:extLst>
          </p:cNvPr>
          <p:cNvSpPr>
            <a:spLocks noChangeArrowheads="1"/>
          </p:cNvSpPr>
          <p:nvPr/>
        </p:nvSpPr>
        <p:spPr bwMode="auto">
          <a:xfrm>
            <a:off x="539552" y="5605302"/>
            <a:ext cx="323850" cy="323850"/>
          </a:xfrm>
          <a:prstGeom prst="rect">
            <a:avLst/>
          </a:prstGeom>
          <a:solidFill>
            <a:srgbClr val="FFFF00"/>
          </a:solidFill>
          <a:ln w="12700">
            <a:solidFill>
              <a:srgbClr val="040404"/>
            </a:solidFill>
            <a:miter lim="800000"/>
            <a:headEnd/>
            <a:tailEnd/>
          </a:ln>
        </p:spPr>
        <p:txBody>
          <a:bodyPr wrap="none" lIns="90000" tIns="46800" rIns="90000" bIns="46800" anchor="ct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rtl="0" eaLnBrk="1" hangingPunct="1">
              <a:spcBef>
                <a:spcPct val="0"/>
              </a:spcBef>
              <a:buFontTx/>
              <a:buNone/>
            </a:pPr>
            <a:endParaRPr lang="ar-SA" altLang="ar-OM" sz="2800">
              <a:solidFill>
                <a:srgbClr val="FFFF00"/>
              </a:solidFill>
              <a:latin typeface="Times New Roman" pitchFamily="18" charset="0"/>
              <a:cs typeface="Traditional Arabic" pitchFamily="18" charset="-78"/>
            </a:endParaRPr>
          </a:p>
        </p:txBody>
      </p:sp>
      <p:sp>
        <p:nvSpPr>
          <p:cNvPr id="28" name="Text Box 15">
            <a:extLst>
              <a:ext uri="{FF2B5EF4-FFF2-40B4-BE49-F238E27FC236}">
                <a16:creationId xmlns:a16="http://schemas.microsoft.com/office/drawing/2014/main" id="{D79BB51E-ACA6-41AD-A5AE-2F04AF65D039}"/>
              </a:ext>
            </a:extLst>
          </p:cNvPr>
          <p:cNvSpPr txBox="1">
            <a:spLocks noChangeArrowheads="1"/>
          </p:cNvSpPr>
          <p:nvPr/>
        </p:nvSpPr>
        <p:spPr bwMode="auto">
          <a:xfrm>
            <a:off x="7326115" y="5403751"/>
            <a:ext cx="975340" cy="525401"/>
          </a:xfrm>
          <a:prstGeom prst="rect">
            <a:avLst/>
          </a:prstGeom>
          <a:noFill/>
          <a:ln w="12700">
            <a:noFill/>
            <a:miter lim="800000"/>
            <a:headEnd/>
            <a:tailEnd/>
          </a:ln>
          <a:effectLst/>
        </p:spPr>
        <p:txBody>
          <a:bodyPr wrap="square" lIns="90000" tIns="46800" rIns="90000" bIns="46800" anchor="ctr">
            <a:spAutoFit/>
          </a:bodyPr>
          <a:lstStyle/>
          <a:p>
            <a:pPr algn="ctr" fontAlgn="auto">
              <a:spcBef>
                <a:spcPct val="50000"/>
              </a:spcBef>
              <a:spcAft>
                <a:spcPts val="0"/>
              </a:spcAft>
              <a:defRPr/>
            </a:pPr>
            <a:r>
              <a:rPr lang="ar-SA" sz="2800" u="sng" dirty="0">
                <a:effectLst>
                  <a:outerShdw blurRad="38100" dist="38100" dir="2700000" algn="tl">
                    <a:srgbClr val="000000"/>
                  </a:outerShdw>
                </a:effectLst>
                <a:latin typeface="Times New Roman" pitchFamily="18" charset="0"/>
                <a:cs typeface="Traditional Arabic" pitchFamily="2" charset="-78"/>
              </a:rPr>
              <a:t>الزمن</a:t>
            </a:r>
            <a:endParaRPr lang="en-US" sz="2800" u="sng" dirty="0">
              <a:effectLst>
                <a:outerShdw blurRad="38100" dist="38100" dir="2700000" algn="tl">
                  <a:srgbClr val="000000"/>
                </a:outerShdw>
              </a:effectLst>
              <a:latin typeface="Times New Roman" pitchFamily="18" charset="0"/>
              <a:cs typeface="Traditional Arabic" pitchFamily="2" charset="-78"/>
            </a:endParaRPr>
          </a:p>
        </p:txBody>
      </p:sp>
      <p:sp>
        <p:nvSpPr>
          <p:cNvPr id="29" name="مربع نص 28">
            <a:extLst>
              <a:ext uri="{FF2B5EF4-FFF2-40B4-BE49-F238E27FC236}">
                <a16:creationId xmlns:a16="http://schemas.microsoft.com/office/drawing/2014/main" id="{DE639EC3-EC85-45A1-B453-EA90969D6F7A}"/>
              </a:ext>
            </a:extLst>
          </p:cNvPr>
          <p:cNvSpPr txBox="1">
            <a:spLocks noChangeArrowheads="1"/>
          </p:cNvSpPr>
          <p:nvPr/>
        </p:nvSpPr>
        <p:spPr bwMode="auto">
          <a:xfrm>
            <a:off x="161715" y="149731"/>
            <a:ext cx="7416824"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ادرس الشكل جيدا ثم اجب السؤال الآتي: الجهاز الذي سوف يستخدم لقياس المسافة بين النقطة ( 3 ) والنقطة ( 2 ): </a:t>
            </a:r>
          </a:p>
        </p:txBody>
      </p:sp>
      <p:pic>
        <p:nvPicPr>
          <p:cNvPr id="30" name="صورة 29">
            <a:extLst>
              <a:ext uri="{FF2B5EF4-FFF2-40B4-BE49-F238E27FC236}">
                <a16:creationId xmlns:a16="http://schemas.microsoft.com/office/drawing/2014/main" id="{C649994F-F339-40FF-868B-C8AE2B750789}"/>
              </a:ext>
            </a:extLst>
          </p:cNvPr>
          <p:cNvPicPr/>
          <p:nvPr/>
        </p:nvPicPr>
        <p:blipFill rotWithShape="1">
          <a:blip r:embed="rId5" cstate="print">
            <a:extLst>
              <a:ext uri="{28A0092B-C50C-407E-A947-70E740481C1C}">
                <a14:useLocalDpi xmlns:a14="http://schemas.microsoft.com/office/drawing/2010/main" val="0"/>
              </a:ext>
            </a:extLst>
          </a:blip>
          <a:srcRect l="5099" t="5788" r="10851" b="7365"/>
          <a:stretch/>
        </p:blipFill>
        <p:spPr bwMode="auto">
          <a:xfrm>
            <a:off x="238879" y="1413528"/>
            <a:ext cx="3505835" cy="309634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grpSp>
        <p:nvGrpSpPr>
          <p:cNvPr id="2" name="مجموعة 1">
            <a:extLst>
              <a:ext uri="{FF2B5EF4-FFF2-40B4-BE49-F238E27FC236}">
                <a16:creationId xmlns:a16="http://schemas.microsoft.com/office/drawing/2014/main" id="{E059EA0F-7A60-4D2D-AFA2-0B5E21654586}"/>
              </a:ext>
            </a:extLst>
          </p:cNvPr>
          <p:cNvGrpSpPr/>
          <p:nvPr/>
        </p:nvGrpSpPr>
        <p:grpSpPr>
          <a:xfrm>
            <a:off x="3924045" y="2153109"/>
            <a:ext cx="4981076" cy="2279811"/>
            <a:chOff x="3150641" y="1821042"/>
            <a:chExt cx="5825975" cy="2279811"/>
          </a:xfrm>
        </p:grpSpPr>
        <p:pic>
          <p:nvPicPr>
            <p:cNvPr id="32" name="صورة 31">
              <a:extLst>
                <a:ext uri="{FF2B5EF4-FFF2-40B4-BE49-F238E27FC236}">
                  <a16:creationId xmlns:a16="http://schemas.microsoft.com/office/drawing/2014/main" id="{30509B14-A0D7-4783-BC9E-370A4EED4B62}"/>
                </a:ext>
              </a:extLst>
            </p:cNvPr>
            <p:cNvPicPr>
              <a:picLocks noChangeAspect="1"/>
            </p:cNvPicPr>
            <p:nvPr/>
          </p:nvPicPr>
          <p:blipFill rotWithShape="1">
            <a:blip r:embed="rId6"/>
            <a:srcRect l="36934" t="47861" r="49673" b="35436"/>
            <a:stretch/>
          </p:blipFill>
          <p:spPr>
            <a:xfrm>
              <a:off x="3150641" y="1821042"/>
              <a:ext cx="3024536" cy="2279811"/>
            </a:xfrm>
            <a:prstGeom prst="rect">
              <a:avLst/>
            </a:prstGeom>
            <a:ln>
              <a:noFill/>
            </a:ln>
            <a:effectLst>
              <a:outerShdw blurRad="292100" dist="139700" dir="2700000" algn="tl" rotWithShape="0">
                <a:srgbClr val="333333">
                  <a:alpha val="65000"/>
                </a:srgbClr>
              </a:outerShdw>
            </a:effectLst>
          </p:spPr>
        </p:pic>
        <p:pic>
          <p:nvPicPr>
            <p:cNvPr id="31" name="صورة 30">
              <a:extLst>
                <a:ext uri="{FF2B5EF4-FFF2-40B4-BE49-F238E27FC236}">
                  <a16:creationId xmlns:a16="http://schemas.microsoft.com/office/drawing/2014/main" id="{7562C0D5-EF67-4D48-A99E-30E0594BA70C}"/>
                </a:ext>
              </a:extLst>
            </p:cNvPr>
            <p:cNvPicPr>
              <a:picLocks noChangeAspect="1"/>
            </p:cNvPicPr>
            <p:nvPr/>
          </p:nvPicPr>
          <p:blipFill rotWithShape="1">
            <a:blip r:embed="rId6"/>
            <a:srcRect l="50931" t="47861" r="36282" b="34379"/>
            <a:stretch/>
          </p:blipFill>
          <p:spPr>
            <a:xfrm>
              <a:off x="6089004" y="1821042"/>
              <a:ext cx="2887612" cy="2279811"/>
            </a:xfrm>
            <a:prstGeom prst="rect">
              <a:avLst/>
            </a:prstGeom>
            <a:ln>
              <a:noFill/>
            </a:ln>
            <a:effectLst>
              <a:outerShdw blurRad="292100" dist="139700" dir="2700000" algn="tl" rotWithShape="0">
                <a:srgbClr val="333333">
                  <a:alpha val="65000"/>
                </a:srgbClr>
              </a:outerShdw>
            </a:effectLst>
          </p:spPr>
        </p:pic>
      </p:grpSp>
      <p:sp>
        <p:nvSpPr>
          <p:cNvPr id="33" name="مخطط انسيابي: معالجة متعاقبة 32">
            <a:extLst>
              <a:ext uri="{FF2B5EF4-FFF2-40B4-BE49-F238E27FC236}">
                <a16:creationId xmlns:a16="http://schemas.microsoft.com/office/drawing/2014/main" id="{15C7784D-3F67-474F-A4B6-7E87D9CB78BF}"/>
              </a:ext>
            </a:extLst>
          </p:cNvPr>
          <p:cNvSpPr/>
          <p:nvPr/>
        </p:nvSpPr>
        <p:spPr>
          <a:xfrm>
            <a:off x="5197611" y="1412776"/>
            <a:ext cx="2153627" cy="575983"/>
          </a:xfrm>
          <a:prstGeom prst="flowChartAlternateProcess">
            <a:avLst/>
          </a:prstGeom>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ظلل الإجابة الصحيحة</a:t>
            </a:r>
            <a:endParaRPr lang="ar-OM" sz="2000" b="1" dirty="0">
              <a:solidFill>
                <a:srgbClr val="FF0000"/>
              </a:solidFill>
            </a:endParaRPr>
          </a:p>
        </p:txBody>
      </p:sp>
      <p:sp>
        <p:nvSpPr>
          <p:cNvPr id="34" name="شكل بيضاوي 33">
            <a:extLst>
              <a:ext uri="{FF2B5EF4-FFF2-40B4-BE49-F238E27FC236}">
                <a16:creationId xmlns:a16="http://schemas.microsoft.com/office/drawing/2014/main" id="{E7C162B5-491C-4F44-93BF-288D1E624053}"/>
              </a:ext>
            </a:extLst>
          </p:cNvPr>
          <p:cNvSpPr/>
          <p:nvPr/>
        </p:nvSpPr>
        <p:spPr>
          <a:xfrm>
            <a:off x="6509954" y="2232436"/>
            <a:ext cx="359102" cy="332468"/>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5" name="شكل بيضاوي 34">
            <a:hlinkClick r:id="rId7" action="ppaction://hlinksldjump"/>
            <a:extLst>
              <a:ext uri="{FF2B5EF4-FFF2-40B4-BE49-F238E27FC236}">
                <a16:creationId xmlns:a16="http://schemas.microsoft.com/office/drawing/2014/main" id="{27B9B957-AC09-439C-ACB8-0DF9BD1C50E1}"/>
              </a:ext>
            </a:extLst>
          </p:cNvPr>
          <p:cNvSpPr/>
          <p:nvPr/>
        </p:nvSpPr>
        <p:spPr>
          <a:xfrm>
            <a:off x="269069" y="4725144"/>
            <a:ext cx="1297596" cy="648072"/>
          </a:xfrm>
          <a:prstGeom prst="ellipse">
            <a:avLst/>
          </a:prstGeom>
          <a:solidFill>
            <a:schemeClr val="bg2">
              <a:lumMod val="75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1100852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499"/>
                                          </p:stCondLst>
                                        </p:cTn>
                                        <p:tgtEl>
                                          <p:spTgt spid="28"/>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grpId="0" nodeType="afterEffect">
                                  <p:stCondLst>
                                    <p:cond delay="1000"/>
                                  </p:stCondLst>
                                  <p:childTnLst>
                                    <p:set>
                                      <p:cBhvr>
                                        <p:cTn id="28" dur="1" fill="hold">
                                          <p:stCondLst>
                                            <p:cond delay="499"/>
                                          </p:stCondLst>
                                        </p:cTn>
                                        <p:tgtEl>
                                          <p:spTgt spid="3"/>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grpId="0" nodeType="afterEffect">
                                  <p:stCondLst>
                                    <p:cond delay="1000"/>
                                  </p:stCondLst>
                                  <p:childTnLst>
                                    <p:set>
                                      <p:cBhvr>
                                        <p:cTn id="31" dur="1" fill="hold">
                                          <p:stCondLst>
                                            <p:cond delay="499"/>
                                          </p:stCondLst>
                                        </p:cTn>
                                        <p:tgtEl>
                                          <p:spTgt spid="4"/>
                                        </p:tgtEl>
                                        <p:attrNameLst>
                                          <p:attrName>style.visibility</p:attrName>
                                        </p:attrNameLst>
                                      </p:cBhvr>
                                      <p:to>
                                        <p:strVal val="visible"/>
                                      </p:to>
                                    </p:set>
                                  </p:childTnLst>
                                </p:cTn>
                              </p:par>
                            </p:childTnLst>
                          </p:cTn>
                        </p:par>
                        <p:par>
                          <p:cTn id="32" fill="hold">
                            <p:stCondLst>
                              <p:cond delay="4000"/>
                            </p:stCondLst>
                            <p:childTnLst>
                              <p:par>
                                <p:cTn id="33" presetID="1" presetClass="entr" presetSubtype="0" fill="hold" grpId="0" nodeType="afterEffect">
                                  <p:stCondLst>
                                    <p:cond delay="1000"/>
                                  </p:stCondLst>
                                  <p:childTnLst>
                                    <p:set>
                                      <p:cBhvr>
                                        <p:cTn id="34" dur="1" fill="hold">
                                          <p:stCondLst>
                                            <p:cond delay="499"/>
                                          </p:stCondLst>
                                        </p:cTn>
                                        <p:tgtEl>
                                          <p:spTgt spid="5"/>
                                        </p:tgtEl>
                                        <p:attrNameLst>
                                          <p:attrName>style.visibility</p:attrName>
                                        </p:attrNameLst>
                                      </p:cBhvr>
                                      <p:to>
                                        <p:strVal val="visible"/>
                                      </p:to>
                                    </p:set>
                                  </p:childTnLst>
                                </p:cTn>
                              </p:par>
                            </p:childTnLst>
                          </p:cTn>
                        </p:par>
                        <p:par>
                          <p:cTn id="35" fill="hold">
                            <p:stCondLst>
                              <p:cond delay="5500"/>
                            </p:stCondLst>
                            <p:childTnLst>
                              <p:par>
                                <p:cTn id="36" presetID="1" presetClass="entr" presetSubtype="0" fill="hold" grpId="0" nodeType="afterEffect">
                                  <p:stCondLst>
                                    <p:cond delay="1000"/>
                                  </p:stCondLst>
                                  <p:childTnLst>
                                    <p:set>
                                      <p:cBhvr>
                                        <p:cTn id="37" dur="1" fill="hold">
                                          <p:stCondLst>
                                            <p:cond delay="499"/>
                                          </p:stCondLst>
                                        </p:cTn>
                                        <p:tgtEl>
                                          <p:spTgt spid="7"/>
                                        </p:tgtEl>
                                        <p:attrNameLst>
                                          <p:attrName>style.visibility</p:attrName>
                                        </p:attrNameLst>
                                      </p:cBhvr>
                                      <p:to>
                                        <p:strVal val="visible"/>
                                      </p:to>
                                    </p:set>
                                  </p:childTnLst>
                                </p:cTn>
                              </p:par>
                            </p:childTnLst>
                          </p:cTn>
                        </p:par>
                        <p:par>
                          <p:cTn id="38" fill="hold">
                            <p:stCondLst>
                              <p:cond delay="7000"/>
                            </p:stCondLst>
                            <p:childTnLst>
                              <p:par>
                                <p:cTn id="39" presetID="1" presetClass="entr" presetSubtype="0" fill="hold" grpId="0" nodeType="afterEffect">
                                  <p:stCondLst>
                                    <p:cond delay="1000"/>
                                  </p:stCondLst>
                                  <p:childTnLst>
                                    <p:set>
                                      <p:cBhvr>
                                        <p:cTn id="40" dur="1" fill="hold">
                                          <p:stCondLst>
                                            <p:cond delay="499"/>
                                          </p:stCondLst>
                                        </p:cTn>
                                        <p:tgtEl>
                                          <p:spTgt spid="8"/>
                                        </p:tgtEl>
                                        <p:attrNameLst>
                                          <p:attrName>style.visibility</p:attrName>
                                        </p:attrNameLst>
                                      </p:cBhvr>
                                      <p:to>
                                        <p:strVal val="visible"/>
                                      </p:to>
                                    </p:set>
                                  </p:childTnLst>
                                </p:cTn>
                              </p:par>
                            </p:childTnLst>
                          </p:cTn>
                        </p:par>
                        <p:par>
                          <p:cTn id="41" fill="hold">
                            <p:stCondLst>
                              <p:cond delay="8500"/>
                            </p:stCondLst>
                            <p:childTnLst>
                              <p:par>
                                <p:cTn id="42" presetID="1" presetClass="entr" presetSubtype="0" fill="hold" grpId="0" nodeType="afterEffect">
                                  <p:stCondLst>
                                    <p:cond delay="1000"/>
                                  </p:stCondLst>
                                  <p:childTnLst>
                                    <p:set>
                                      <p:cBhvr>
                                        <p:cTn id="43" dur="1" fill="hold">
                                          <p:stCondLst>
                                            <p:cond delay="499"/>
                                          </p:stCondLst>
                                        </p:cTn>
                                        <p:tgtEl>
                                          <p:spTgt spid="9"/>
                                        </p:tgtEl>
                                        <p:attrNameLst>
                                          <p:attrName>style.visibility</p:attrName>
                                        </p:attrNameLst>
                                      </p:cBhvr>
                                      <p:to>
                                        <p:strVal val="visible"/>
                                      </p:to>
                                    </p:set>
                                  </p:childTnLst>
                                </p:cTn>
                              </p:par>
                            </p:childTnLst>
                          </p:cTn>
                        </p:par>
                        <p:par>
                          <p:cTn id="44" fill="hold">
                            <p:stCondLst>
                              <p:cond delay="10000"/>
                            </p:stCondLst>
                            <p:childTnLst>
                              <p:par>
                                <p:cTn id="45" presetID="1" presetClass="entr" presetSubtype="0" fill="hold" grpId="0" nodeType="afterEffect">
                                  <p:stCondLst>
                                    <p:cond delay="1000"/>
                                  </p:stCondLst>
                                  <p:childTnLst>
                                    <p:set>
                                      <p:cBhvr>
                                        <p:cTn id="46" dur="1" fill="hold">
                                          <p:stCondLst>
                                            <p:cond delay="499"/>
                                          </p:stCondLst>
                                        </p:cTn>
                                        <p:tgtEl>
                                          <p:spTgt spid="10"/>
                                        </p:tgtEl>
                                        <p:attrNameLst>
                                          <p:attrName>style.visibility</p:attrName>
                                        </p:attrNameLst>
                                      </p:cBhvr>
                                      <p:to>
                                        <p:strVal val="visible"/>
                                      </p:to>
                                    </p:set>
                                  </p:childTnLst>
                                </p:cTn>
                              </p:par>
                            </p:childTnLst>
                          </p:cTn>
                        </p:par>
                        <p:par>
                          <p:cTn id="47" fill="hold">
                            <p:stCondLst>
                              <p:cond delay="11500"/>
                            </p:stCondLst>
                            <p:childTnLst>
                              <p:par>
                                <p:cTn id="48" presetID="1" presetClass="entr" presetSubtype="0" fill="hold" grpId="0" nodeType="afterEffect">
                                  <p:stCondLst>
                                    <p:cond delay="1000"/>
                                  </p:stCondLst>
                                  <p:childTnLst>
                                    <p:set>
                                      <p:cBhvr>
                                        <p:cTn id="49" dur="1" fill="hold">
                                          <p:stCondLst>
                                            <p:cond delay="499"/>
                                          </p:stCondLst>
                                        </p:cTn>
                                        <p:tgtEl>
                                          <p:spTgt spid="11"/>
                                        </p:tgtEl>
                                        <p:attrNameLst>
                                          <p:attrName>style.visibility</p:attrName>
                                        </p:attrNameLst>
                                      </p:cBhvr>
                                      <p:to>
                                        <p:strVal val="visible"/>
                                      </p:to>
                                    </p:set>
                                  </p:childTnLst>
                                </p:cTn>
                              </p:par>
                            </p:childTnLst>
                          </p:cTn>
                        </p:par>
                        <p:par>
                          <p:cTn id="50" fill="hold">
                            <p:stCondLst>
                              <p:cond delay="13000"/>
                            </p:stCondLst>
                            <p:childTnLst>
                              <p:par>
                                <p:cTn id="51" presetID="1" presetClass="entr" presetSubtype="0" fill="hold" grpId="0" nodeType="afterEffect">
                                  <p:stCondLst>
                                    <p:cond delay="1000"/>
                                  </p:stCondLst>
                                  <p:childTnLst>
                                    <p:set>
                                      <p:cBhvr>
                                        <p:cTn id="52" dur="1" fill="hold">
                                          <p:stCondLst>
                                            <p:cond delay="499"/>
                                          </p:stCondLst>
                                        </p:cTn>
                                        <p:tgtEl>
                                          <p:spTgt spid="12"/>
                                        </p:tgtEl>
                                        <p:attrNameLst>
                                          <p:attrName>style.visibility</p:attrName>
                                        </p:attrNameLst>
                                      </p:cBhvr>
                                      <p:to>
                                        <p:strVal val="visible"/>
                                      </p:to>
                                    </p:set>
                                  </p:childTnLst>
                                </p:cTn>
                              </p:par>
                            </p:childTnLst>
                          </p:cTn>
                        </p:par>
                        <p:par>
                          <p:cTn id="53" fill="hold">
                            <p:stCondLst>
                              <p:cond delay="14500"/>
                            </p:stCondLst>
                            <p:childTnLst>
                              <p:par>
                                <p:cTn id="54" presetID="1" presetClass="entr" presetSubtype="0" fill="hold" grpId="0" nodeType="afterEffect">
                                  <p:stCondLst>
                                    <p:cond delay="1000"/>
                                  </p:stCondLst>
                                  <p:childTnLst>
                                    <p:set>
                                      <p:cBhvr>
                                        <p:cTn id="55" dur="1" fill="hold">
                                          <p:stCondLst>
                                            <p:cond delay="499"/>
                                          </p:stCondLst>
                                        </p:cTn>
                                        <p:tgtEl>
                                          <p:spTgt spid="13"/>
                                        </p:tgtEl>
                                        <p:attrNameLst>
                                          <p:attrName>style.visibility</p:attrName>
                                        </p:attrNameLst>
                                      </p:cBhvr>
                                      <p:to>
                                        <p:strVal val="visible"/>
                                      </p:to>
                                    </p:set>
                                  </p:childTnLst>
                                </p:cTn>
                              </p:par>
                            </p:childTnLst>
                          </p:cTn>
                        </p:par>
                        <p:par>
                          <p:cTn id="56" fill="hold">
                            <p:stCondLst>
                              <p:cond delay="16000"/>
                            </p:stCondLst>
                            <p:childTnLst>
                              <p:par>
                                <p:cTn id="57" presetID="1" presetClass="entr" presetSubtype="0" fill="hold" grpId="0" nodeType="afterEffect">
                                  <p:stCondLst>
                                    <p:cond delay="1000"/>
                                  </p:stCondLst>
                                  <p:childTnLst>
                                    <p:set>
                                      <p:cBhvr>
                                        <p:cTn id="58" dur="1" fill="hold">
                                          <p:stCondLst>
                                            <p:cond delay="499"/>
                                          </p:stCondLst>
                                        </p:cTn>
                                        <p:tgtEl>
                                          <p:spTgt spid="14"/>
                                        </p:tgtEl>
                                        <p:attrNameLst>
                                          <p:attrName>style.visibility</p:attrName>
                                        </p:attrNameLst>
                                      </p:cBhvr>
                                      <p:to>
                                        <p:strVal val="visible"/>
                                      </p:to>
                                    </p:set>
                                  </p:childTnLst>
                                </p:cTn>
                              </p:par>
                            </p:childTnLst>
                          </p:cTn>
                        </p:par>
                        <p:par>
                          <p:cTn id="59" fill="hold">
                            <p:stCondLst>
                              <p:cond delay="17500"/>
                            </p:stCondLst>
                            <p:childTnLst>
                              <p:par>
                                <p:cTn id="60" presetID="1" presetClass="entr" presetSubtype="0" fill="hold" grpId="0" nodeType="afterEffect">
                                  <p:stCondLst>
                                    <p:cond delay="1000"/>
                                  </p:stCondLst>
                                  <p:childTnLst>
                                    <p:set>
                                      <p:cBhvr>
                                        <p:cTn id="61" dur="1" fill="hold">
                                          <p:stCondLst>
                                            <p:cond delay="499"/>
                                          </p:stCondLst>
                                        </p:cTn>
                                        <p:tgtEl>
                                          <p:spTgt spid="15"/>
                                        </p:tgtEl>
                                        <p:attrNameLst>
                                          <p:attrName>style.visibility</p:attrName>
                                        </p:attrNameLst>
                                      </p:cBhvr>
                                      <p:to>
                                        <p:strVal val="visible"/>
                                      </p:to>
                                    </p:set>
                                  </p:childTnLst>
                                </p:cTn>
                              </p:par>
                            </p:childTnLst>
                          </p:cTn>
                        </p:par>
                        <p:par>
                          <p:cTn id="62" fill="hold">
                            <p:stCondLst>
                              <p:cond delay="19000"/>
                            </p:stCondLst>
                            <p:childTnLst>
                              <p:par>
                                <p:cTn id="63" presetID="1" presetClass="entr" presetSubtype="0" fill="hold" grpId="0" nodeType="afterEffect">
                                  <p:stCondLst>
                                    <p:cond delay="1000"/>
                                  </p:stCondLst>
                                  <p:childTnLst>
                                    <p:set>
                                      <p:cBhvr>
                                        <p:cTn id="64" dur="1" fill="hold">
                                          <p:stCondLst>
                                            <p:cond delay="499"/>
                                          </p:stCondLst>
                                        </p:cTn>
                                        <p:tgtEl>
                                          <p:spTgt spid="16"/>
                                        </p:tgtEl>
                                        <p:attrNameLst>
                                          <p:attrName>style.visibility</p:attrName>
                                        </p:attrNameLst>
                                      </p:cBhvr>
                                      <p:to>
                                        <p:strVal val="visible"/>
                                      </p:to>
                                    </p:set>
                                  </p:childTnLst>
                                </p:cTn>
                              </p:par>
                            </p:childTnLst>
                          </p:cTn>
                        </p:par>
                        <p:par>
                          <p:cTn id="65" fill="hold">
                            <p:stCondLst>
                              <p:cond delay="20500"/>
                            </p:stCondLst>
                            <p:childTnLst>
                              <p:par>
                                <p:cTn id="66" presetID="1" presetClass="entr" presetSubtype="0" fill="hold" grpId="0" nodeType="afterEffect">
                                  <p:stCondLst>
                                    <p:cond delay="1000"/>
                                  </p:stCondLst>
                                  <p:childTnLst>
                                    <p:set>
                                      <p:cBhvr>
                                        <p:cTn id="67" dur="1" fill="hold">
                                          <p:stCondLst>
                                            <p:cond delay="499"/>
                                          </p:stCondLst>
                                        </p:cTn>
                                        <p:tgtEl>
                                          <p:spTgt spid="17"/>
                                        </p:tgtEl>
                                        <p:attrNameLst>
                                          <p:attrName>style.visibility</p:attrName>
                                        </p:attrNameLst>
                                      </p:cBhvr>
                                      <p:to>
                                        <p:strVal val="visible"/>
                                      </p:to>
                                    </p:set>
                                  </p:childTnLst>
                                </p:cTn>
                              </p:par>
                            </p:childTnLst>
                          </p:cTn>
                        </p:par>
                        <p:par>
                          <p:cTn id="68" fill="hold">
                            <p:stCondLst>
                              <p:cond delay="22000"/>
                            </p:stCondLst>
                            <p:childTnLst>
                              <p:par>
                                <p:cTn id="69" presetID="1" presetClass="entr" presetSubtype="0" fill="hold" grpId="0" nodeType="afterEffect">
                                  <p:stCondLst>
                                    <p:cond delay="1000"/>
                                  </p:stCondLst>
                                  <p:childTnLst>
                                    <p:set>
                                      <p:cBhvr>
                                        <p:cTn id="70" dur="1" fill="hold">
                                          <p:stCondLst>
                                            <p:cond delay="499"/>
                                          </p:stCondLst>
                                        </p:cTn>
                                        <p:tgtEl>
                                          <p:spTgt spid="18"/>
                                        </p:tgtEl>
                                        <p:attrNameLst>
                                          <p:attrName>style.visibility</p:attrName>
                                        </p:attrNameLst>
                                      </p:cBhvr>
                                      <p:to>
                                        <p:strVal val="visible"/>
                                      </p:to>
                                    </p:set>
                                  </p:childTnLst>
                                </p:cTn>
                              </p:par>
                            </p:childTnLst>
                          </p:cTn>
                        </p:par>
                        <p:par>
                          <p:cTn id="71" fill="hold">
                            <p:stCondLst>
                              <p:cond delay="23500"/>
                            </p:stCondLst>
                            <p:childTnLst>
                              <p:par>
                                <p:cTn id="72" presetID="1" presetClass="entr" presetSubtype="0" fill="hold" grpId="0" nodeType="afterEffect">
                                  <p:stCondLst>
                                    <p:cond delay="1000"/>
                                  </p:stCondLst>
                                  <p:childTnLst>
                                    <p:set>
                                      <p:cBhvr>
                                        <p:cTn id="73" dur="1" fill="hold">
                                          <p:stCondLst>
                                            <p:cond delay="499"/>
                                          </p:stCondLst>
                                        </p:cTn>
                                        <p:tgtEl>
                                          <p:spTgt spid="19"/>
                                        </p:tgtEl>
                                        <p:attrNameLst>
                                          <p:attrName>style.visibility</p:attrName>
                                        </p:attrNameLst>
                                      </p:cBhvr>
                                      <p:to>
                                        <p:strVal val="visible"/>
                                      </p:to>
                                    </p:set>
                                  </p:childTnLst>
                                </p:cTn>
                              </p:par>
                            </p:childTnLst>
                          </p:cTn>
                        </p:par>
                        <p:par>
                          <p:cTn id="74" fill="hold">
                            <p:stCondLst>
                              <p:cond delay="25000"/>
                            </p:stCondLst>
                            <p:childTnLst>
                              <p:par>
                                <p:cTn id="75" presetID="1" presetClass="entr" presetSubtype="0" fill="hold" grpId="0" nodeType="afterEffect">
                                  <p:stCondLst>
                                    <p:cond delay="1000"/>
                                  </p:stCondLst>
                                  <p:childTnLst>
                                    <p:set>
                                      <p:cBhvr>
                                        <p:cTn id="76" dur="1" fill="hold">
                                          <p:stCondLst>
                                            <p:cond delay="499"/>
                                          </p:stCondLst>
                                        </p:cTn>
                                        <p:tgtEl>
                                          <p:spTgt spid="20"/>
                                        </p:tgtEl>
                                        <p:attrNameLst>
                                          <p:attrName>style.visibility</p:attrName>
                                        </p:attrNameLst>
                                      </p:cBhvr>
                                      <p:to>
                                        <p:strVal val="visible"/>
                                      </p:to>
                                    </p:set>
                                  </p:childTnLst>
                                </p:cTn>
                              </p:par>
                            </p:childTnLst>
                          </p:cTn>
                        </p:par>
                        <p:par>
                          <p:cTn id="77" fill="hold">
                            <p:stCondLst>
                              <p:cond delay="26500"/>
                            </p:stCondLst>
                            <p:childTnLst>
                              <p:par>
                                <p:cTn id="78" presetID="1" presetClass="entr" presetSubtype="0" fill="hold" grpId="0" nodeType="afterEffect">
                                  <p:stCondLst>
                                    <p:cond delay="1000"/>
                                  </p:stCondLst>
                                  <p:childTnLst>
                                    <p:set>
                                      <p:cBhvr>
                                        <p:cTn id="79" dur="1" fill="hold">
                                          <p:stCondLst>
                                            <p:cond delay="499"/>
                                          </p:stCondLst>
                                        </p:cTn>
                                        <p:tgtEl>
                                          <p:spTgt spid="21"/>
                                        </p:tgtEl>
                                        <p:attrNameLst>
                                          <p:attrName>style.visibility</p:attrName>
                                        </p:attrNameLst>
                                      </p:cBhvr>
                                      <p:to>
                                        <p:strVal val="visible"/>
                                      </p:to>
                                    </p:set>
                                  </p:childTnLst>
                                </p:cTn>
                              </p:par>
                            </p:childTnLst>
                          </p:cTn>
                        </p:par>
                        <p:par>
                          <p:cTn id="80" fill="hold">
                            <p:stCondLst>
                              <p:cond delay="28000"/>
                            </p:stCondLst>
                            <p:childTnLst>
                              <p:par>
                                <p:cTn id="81" presetID="1" presetClass="entr" presetSubtype="0" fill="hold" grpId="0" nodeType="afterEffect">
                                  <p:stCondLst>
                                    <p:cond delay="1000"/>
                                  </p:stCondLst>
                                  <p:childTnLst>
                                    <p:set>
                                      <p:cBhvr>
                                        <p:cTn id="82" dur="1" fill="hold">
                                          <p:stCondLst>
                                            <p:cond delay="499"/>
                                          </p:stCondLst>
                                        </p:cTn>
                                        <p:tgtEl>
                                          <p:spTgt spid="22"/>
                                        </p:tgtEl>
                                        <p:attrNameLst>
                                          <p:attrName>style.visibility</p:attrName>
                                        </p:attrNameLst>
                                      </p:cBhvr>
                                      <p:to>
                                        <p:strVal val="visible"/>
                                      </p:to>
                                    </p:set>
                                  </p:childTnLst>
                                </p:cTn>
                              </p:par>
                            </p:childTnLst>
                          </p:cTn>
                        </p:par>
                        <p:par>
                          <p:cTn id="83" fill="hold">
                            <p:stCondLst>
                              <p:cond delay="29500"/>
                            </p:stCondLst>
                            <p:childTnLst>
                              <p:par>
                                <p:cTn id="84" presetID="1" presetClass="entr" presetSubtype="0" fill="hold" grpId="0" nodeType="afterEffect">
                                  <p:stCondLst>
                                    <p:cond delay="1000"/>
                                  </p:stCondLst>
                                  <p:childTnLst>
                                    <p:set>
                                      <p:cBhvr>
                                        <p:cTn id="85" dur="1" fill="hold">
                                          <p:stCondLst>
                                            <p:cond delay="499"/>
                                          </p:stCondLst>
                                        </p:cTn>
                                        <p:tgtEl>
                                          <p:spTgt spid="23"/>
                                        </p:tgtEl>
                                        <p:attrNameLst>
                                          <p:attrName>style.visibility</p:attrName>
                                        </p:attrNameLst>
                                      </p:cBhvr>
                                      <p:to>
                                        <p:strVal val="visible"/>
                                      </p:to>
                                    </p:set>
                                  </p:childTnLst>
                                </p:cTn>
                              </p:par>
                            </p:childTnLst>
                          </p:cTn>
                        </p:par>
                        <p:par>
                          <p:cTn id="86" fill="hold">
                            <p:stCondLst>
                              <p:cond delay="31000"/>
                            </p:stCondLst>
                            <p:childTnLst>
                              <p:par>
                                <p:cTn id="87" presetID="1" presetClass="entr" presetSubtype="0" fill="hold" grpId="0" nodeType="afterEffect">
                                  <p:stCondLst>
                                    <p:cond delay="1000"/>
                                  </p:stCondLst>
                                  <p:childTnLst>
                                    <p:set>
                                      <p:cBhvr>
                                        <p:cTn id="88" dur="1" fill="hold">
                                          <p:stCondLst>
                                            <p:cond delay="499"/>
                                          </p:stCondLst>
                                        </p:cTn>
                                        <p:tgtEl>
                                          <p:spTgt spid="24"/>
                                        </p:tgtEl>
                                        <p:attrNameLst>
                                          <p:attrName>style.visibility</p:attrName>
                                        </p:attrNameLst>
                                      </p:cBhvr>
                                      <p:to>
                                        <p:strVal val="visible"/>
                                      </p:to>
                                    </p:set>
                                  </p:childTnLst>
                                </p:cTn>
                              </p:par>
                            </p:childTnLst>
                          </p:cTn>
                        </p:par>
                        <p:par>
                          <p:cTn id="89" fill="hold">
                            <p:stCondLst>
                              <p:cond delay="32500"/>
                            </p:stCondLst>
                            <p:childTnLst>
                              <p:par>
                                <p:cTn id="90" presetID="1" presetClass="entr" presetSubtype="0" fill="hold" grpId="0" nodeType="afterEffect">
                                  <p:stCondLst>
                                    <p:cond delay="1000"/>
                                  </p:stCondLst>
                                  <p:childTnLst>
                                    <p:set>
                                      <p:cBhvr>
                                        <p:cTn id="91" dur="1" fill="hold">
                                          <p:stCondLst>
                                            <p:cond delay="499"/>
                                          </p:stCondLst>
                                        </p:cTn>
                                        <p:tgtEl>
                                          <p:spTgt spid="25"/>
                                        </p:tgtEl>
                                        <p:attrNameLst>
                                          <p:attrName>style.visibility</p:attrName>
                                        </p:attrNameLst>
                                      </p:cBhvr>
                                      <p:to>
                                        <p:strVal val="visible"/>
                                      </p:to>
                                    </p:set>
                                  </p:childTnLst>
                                </p:cTn>
                              </p:par>
                            </p:childTnLst>
                          </p:cTn>
                        </p:par>
                        <p:par>
                          <p:cTn id="92" fill="hold">
                            <p:stCondLst>
                              <p:cond delay="34000"/>
                            </p:stCondLst>
                            <p:childTnLst>
                              <p:par>
                                <p:cTn id="93" presetID="1" presetClass="entr" presetSubtype="0" fill="hold" grpId="0" nodeType="afterEffect">
                                  <p:stCondLst>
                                    <p:cond delay="1000"/>
                                  </p:stCondLst>
                                  <p:childTnLst>
                                    <p:set>
                                      <p:cBhvr>
                                        <p:cTn id="94" dur="1" fill="hold">
                                          <p:stCondLst>
                                            <p:cond delay="499"/>
                                          </p:stCondLst>
                                        </p:cTn>
                                        <p:tgtEl>
                                          <p:spTgt spid="26"/>
                                        </p:tgtEl>
                                        <p:attrNameLst>
                                          <p:attrName>style.visibility</p:attrName>
                                        </p:attrNameLst>
                                      </p:cBhvr>
                                      <p:to>
                                        <p:strVal val="visible"/>
                                      </p:to>
                                    </p:set>
                                  </p:childTnLst>
                                </p:cTn>
                              </p:par>
                            </p:childTnLst>
                          </p:cTn>
                        </p:par>
                        <p:par>
                          <p:cTn id="95" fill="hold">
                            <p:stCondLst>
                              <p:cond delay="35500"/>
                            </p:stCondLst>
                            <p:childTnLst>
                              <p:par>
                                <p:cTn id="96" presetID="1" presetClass="entr" presetSubtype="0" fill="hold" grpId="0" nodeType="afterEffect">
                                  <p:stCondLst>
                                    <p:cond delay="0"/>
                                  </p:stCondLst>
                                  <p:childTnLst>
                                    <p:set>
                                      <p:cBhvr>
                                        <p:cTn id="97" dur="1" fill="hold">
                                          <p:stCondLst>
                                            <p:cond delay="499"/>
                                          </p:stCondLst>
                                        </p:cTn>
                                        <p:tgtEl>
                                          <p:spTgt spid="27"/>
                                        </p:tgtEl>
                                        <p:attrNameLst>
                                          <p:attrName>style.visibility</p:attrName>
                                        </p:attrNameLst>
                                      </p:cBhvr>
                                      <p:to>
                                        <p:strVal val="visible"/>
                                      </p:to>
                                    </p:set>
                                  </p:childTnLst>
                                </p:cTn>
                              </p:par>
                            </p:childTnLst>
                          </p:cTn>
                        </p:par>
                        <p:par>
                          <p:cTn id="98" fill="hold">
                            <p:stCondLst>
                              <p:cond delay="36000"/>
                            </p:stCondLst>
                            <p:childTnLst>
                              <p:par>
                                <p:cTn id="99" presetID="16" presetClass="entr" presetSubtype="21" fill="hold" grpId="0" nodeType="after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barn(inVertical)">
                                      <p:cBhvr>
                                        <p:cTn id="101" dur="500"/>
                                        <p:tgtEl>
                                          <p:spTgt spid="34"/>
                                        </p:tgtEl>
                                      </p:cBhvr>
                                    </p:animEffect>
                                  </p:childTnLst>
                                  <p:subTnLst>
                                    <p:audio>
                                      <p:cMediaNode>
                                        <p:cTn display="0" masterRel="sameClick">
                                          <p:stCondLst>
                                            <p:cond evt="begin" delay="0">
                                              <p:tn val="99"/>
                                            </p:cond>
                                          </p:stCondLst>
                                          <p:endCondLst>
                                            <p:cond evt="onStopAudio" delay="0">
                                              <p:tgtEl>
                                                <p:sldTgt/>
                                              </p:tgtEl>
                                            </p:cond>
                                          </p:endCondLst>
                                        </p:cTn>
                                        <p:tgtEl>
                                          <p:sndTgt r:embed="rId3" name="chimes.wav"/>
                                        </p:tgtEl>
                                      </p:cMediaNode>
                                    </p:audio>
                                  </p:subTnLst>
                                </p:cTn>
                              </p:par>
                            </p:childTnLst>
                          </p:cTn>
                        </p:par>
                        <p:par>
                          <p:cTn id="102" fill="hold">
                            <p:stCondLst>
                              <p:cond delay="36500"/>
                            </p:stCondLst>
                            <p:childTnLst>
                              <p:par>
                                <p:cTn id="103" presetID="22" presetClass="entr" presetSubtype="4"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down)">
                                      <p:cBhvr>
                                        <p:cTn id="10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utoUpdateAnimBg="0"/>
      <p:bldP spid="29" grpId="0" animBg="1"/>
      <p:bldP spid="33" grpId="0" animBg="1"/>
      <p:bldP spid="34" grpId="0" animBg="1"/>
      <p:bldP spid="3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32369"/>
            <a:ext cx="3672408" cy="5904656"/>
          </a:xfrm>
          <a:prstGeom prst="rect">
            <a:avLst/>
          </a:prstGeom>
          <a:ln>
            <a:noFill/>
          </a:ln>
          <a:effectLst>
            <a:outerShdw blurRad="292100" dist="139700" dir="2700000" algn="tl" rotWithShape="0">
              <a:srgbClr val="333333">
                <a:alpha val="65000"/>
              </a:srgbClr>
            </a:outerShdw>
          </a:effectLst>
        </p:spPr>
      </p:pic>
      <p:sp>
        <p:nvSpPr>
          <p:cNvPr id="4" name="مربع نص 3"/>
          <p:cNvSpPr txBox="1">
            <a:spLocks noChangeArrowheads="1"/>
          </p:cNvSpPr>
          <p:nvPr/>
        </p:nvSpPr>
        <p:spPr bwMode="auto">
          <a:xfrm>
            <a:off x="6499985" y="188640"/>
            <a:ext cx="2464503" cy="917079"/>
          </a:xfrm>
          <a:prstGeom prst="lef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سم الجهاز المجاور.</a:t>
            </a:r>
            <a:endParaRPr lang="en-US" sz="2400" b="1" dirty="0"/>
          </a:p>
        </p:txBody>
      </p:sp>
      <p:sp>
        <p:nvSpPr>
          <p:cNvPr id="5" name="مخطط انسيابي: معالجة متعاقبة 4"/>
          <p:cNvSpPr/>
          <p:nvPr/>
        </p:nvSpPr>
        <p:spPr>
          <a:xfrm>
            <a:off x="7195022" y="1145242"/>
            <a:ext cx="1656184"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err="1">
                <a:solidFill>
                  <a:schemeClr val="tx1"/>
                </a:solidFill>
              </a:rPr>
              <a:t>الثيودوليت</a:t>
            </a:r>
            <a:endParaRPr lang="ar-OM" sz="2000" b="1" dirty="0">
              <a:solidFill>
                <a:schemeClr val="tx1"/>
              </a:solidFill>
            </a:endParaRPr>
          </a:p>
        </p:txBody>
      </p:sp>
      <p:sp>
        <p:nvSpPr>
          <p:cNvPr id="8" name="مربع نص 7"/>
          <p:cNvSpPr txBox="1">
            <a:spLocks noChangeArrowheads="1"/>
          </p:cNvSpPr>
          <p:nvPr/>
        </p:nvSpPr>
        <p:spPr bwMode="auto">
          <a:xfrm>
            <a:off x="6372199" y="2112358"/>
            <a:ext cx="2592289" cy="1650742"/>
          </a:xfrm>
          <a:prstGeom prst="lef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فيما يستخدم الجهاز السابق؟</a:t>
            </a:r>
            <a:endParaRPr lang="en-US" sz="2400" b="1" dirty="0"/>
          </a:p>
        </p:txBody>
      </p:sp>
      <p:sp>
        <p:nvSpPr>
          <p:cNvPr id="9" name="مخطط انسيابي: معالجة متعاقبة 8"/>
          <p:cNvSpPr/>
          <p:nvPr/>
        </p:nvSpPr>
        <p:spPr>
          <a:xfrm>
            <a:off x="7189084" y="3854598"/>
            <a:ext cx="1656184"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قياس الزوايا</a:t>
            </a:r>
            <a:endParaRPr lang="ar-OM" sz="2000" b="1" dirty="0">
              <a:solidFill>
                <a:schemeClr val="tx1"/>
              </a:solidFill>
            </a:endParaRPr>
          </a:p>
        </p:txBody>
      </p:sp>
      <p:sp>
        <p:nvSpPr>
          <p:cNvPr id="10" name="مربع نص 9"/>
          <p:cNvSpPr txBox="1">
            <a:spLocks noChangeArrowheads="1"/>
          </p:cNvSpPr>
          <p:nvPr/>
        </p:nvSpPr>
        <p:spPr bwMode="auto">
          <a:xfrm>
            <a:off x="107504" y="893022"/>
            <a:ext cx="259228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اذكر مميزات جهاز </a:t>
            </a:r>
            <a:r>
              <a:rPr lang="ar-SA" sz="2400" b="1" dirty="0" err="1"/>
              <a:t>الثيودوليت</a:t>
            </a:r>
            <a:r>
              <a:rPr lang="ar-SA" sz="2400" b="1" dirty="0"/>
              <a:t>.</a:t>
            </a:r>
            <a:endParaRPr lang="en-US" sz="2400" b="1" dirty="0"/>
          </a:p>
        </p:txBody>
      </p:sp>
      <p:sp>
        <p:nvSpPr>
          <p:cNvPr id="11" name="مخطط انسيابي: معالجة متعاقبة 10"/>
          <p:cNvSpPr/>
          <p:nvPr/>
        </p:nvSpPr>
        <p:spPr>
          <a:xfrm>
            <a:off x="179512" y="1885436"/>
            <a:ext cx="2376264" cy="131184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يعد من أفضل وأدق الأجهزة المستخدمة في قياس الزوايا.</a:t>
            </a:r>
            <a:endParaRPr lang="ar-OM" sz="2000" b="1" dirty="0">
              <a:solidFill>
                <a:schemeClr val="tx1"/>
              </a:solidFill>
            </a:endParaRPr>
          </a:p>
        </p:txBody>
      </p:sp>
      <p:sp>
        <p:nvSpPr>
          <p:cNvPr id="12" name="مخطط انسيابي: معالجة متعاقبة 11"/>
          <p:cNvSpPr/>
          <p:nvPr/>
        </p:nvSpPr>
        <p:spPr>
          <a:xfrm>
            <a:off x="225766" y="3341294"/>
            <a:ext cx="2376264" cy="131184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يستخدم في الأعمال المساحية التي تحتاج إلى دقة كبيرة في الرصد.</a:t>
            </a:r>
            <a:endParaRPr lang="ar-OM" sz="2000" b="1" dirty="0">
              <a:solidFill>
                <a:schemeClr val="tx1"/>
              </a:solidFill>
            </a:endParaRPr>
          </a:p>
        </p:txBody>
      </p:sp>
    </p:spTree>
    <p:extLst>
      <p:ext uri="{BB962C8B-B14F-4D97-AF65-F5344CB8AC3E}">
        <p14:creationId xmlns:p14="http://schemas.microsoft.com/office/powerpoint/2010/main" val="40865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627784" y="260648"/>
            <a:ext cx="324036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أهم أنواع أجهزة </a:t>
            </a:r>
            <a:r>
              <a:rPr lang="ar-SA" sz="2400" b="1" dirty="0" err="1"/>
              <a:t>الثيودوليت</a:t>
            </a:r>
            <a:endParaRPr lang="en-US" sz="2400" b="1" dirty="0"/>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1419200"/>
            <a:ext cx="3810000" cy="3810000"/>
          </a:xfrm>
          <a:prstGeom prst="rect">
            <a:avLst/>
          </a:prstGeom>
          <a:ln>
            <a:noFill/>
          </a:ln>
          <a:effectLst>
            <a:outerShdw blurRad="292100" dist="139700" dir="2700000" algn="tl" rotWithShape="0">
              <a:srgbClr val="333333">
                <a:alpha val="65000"/>
              </a:srgbClr>
            </a:outerShdw>
          </a:effectLst>
        </p:spPr>
      </p:pic>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419200"/>
            <a:ext cx="3810000" cy="3810000"/>
          </a:xfrm>
          <a:prstGeom prst="rect">
            <a:avLst/>
          </a:prstGeom>
          <a:ln>
            <a:noFill/>
          </a:ln>
          <a:effectLst>
            <a:outerShdw blurRad="292100" dist="139700" dir="2700000" algn="tl" rotWithShape="0">
              <a:srgbClr val="333333">
                <a:alpha val="65000"/>
              </a:srgbClr>
            </a:outerShdw>
          </a:effectLst>
        </p:spPr>
      </p:pic>
      <p:pic>
        <p:nvPicPr>
          <p:cNvPr id="5" name="صورة 4"/>
          <p:cNvPicPr>
            <a:picLocks noChangeAspect="1"/>
          </p:cNvPicPr>
          <p:nvPr/>
        </p:nvPicPr>
        <p:blipFill rotWithShape="1">
          <a:blip r:embed="rId4">
            <a:extLst>
              <a:ext uri="{28A0092B-C50C-407E-A947-70E740481C1C}">
                <a14:useLocalDpi xmlns:a14="http://schemas.microsoft.com/office/drawing/2010/main" val="0"/>
              </a:ext>
            </a:extLst>
          </a:blip>
          <a:srcRect t="42188"/>
          <a:stretch/>
        </p:blipFill>
        <p:spPr>
          <a:xfrm>
            <a:off x="2915816" y="491481"/>
            <a:ext cx="3024336" cy="1569367"/>
          </a:xfrm>
          <a:prstGeom prst="rect">
            <a:avLst/>
          </a:prstGeom>
        </p:spPr>
      </p:pic>
      <p:sp>
        <p:nvSpPr>
          <p:cNvPr id="6" name="مخطط انسيابي: معالجة متعاقبة 5"/>
          <p:cNvSpPr/>
          <p:nvPr/>
        </p:nvSpPr>
        <p:spPr>
          <a:xfrm>
            <a:off x="5396880" y="5315435"/>
            <a:ext cx="3024336" cy="610652"/>
          </a:xfrm>
          <a:prstGeom prst="flowChartAlternateProcess">
            <a:avLst/>
          </a:prstGeom>
          <a:solidFill>
            <a:srgbClr val="DAE54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err="1">
                <a:solidFill>
                  <a:schemeClr val="tx1"/>
                </a:solidFill>
              </a:rPr>
              <a:t>الثيودوليت</a:t>
            </a:r>
            <a:r>
              <a:rPr lang="ar-SA" sz="2000" b="1" dirty="0">
                <a:solidFill>
                  <a:schemeClr val="tx1"/>
                </a:solidFill>
              </a:rPr>
              <a:t> العادي ( البصري)</a:t>
            </a:r>
            <a:endParaRPr lang="ar-OM" sz="2000" b="1" dirty="0">
              <a:solidFill>
                <a:schemeClr val="tx1"/>
              </a:solidFill>
            </a:endParaRPr>
          </a:p>
        </p:txBody>
      </p:sp>
      <p:sp>
        <p:nvSpPr>
          <p:cNvPr id="7" name="مخطط انسيابي: معالجة متعاقبة 6"/>
          <p:cNvSpPr/>
          <p:nvPr/>
        </p:nvSpPr>
        <p:spPr>
          <a:xfrm>
            <a:off x="716360" y="5288327"/>
            <a:ext cx="3024336" cy="610652"/>
          </a:xfrm>
          <a:prstGeom prst="flowChartAlternateProcess">
            <a:avLst/>
          </a:prstGeom>
          <a:solidFill>
            <a:srgbClr val="DAE54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err="1">
                <a:solidFill>
                  <a:schemeClr val="tx1"/>
                </a:solidFill>
              </a:rPr>
              <a:t>الثيودوليت</a:t>
            </a:r>
            <a:r>
              <a:rPr lang="ar-SA" sz="2000" b="1" dirty="0">
                <a:solidFill>
                  <a:schemeClr val="tx1"/>
                </a:solidFill>
              </a:rPr>
              <a:t> الرقمي</a:t>
            </a:r>
            <a:endParaRPr lang="ar-OM" sz="2000" b="1" dirty="0">
              <a:solidFill>
                <a:schemeClr val="tx1"/>
              </a:solidFill>
            </a:endParaRPr>
          </a:p>
        </p:txBody>
      </p:sp>
    </p:spTree>
    <p:extLst>
      <p:ext uri="{BB962C8B-B14F-4D97-AF65-F5344CB8AC3E}">
        <p14:creationId xmlns:p14="http://schemas.microsoft.com/office/powerpoint/2010/main" val="55824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3491880" y="180504"/>
            <a:ext cx="547260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بماذا يمتاز </a:t>
            </a:r>
            <a:r>
              <a:rPr lang="ar-SA" sz="2400" b="1" dirty="0" err="1"/>
              <a:t>الثيودوليت</a:t>
            </a:r>
            <a:r>
              <a:rPr lang="ar-SA" sz="2400" b="1" dirty="0"/>
              <a:t> الرقمي عن </a:t>
            </a:r>
            <a:r>
              <a:rPr lang="ar-SA" sz="2400" b="1" dirty="0" err="1"/>
              <a:t>الثيودوليت</a:t>
            </a:r>
            <a:r>
              <a:rPr lang="ar-SA" sz="2400" b="1" dirty="0"/>
              <a:t> العادي؟</a:t>
            </a:r>
            <a:endParaRPr lang="en-US" sz="2400" b="1" dirty="0"/>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80504"/>
            <a:ext cx="3096344" cy="3464520"/>
          </a:xfrm>
          <a:prstGeom prst="rect">
            <a:avLst/>
          </a:prstGeom>
          <a:ln>
            <a:noFill/>
          </a:ln>
          <a:effectLst>
            <a:softEdge rad="112500"/>
          </a:effectLst>
        </p:spPr>
      </p:pic>
      <p:sp>
        <p:nvSpPr>
          <p:cNvPr id="4" name="مخطط انسيابي: معالجة متعاقبة 3"/>
          <p:cNvSpPr/>
          <p:nvPr/>
        </p:nvSpPr>
        <p:spPr>
          <a:xfrm>
            <a:off x="4572000" y="836712"/>
            <a:ext cx="4248472" cy="57606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يتميز بإظهار القراءة مباشرة على الشاشة.</a:t>
            </a:r>
            <a:endParaRPr lang="ar-OM" sz="2000" b="1" dirty="0">
              <a:solidFill>
                <a:schemeClr val="tx1"/>
              </a:solidFill>
            </a:endParaRPr>
          </a:p>
        </p:txBody>
      </p:sp>
      <p:cxnSp>
        <p:nvCxnSpPr>
          <p:cNvPr id="6" name="رابط كسهم مستقيم 5"/>
          <p:cNvCxnSpPr>
            <a:stCxn id="4" idx="1"/>
          </p:cNvCxnSpPr>
          <p:nvPr/>
        </p:nvCxnSpPr>
        <p:spPr>
          <a:xfrm flipH="1">
            <a:off x="2339752" y="1124744"/>
            <a:ext cx="2232248" cy="129614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مربع نص 9"/>
          <p:cNvSpPr txBox="1">
            <a:spLocks noChangeArrowheads="1"/>
          </p:cNvSpPr>
          <p:nvPr/>
        </p:nvSpPr>
        <p:spPr bwMode="auto">
          <a:xfrm>
            <a:off x="4139952" y="1772816"/>
            <a:ext cx="482453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عرف جهاز تحديد المواقع العالمي ( </a:t>
            </a:r>
            <a:r>
              <a:rPr lang="en-US" sz="2400" b="1" dirty="0"/>
              <a:t>GPS</a:t>
            </a:r>
            <a:r>
              <a:rPr lang="ar-SA" sz="2400" b="1" dirty="0"/>
              <a:t> ).</a:t>
            </a:r>
            <a:endParaRPr lang="en-US" sz="2400" b="1" dirty="0"/>
          </a:p>
        </p:txBody>
      </p:sp>
      <p:sp>
        <p:nvSpPr>
          <p:cNvPr id="11" name="مخطط انسيابي: معالجة متعاقبة 10"/>
          <p:cNvSpPr/>
          <p:nvPr/>
        </p:nvSpPr>
        <p:spPr>
          <a:xfrm>
            <a:off x="3707904" y="2429058"/>
            <a:ext cx="5184576" cy="936070"/>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جهاز يعمل وفق نظام عالمي لتحديد المواقع من خلال استقبال إشارات من الأقمار الصناعية.</a:t>
            </a:r>
            <a:endParaRPr lang="ar-OM" sz="2000" b="1" dirty="0">
              <a:solidFill>
                <a:schemeClr val="tx1"/>
              </a:solidFill>
            </a:endParaRPr>
          </a:p>
        </p:txBody>
      </p:sp>
      <p:pic>
        <p:nvPicPr>
          <p:cNvPr id="12" name="صورة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67972">
            <a:off x="1995736" y="2198570"/>
            <a:ext cx="3136972" cy="4393762"/>
          </a:xfrm>
          <a:prstGeom prst="rect">
            <a:avLst/>
          </a:prstGeom>
        </p:spPr>
      </p:pic>
      <p:pic>
        <p:nvPicPr>
          <p:cNvPr id="13" name="صورة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8552" y="3559705"/>
            <a:ext cx="3923928" cy="25335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35279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مربع نص 9"/>
          <p:cNvSpPr txBox="1">
            <a:spLocks noChangeArrowheads="1"/>
          </p:cNvSpPr>
          <p:nvPr/>
        </p:nvSpPr>
        <p:spPr bwMode="auto">
          <a:xfrm>
            <a:off x="2411760" y="116632"/>
            <a:ext cx="655272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رتب قطع البازل في برنامج اكتيف </a:t>
            </a:r>
            <a:r>
              <a:rPr lang="ar-SA" sz="2400" b="1" dirty="0" err="1"/>
              <a:t>انسباير</a:t>
            </a:r>
            <a:r>
              <a:rPr lang="ar-SA" sz="2400" b="1" dirty="0"/>
              <a:t> ( </a:t>
            </a:r>
            <a:r>
              <a:rPr lang="en-US" sz="2400" b="1" dirty="0" err="1"/>
              <a:t>ActvInspirs</a:t>
            </a:r>
            <a:r>
              <a:rPr lang="ar-SA" sz="2400" b="1" dirty="0"/>
              <a:t> ).</a:t>
            </a:r>
            <a:endParaRPr lang="en-US" sz="2400" b="1" dirty="0"/>
          </a:p>
        </p:txBody>
      </p:sp>
      <p:pic>
        <p:nvPicPr>
          <p:cNvPr id="6" name="صورة 5">
            <a:extLst>
              <a:ext uri="{FF2B5EF4-FFF2-40B4-BE49-F238E27FC236}">
                <a16:creationId xmlns:a16="http://schemas.microsoft.com/office/drawing/2014/main" id="{11C589CB-7E77-4DB1-9102-CAA6AC5C95C1}"/>
              </a:ext>
            </a:extLst>
          </p:cNvPr>
          <p:cNvPicPr>
            <a:picLocks noChangeAspect="1"/>
          </p:cNvPicPr>
          <p:nvPr/>
        </p:nvPicPr>
        <p:blipFill rotWithShape="1">
          <a:blip r:embed="rId2"/>
          <a:srcRect t="-1824" b="5179"/>
          <a:stretch/>
        </p:blipFill>
        <p:spPr>
          <a:xfrm>
            <a:off x="251520" y="764704"/>
            <a:ext cx="8712968" cy="5184575"/>
          </a:xfrm>
          <a:prstGeom prst="rect">
            <a:avLst/>
          </a:prstGeom>
        </p:spPr>
      </p:pic>
    </p:spTree>
    <p:extLst>
      <p:ext uri="{BB962C8B-B14F-4D97-AF65-F5344CB8AC3E}">
        <p14:creationId xmlns:p14="http://schemas.microsoft.com/office/powerpoint/2010/main" val="284122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220116"/>
            <a:ext cx="2410031" cy="365667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مربع نص 3"/>
          <p:cNvSpPr txBox="1">
            <a:spLocks noChangeArrowheads="1"/>
          </p:cNvSpPr>
          <p:nvPr/>
        </p:nvSpPr>
        <p:spPr bwMode="auto">
          <a:xfrm>
            <a:off x="4051713" y="188640"/>
            <a:ext cx="2464503" cy="917079"/>
          </a:xfrm>
          <a:prstGeom prst="righ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سم الجهاز المجاور.</a:t>
            </a:r>
            <a:endParaRPr lang="en-US" sz="2400" b="1" dirty="0"/>
          </a:p>
        </p:txBody>
      </p:sp>
      <p:sp>
        <p:nvSpPr>
          <p:cNvPr id="5" name="مخطط انسيابي: معالجة متعاقبة 4"/>
          <p:cNvSpPr/>
          <p:nvPr/>
        </p:nvSpPr>
        <p:spPr>
          <a:xfrm>
            <a:off x="395536" y="188640"/>
            <a:ext cx="2809865" cy="62150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محطة العمل المتكاملة.</a:t>
            </a:r>
            <a:endParaRPr lang="ar-OM" sz="2000" b="1" dirty="0">
              <a:solidFill>
                <a:schemeClr val="tx1"/>
              </a:solidFill>
            </a:endParaRPr>
          </a:p>
        </p:txBody>
      </p:sp>
      <p:pic>
        <p:nvPicPr>
          <p:cNvPr id="6" name="صورة 5"/>
          <p:cNvPicPr>
            <a:picLocks noChangeAspect="1"/>
          </p:cNvPicPr>
          <p:nvPr/>
        </p:nvPicPr>
        <p:blipFill rotWithShape="1">
          <a:blip r:embed="rId4">
            <a:extLst>
              <a:ext uri="{28A0092B-C50C-407E-A947-70E740481C1C}">
                <a14:useLocalDpi xmlns:a14="http://schemas.microsoft.com/office/drawing/2010/main" val="0"/>
              </a:ext>
            </a:extLst>
          </a:blip>
          <a:srcRect t="42188"/>
          <a:stretch/>
        </p:blipFill>
        <p:spPr>
          <a:xfrm>
            <a:off x="1547664" y="644561"/>
            <a:ext cx="2088232" cy="1181872"/>
          </a:xfrm>
          <a:prstGeom prst="rect">
            <a:avLst/>
          </a:prstGeom>
        </p:spPr>
      </p:pic>
      <p:sp>
        <p:nvSpPr>
          <p:cNvPr id="7" name="مخطط انسيابي: معالجة متعاقبة 6"/>
          <p:cNvSpPr/>
          <p:nvPr/>
        </p:nvSpPr>
        <p:spPr>
          <a:xfrm>
            <a:off x="191867" y="1223170"/>
            <a:ext cx="1352110" cy="1192463"/>
          </a:xfrm>
          <a:prstGeom prst="flowChartAlternateProcess">
            <a:avLst/>
          </a:prstGeom>
          <a:solidFill>
            <a:srgbClr val="C7D7A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أجهزة قياس المسافات الالكترونية</a:t>
            </a:r>
            <a:endParaRPr lang="ar-OM" sz="2000" b="1" dirty="0">
              <a:solidFill>
                <a:schemeClr val="tx1"/>
              </a:solidFill>
            </a:endParaRPr>
          </a:p>
        </p:txBody>
      </p:sp>
      <p:sp>
        <p:nvSpPr>
          <p:cNvPr id="8" name="مخطط انسيابي: معالجة متعاقبة 7"/>
          <p:cNvSpPr/>
          <p:nvPr/>
        </p:nvSpPr>
        <p:spPr>
          <a:xfrm>
            <a:off x="3614672" y="1215718"/>
            <a:ext cx="1312186" cy="1181872"/>
          </a:xfrm>
          <a:prstGeom prst="flowChartAlternateProcess">
            <a:avLst/>
          </a:prstGeom>
          <a:solidFill>
            <a:srgbClr val="C7D7A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err="1">
                <a:solidFill>
                  <a:schemeClr val="tx1"/>
                </a:solidFill>
              </a:rPr>
              <a:t>الثيودوليت</a:t>
            </a:r>
            <a:r>
              <a:rPr lang="ar-SA" sz="2000" b="1" dirty="0">
                <a:solidFill>
                  <a:schemeClr val="tx1"/>
                </a:solidFill>
              </a:rPr>
              <a:t> الرقمي</a:t>
            </a:r>
            <a:endParaRPr lang="ar-OM" sz="2000" b="1" dirty="0">
              <a:solidFill>
                <a:schemeClr val="tx1"/>
              </a:solidFill>
            </a:endParaRPr>
          </a:p>
        </p:txBody>
      </p:sp>
      <p:sp>
        <p:nvSpPr>
          <p:cNvPr id="9" name="مربع نص 8"/>
          <p:cNvSpPr txBox="1">
            <a:spLocks noChangeArrowheads="1"/>
          </p:cNvSpPr>
          <p:nvPr/>
        </p:nvSpPr>
        <p:spPr bwMode="auto">
          <a:xfrm>
            <a:off x="2555776" y="2521031"/>
            <a:ext cx="396044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تستخدم محطة العمل المتكاملة؟</a:t>
            </a:r>
            <a:endParaRPr lang="en-US" sz="2400" b="1" dirty="0"/>
          </a:p>
        </p:txBody>
      </p:sp>
      <p:sp>
        <p:nvSpPr>
          <p:cNvPr id="10" name="مخطط انسيابي: معالجة متعاقبة 9"/>
          <p:cNvSpPr/>
          <p:nvPr/>
        </p:nvSpPr>
        <p:spPr>
          <a:xfrm>
            <a:off x="191867" y="3068960"/>
            <a:ext cx="6324349" cy="83099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تستخدم لرصد وتخزين بيانات الظواهر الجغرافية المرفوعة مساحياً ، ليتم بعد ذلك نقل تلك البيانات إلى الحاسب الآلي لتوقيعها على الخريطة.</a:t>
            </a:r>
            <a:endParaRPr lang="ar-OM" sz="2000" b="1" dirty="0">
              <a:solidFill>
                <a:schemeClr val="tx1"/>
              </a:solidFill>
            </a:endParaRPr>
          </a:p>
        </p:txBody>
      </p:sp>
      <p:sp>
        <p:nvSpPr>
          <p:cNvPr id="11" name="شكل بيضاوي 10"/>
          <p:cNvSpPr/>
          <p:nvPr/>
        </p:nvSpPr>
        <p:spPr>
          <a:xfrm>
            <a:off x="2123728" y="1243853"/>
            <a:ext cx="916141" cy="48994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تجمع</a:t>
            </a:r>
            <a:endParaRPr lang="ar-OM" sz="2000" b="1" dirty="0">
              <a:solidFill>
                <a:schemeClr val="tx1"/>
              </a:solidFill>
            </a:endParaRPr>
          </a:p>
        </p:txBody>
      </p:sp>
      <p:sp>
        <p:nvSpPr>
          <p:cNvPr id="12" name="مربع نص 11">
            <a:extLst>
              <a:ext uri="{FF2B5EF4-FFF2-40B4-BE49-F238E27FC236}">
                <a16:creationId xmlns:a16="http://schemas.microsoft.com/office/drawing/2014/main" id="{50B45B16-6EA8-4EF4-A02E-2409C9095BE9}"/>
              </a:ext>
            </a:extLst>
          </p:cNvPr>
          <p:cNvSpPr txBox="1">
            <a:spLocks noChangeArrowheads="1"/>
          </p:cNvSpPr>
          <p:nvPr/>
        </p:nvSpPr>
        <p:spPr bwMode="auto">
          <a:xfrm>
            <a:off x="176245" y="4077072"/>
            <a:ext cx="868825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تتميز محطة العمل المتكاملة عن غيرها من أجهزة المسح الأرضي بميزة هامة ) وضح ذلك.</a:t>
            </a:r>
            <a:endParaRPr lang="en-US" sz="2400" b="1" dirty="0"/>
          </a:p>
        </p:txBody>
      </p:sp>
      <p:sp>
        <p:nvSpPr>
          <p:cNvPr id="13" name="مخطط انسيابي: معالجة متعاقبة 12">
            <a:extLst>
              <a:ext uri="{FF2B5EF4-FFF2-40B4-BE49-F238E27FC236}">
                <a16:creationId xmlns:a16="http://schemas.microsoft.com/office/drawing/2014/main" id="{D7B7926C-9A0B-4E2F-B351-247C64208D20}"/>
              </a:ext>
            </a:extLst>
          </p:cNvPr>
          <p:cNvSpPr/>
          <p:nvPr/>
        </p:nvSpPr>
        <p:spPr>
          <a:xfrm>
            <a:off x="176246" y="5013176"/>
            <a:ext cx="8688258" cy="102507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تجمع بين جهاز </a:t>
            </a:r>
            <a:r>
              <a:rPr lang="ar-SA" sz="2000" b="1" dirty="0" err="1">
                <a:solidFill>
                  <a:schemeClr val="tx1"/>
                </a:solidFill>
              </a:rPr>
              <a:t>الثيودوليت</a:t>
            </a:r>
            <a:r>
              <a:rPr lang="ar-SA" sz="2000" b="1" dirty="0">
                <a:solidFill>
                  <a:schemeClr val="tx1"/>
                </a:solidFill>
              </a:rPr>
              <a:t> الرقمي وأجهزة قياس المسافات الإلكترونية / تستخدم لرصد وتخزين بيانات الظواهر الجغرافية المرفوعة مساحيا ثم تنقلها إلى الحاسب الآلي لتوقيعها على الخريطة / القيام بجميع العمليات الحسابية بشكل مباشر.</a:t>
            </a:r>
            <a:endParaRPr lang="ar-OM" sz="2000" b="1" dirty="0">
              <a:solidFill>
                <a:schemeClr val="tx1"/>
              </a:solidFill>
            </a:endParaRPr>
          </a:p>
        </p:txBody>
      </p:sp>
    </p:spTree>
    <p:extLst>
      <p:ext uri="{BB962C8B-B14F-4D97-AF65-F5344CB8AC3E}">
        <p14:creationId xmlns:p14="http://schemas.microsoft.com/office/powerpoint/2010/main" val="2757478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barn(inVertical)">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P spid="12" grpId="0" animBg="1"/>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شكل بيضاوي 4"/>
          <p:cNvSpPr/>
          <p:nvPr/>
        </p:nvSpPr>
        <p:spPr>
          <a:xfrm>
            <a:off x="752432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فكر معنا</a:t>
            </a:r>
            <a:endParaRPr lang="ar-OM" sz="2400" b="1" dirty="0">
              <a:solidFill>
                <a:schemeClr val="tx1"/>
              </a:solidFill>
            </a:endParaRPr>
          </a:p>
        </p:txBody>
      </p:sp>
      <p:sp>
        <p:nvSpPr>
          <p:cNvPr id="6" name="مخطط انسيابي: معالجة متعاقبة 5"/>
          <p:cNvSpPr/>
          <p:nvPr/>
        </p:nvSpPr>
        <p:spPr>
          <a:xfrm>
            <a:off x="3131840" y="188640"/>
            <a:ext cx="4237008" cy="5995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OM" sz="2400" b="1" dirty="0">
                <a:solidFill>
                  <a:schemeClr val="tx1"/>
                </a:solidFill>
              </a:rPr>
              <a:t>كيف تحسب مساحة الأشكال التالية؟</a:t>
            </a:r>
          </a:p>
        </p:txBody>
      </p:sp>
      <p:sp>
        <p:nvSpPr>
          <p:cNvPr id="7" name="مستطيل 6"/>
          <p:cNvSpPr/>
          <p:nvPr/>
        </p:nvSpPr>
        <p:spPr>
          <a:xfrm>
            <a:off x="4643808" y="1203066"/>
            <a:ext cx="4176713" cy="2160588"/>
          </a:xfrm>
          <a:prstGeom prst="rect">
            <a:avLst/>
          </a:prstGeom>
          <a:solidFill>
            <a:schemeClr val="bg1">
              <a:lumMod val="6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ln w="38100">
                <a:solidFill>
                  <a:schemeClr val="tx1">
                    <a:lumMod val="95000"/>
                    <a:lumOff val="5000"/>
                  </a:schemeClr>
                </a:solidFill>
              </a:ln>
            </a:endParaRPr>
          </a:p>
        </p:txBody>
      </p:sp>
      <p:sp>
        <p:nvSpPr>
          <p:cNvPr id="8" name="مخطط انسيابي: معالجة متعاقبة 7"/>
          <p:cNvSpPr/>
          <p:nvPr/>
        </p:nvSpPr>
        <p:spPr>
          <a:xfrm>
            <a:off x="721968" y="2852501"/>
            <a:ext cx="3778225" cy="504280"/>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المستطيل = الطول × العرض</a:t>
            </a:r>
          </a:p>
        </p:txBody>
      </p:sp>
      <p:sp>
        <p:nvSpPr>
          <p:cNvPr id="11" name="مستطيل 10">
            <a:extLst>
              <a:ext uri="{FF2B5EF4-FFF2-40B4-BE49-F238E27FC236}">
                <a16:creationId xmlns:a16="http://schemas.microsoft.com/office/drawing/2014/main" id="{D32C5AD8-7647-4AEE-8204-CFCF55330F74}"/>
              </a:ext>
            </a:extLst>
          </p:cNvPr>
          <p:cNvSpPr/>
          <p:nvPr/>
        </p:nvSpPr>
        <p:spPr>
          <a:xfrm>
            <a:off x="6228134" y="3778581"/>
            <a:ext cx="2592387" cy="2160588"/>
          </a:xfrm>
          <a:prstGeom prst="rect">
            <a:avLst/>
          </a:prstGeom>
          <a:solidFill>
            <a:srgbClr val="00B0F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ln w="38100">
                <a:solidFill>
                  <a:schemeClr val="tx1">
                    <a:lumMod val="95000"/>
                    <a:lumOff val="5000"/>
                  </a:schemeClr>
                </a:solidFill>
              </a:ln>
            </a:endParaRPr>
          </a:p>
        </p:txBody>
      </p:sp>
      <p:sp>
        <p:nvSpPr>
          <p:cNvPr id="12" name="مخطط انسيابي: معالجة متعاقبة 11">
            <a:extLst>
              <a:ext uri="{FF2B5EF4-FFF2-40B4-BE49-F238E27FC236}">
                <a16:creationId xmlns:a16="http://schemas.microsoft.com/office/drawing/2014/main" id="{5242B8EB-ED8B-4D6B-97DC-A4A212C07BA0}"/>
              </a:ext>
            </a:extLst>
          </p:cNvPr>
          <p:cNvSpPr/>
          <p:nvPr/>
        </p:nvSpPr>
        <p:spPr>
          <a:xfrm>
            <a:off x="2161877" y="4313914"/>
            <a:ext cx="3778225" cy="576288"/>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المربع = طول الضلع × نفسه</a:t>
            </a:r>
          </a:p>
        </p:txBody>
      </p:sp>
      <p:sp>
        <p:nvSpPr>
          <p:cNvPr id="13" name="موجة 12">
            <a:extLst>
              <a:ext uri="{FF2B5EF4-FFF2-40B4-BE49-F238E27FC236}">
                <a16:creationId xmlns:a16="http://schemas.microsoft.com/office/drawing/2014/main" id="{4ED58E37-957A-4F14-896C-AFEB32C32F5B}"/>
              </a:ext>
            </a:extLst>
          </p:cNvPr>
          <p:cNvSpPr/>
          <p:nvPr/>
        </p:nvSpPr>
        <p:spPr>
          <a:xfrm>
            <a:off x="611659" y="813812"/>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( 140 ).</a:t>
            </a:r>
          </a:p>
        </p:txBody>
      </p:sp>
    </p:spTree>
    <p:extLst>
      <p:ext uri="{BB962C8B-B14F-4D97-AF65-F5344CB8AC3E}">
        <p14:creationId xmlns:p14="http://schemas.microsoft.com/office/powerpoint/2010/main" val="109939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شكل بيضاوي 2"/>
          <p:cNvSpPr/>
          <p:nvPr/>
        </p:nvSpPr>
        <p:spPr>
          <a:xfrm>
            <a:off x="752365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فكر معنا</a:t>
            </a:r>
            <a:endParaRPr lang="ar-OM" sz="2400" b="1" dirty="0">
              <a:solidFill>
                <a:schemeClr val="tx1"/>
              </a:solidFill>
            </a:endParaRPr>
          </a:p>
        </p:txBody>
      </p:sp>
      <p:sp>
        <p:nvSpPr>
          <p:cNvPr id="4" name="مخطط انسيابي: معالجة متعاقبة 3"/>
          <p:cNvSpPr/>
          <p:nvPr/>
        </p:nvSpPr>
        <p:spPr>
          <a:xfrm>
            <a:off x="3236540" y="332656"/>
            <a:ext cx="4071764" cy="504155"/>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OM" sz="2400" b="1" dirty="0">
                <a:solidFill>
                  <a:schemeClr val="tx1"/>
                </a:solidFill>
              </a:rPr>
              <a:t>كيف تحسب مساحة الأشكال التالية؟</a:t>
            </a:r>
          </a:p>
        </p:txBody>
      </p:sp>
      <p:sp>
        <p:nvSpPr>
          <p:cNvPr id="5" name="مخطط انسيابي: رابط 4"/>
          <p:cNvSpPr/>
          <p:nvPr/>
        </p:nvSpPr>
        <p:spPr>
          <a:xfrm>
            <a:off x="6026722" y="3744094"/>
            <a:ext cx="2303463" cy="2160588"/>
          </a:xfrm>
          <a:prstGeom prst="flowChartConnector">
            <a:avLst/>
          </a:prstGeom>
          <a:solidFill>
            <a:schemeClr val="accent2">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grpSp>
        <p:nvGrpSpPr>
          <p:cNvPr id="6" name="مجموعة 5"/>
          <p:cNvGrpSpPr>
            <a:grpSpLocks/>
          </p:cNvGrpSpPr>
          <p:nvPr/>
        </p:nvGrpSpPr>
        <p:grpSpPr bwMode="auto">
          <a:xfrm>
            <a:off x="1115418" y="3932189"/>
            <a:ext cx="3488976" cy="604168"/>
            <a:chOff x="2987824" y="4416445"/>
            <a:chExt cx="4032447" cy="1008112"/>
          </a:xfrm>
        </p:grpSpPr>
        <p:sp>
          <p:nvSpPr>
            <p:cNvPr id="7" name="مخطط انسيابي: معالجة متعاقبة 6"/>
            <p:cNvSpPr/>
            <p:nvPr/>
          </p:nvSpPr>
          <p:spPr>
            <a:xfrm>
              <a:off x="2987824" y="4416445"/>
              <a:ext cx="4032447" cy="100811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الدائر = </a:t>
              </a:r>
              <a:r>
                <a:rPr lang="az-Cyrl-AZ" sz="2000" b="1" dirty="0">
                  <a:solidFill>
                    <a:schemeClr val="tx1"/>
                  </a:solidFill>
                </a:rPr>
                <a:t>Ԉ</a:t>
              </a:r>
              <a:r>
                <a:rPr lang="ar-OM" sz="2000" b="1" dirty="0">
                  <a:solidFill>
                    <a:schemeClr val="tx1"/>
                  </a:solidFill>
                </a:rPr>
                <a:t> نق</a:t>
              </a:r>
            </a:p>
          </p:txBody>
        </p:sp>
        <p:sp>
          <p:nvSpPr>
            <p:cNvPr id="8" name="مربع نص 5"/>
            <p:cNvSpPr txBox="1">
              <a:spLocks noChangeArrowheads="1"/>
            </p:cNvSpPr>
            <p:nvPr/>
          </p:nvSpPr>
          <p:spPr bwMode="auto">
            <a:xfrm>
              <a:off x="3487172" y="4520392"/>
              <a:ext cx="417011" cy="66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ar-OM" altLang="ar-OM" sz="2000" b="1" dirty="0"/>
                <a:t>2</a:t>
              </a:r>
            </a:p>
          </p:txBody>
        </p:sp>
      </p:grpSp>
      <p:sp>
        <p:nvSpPr>
          <p:cNvPr id="9" name="مخطط انسيابي: معالجة متعاقبة 8"/>
          <p:cNvSpPr/>
          <p:nvPr/>
        </p:nvSpPr>
        <p:spPr>
          <a:xfrm>
            <a:off x="899592" y="4824388"/>
            <a:ext cx="4032250" cy="112489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                           22</a:t>
            </a:r>
          </a:p>
          <a:p>
            <a:pPr algn="ctr" fontAlgn="auto">
              <a:spcBef>
                <a:spcPts val="0"/>
              </a:spcBef>
              <a:spcAft>
                <a:spcPts val="0"/>
              </a:spcAft>
              <a:defRPr/>
            </a:pPr>
            <a:r>
              <a:rPr lang="az-Cyrl-AZ" sz="2000" b="1" dirty="0">
                <a:solidFill>
                  <a:schemeClr val="tx1"/>
                </a:solidFill>
              </a:rPr>
              <a:t>Ԉ</a:t>
            </a:r>
            <a:r>
              <a:rPr lang="ar-OM" sz="2000" b="1" dirty="0">
                <a:solidFill>
                  <a:schemeClr val="tx1"/>
                </a:solidFill>
              </a:rPr>
              <a:t> = مقدار ثابت وهو ــــــــــ</a:t>
            </a:r>
          </a:p>
          <a:p>
            <a:pPr algn="ctr" fontAlgn="auto">
              <a:spcBef>
                <a:spcPts val="0"/>
              </a:spcBef>
              <a:spcAft>
                <a:spcPts val="0"/>
              </a:spcAft>
              <a:defRPr/>
            </a:pPr>
            <a:r>
              <a:rPr lang="ar-OM" sz="2000" b="1" dirty="0">
                <a:solidFill>
                  <a:schemeClr val="tx1"/>
                </a:solidFill>
              </a:rPr>
              <a:t>                           7          </a:t>
            </a:r>
          </a:p>
        </p:txBody>
      </p:sp>
      <p:sp>
        <p:nvSpPr>
          <p:cNvPr id="20" name="مخطط انسيابي: معالجة متعاقبة 19"/>
          <p:cNvSpPr/>
          <p:nvPr/>
        </p:nvSpPr>
        <p:spPr>
          <a:xfrm>
            <a:off x="578869" y="2102992"/>
            <a:ext cx="4642321" cy="1080740"/>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  1</a:t>
            </a:r>
          </a:p>
          <a:p>
            <a:pPr algn="ctr" fontAlgn="auto">
              <a:spcBef>
                <a:spcPts val="0"/>
              </a:spcBef>
              <a:spcAft>
                <a:spcPts val="0"/>
              </a:spcAft>
              <a:defRPr/>
            </a:pPr>
            <a:r>
              <a:rPr lang="ar-OM" sz="2000" b="1" dirty="0">
                <a:solidFill>
                  <a:schemeClr val="tx1"/>
                </a:solidFill>
              </a:rPr>
              <a:t>مساحة المثلث =   ــــــــ  القاعدة × الارتفاع</a:t>
            </a:r>
          </a:p>
          <a:p>
            <a:pPr algn="ctr" fontAlgn="auto">
              <a:spcBef>
                <a:spcPts val="0"/>
              </a:spcBef>
              <a:spcAft>
                <a:spcPts val="0"/>
              </a:spcAft>
              <a:defRPr/>
            </a:pPr>
            <a:r>
              <a:rPr lang="ar-OM" sz="2000" b="1" dirty="0">
                <a:solidFill>
                  <a:schemeClr val="tx1"/>
                </a:solidFill>
              </a:rPr>
              <a:t>2</a:t>
            </a:r>
          </a:p>
        </p:txBody>
      </p:sp>
      <p:sp>
        <p:nvSpPr>
          <p:cNvPr id="21" name="مثلث متساوي الساقين 20"/>
          <p:cNvSpPr/>
          <p:nvPr/>
        </p:nvSpPr>
        <p:spPr>
          <a:xfrm>
            <a:off x="5321797" y="1095448"/>
            <a:ext cx="3365500" cy="2232025"/>
          </a:xfrm>
          <a:prstGeom prst="triangle">
            <a:avLst/>
          </a:prstGeom>
          <a:solidFill>
            <a:srgbClr val="00B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p>
        </p:txBody>
      </p:sp>
      <p:sp>
        <p:nvSpPr>
          <p:cNvPr id="11" name="موجة 10">
            <a:extLst>
              <a:ext uri="{FF2B5EF4-FFF2-40B4-BE49-F238E27FC236}">
                <a16:creationId xmlns:a16="http://schemas.microsoft.com/office/drawing/2014/main" id="{E62D7C92-AB1F-497F-A5EA-9D0A7CDBB9A3}"/>
              </a:ext>
            </a:extLst>
          </p:cNvPr>
          <p:cNvSpPr/>
          <p:nvPr/>
        </p:nvSpPr>
        <p:spPr>
          <a:xfrm>
            <a:off x="679476" y="950062"/>
            <a:ext cx="4642321"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صفحة ( 140 ) من دفترك المدرسي .</a:t>
            </a:r>
          </a:p>
        </p:txBody>
      </p:sp>
    </p:spTree>
    <p:extLst>
      <p:ext uri="{BB962C8B-B14F-4D97-AF65-F5344CB8AC3E}">
        <p14:creationId xmlns:p14="http://schemas.microsoft.com/office/powerpoint/2010/main" val="360598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inVertical)">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circle(in)">
                                      <p:cBhvr>
                                        <p:cTn id="4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animBg="1"/>
      <p:bldP spid="20" grpId="0" animBg="1"/>
      <p:bldP spid="21"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مخطط انسيابي: معالجة متعاقبة 8"/>
          <p:cNvSpPr/>
          <p:nvPr/>
        </p:nvSpPr>
        <p:spPr>
          <a:xfrm>
            <a:off x="250180" y="159104"/>
            <a:ext cx="7056114" cy="905788"/>
          </a:xfrm>
          <a:prstGeom prst="flowChartAlternateProcess">
            <a:avLst/>
          </a:prstGeom>
          <a:solidFill>
            <a:srgbClr val="72FAB0"/>
          </a:solidFill>
        </p:spPr>
        <p:style>
          <a:lnRef idx="1">
            <a:schemeClr val="accent4"/>
          </a:lnRef>
          <a:fillRef idx="2">
            <a:schemeClr val="accent4"/>
          </a:fillRef>
          <a:effectRef idx="1">
            <a:schemeClr val="accent4"/>
          </a:effectRef>
          <a:fontRef idx="minor">
            <a:schemeClr val="dk1"/>
          </a:fontRef>
        </p:style>
        <p:txBody>
          <a:bodyPr rtlCol="1" anchor="ctr"/>
          <a:lstStyle/>
          <a:p>
            <a:pPr algn="just" fontAlgn="auto">
              <a:spcBef>
                <a:spcPts val="0"/>
              </a:spcBef>
              <a:spcAft>
                <a:spcPts val="0"/>
              </a:spcAft>
              <a:defRPr/>
            </a:pPr>
            <a:r>
              <a:rPr lang="ar-SA" sz="2400" b="1" dirty="0">
                <a:solidFill>
                  <a:schemeClr val="tx1"/>
                </a:solidFill>
              </a:rPr>
              <a:t>بالاستعانة بنتائج عملية الرفع المساحي لغرفة الصف . احسب مساحتها.  </a:t>
            </a:r>
            <a:endParaRPr lang="ar-OM" sz="2400" b="1" dirty="0">
              <a:solidFill>
                <a:schemeClr val="tx1"/>
              </a:solidFill>
            </a:endParaRPr>
          </a:p>
        </p:txBody>
      </p:sp>
      <p:sp>
        <p:nvSpPr>
          <p:cNvPr id="10" name="شكل بيضاوي 9"/>
          <p:cNvSpPr/>
          <p:nvPr/>
        </p:nvSpPr>
        <p:spPr>
          <a:xfrm>
            <a:off x="7451650"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تمرين</a:t>
            </a:r>
            <a:endParaRPr lang="ar-OM" sz="2400" b="1" dirty="0">
              <a:solidFill>
                <a:schemeClr val="tx1"/>
              </a:solidFill>
            </a:endParaRPr>
          </a:p>
        </p:txBody>
      </p:sp>
      <p:grpSp>
        <p:nvGrpSpPr>
          <p:cNvPr id="7" name="مجموعة 6">
            <a:extLst>
              <a:ext uri="{FF2B5EF4-FFF2-40B4-BE49-F238E27FC236}">
                <a16:creationId xmlns:a16="http://schemas.microsoft.com/office/drawing/2014/main" id="{D98A9ED9-26F9-417E-A1EF-A96424E17BEE}"/>
              </a:ext>
            </a:extLst>
          </p:cNvPr>
          <p:cNvGrpSpPr/>
          <p:nvPr/>
        </p:nvGrpSpPr>
        <p:grpSpPr>
          <a:xfrm>
            <a:off x="6024515" y="5229200"/>
            <a:ext cx="2867965" cy="792088"/>
            <a:chOff x="1403648" y="4916762"/>
            <a:chExt cx="5028205" cy="1051887"/>
          </a:xfrm>
        </p:grpSpPr>
        <p:sp>
          <p:nvSpPr>
            <p:cNvPr id="8" name="مخطط انسيابي: معالجة متعاقبة 7">
              <a:extLst>
                <a:ext uri="{FF2B5EF4-FFF2-40B4-BE49-F238E27FC236}">
                  <a16:creationId xmlns:a16="http://schemas.microsoft.com/office/drawing/2014/main" id="{3030B409-25E0-4B74-8E61-E0C1300C9416}"/>
                </a:ext>
              </a:extLst>
            </p:cNvPr>
            <p:cNvSpPr/>
            <p:nvPr/>
          </p:nvSpPr>
          <p:spPr>
            <a:xfrm>
              <a:off x="1403648" y="4916762"/>
              <a:ext cx="5028205" cy="105188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7 متر × 6 متر = 42 متر</a:t>
              </a:r>
              <a:endParaRPr lang="ar-OM" sz="1400" b="1" dirty="0">
                <a:solidFill>
                  <a:schemeClr val="tx1"/>
                </a:solidFill>
              </a:endParaRPr>
            </a:p>
          </p:txBody>
        </p:sp>
        <p:sp>
          <p:nvSpPr>
            <p:cNvPr id="2" name="مربع نص 1">
              <a:extLst>
                <a:ext uri="{FF2B5EF4-FFF2-40B4-BE49-F238E27FC236}">
                  <a16:creationId xmlns:a16="http://schemas.microsoft.com/office/drawing/2014/main" id="{DCBFACE9-43E9-49E8-8E2B-E60B38DCA63B}"/>
                </a:ext>
              </a:extLst>
            </p:cNvPr>
            <p:cNvSpPr txBox="1"/>
            <p:nvPr/>
          </p:nvSpPr>
          <p:spPr>
            <a:xfrm>
              <a:off x="2013220" y="4961141"/>
              <a:ext cx="504987" cy="490470"/>
            </a:xfrm>
            <a:prstGeom prst="rect">
              <a:avLst/>
            </a:prstGeom>
            <a:noFill/>
          </p:spPr>
          <p:txBody>
            <a:bodyPr wrap="square" rtlCol="1">
              <a:spAutoFit/>
            </a:bodyPr>
            <a:lstStyle/>
            <a:p>
              <a:pPr algn="ctr"/>
              <a:r>
                <a:rPr lang="ar-SA" dirty="0"/>
                <a:t>2</a:t>
              </a:r>
            </a:p>
          </p:txBody>
        </p:sp>
      </p:grpSp>
      <p:grpSp>
        <p:nvGrpSpPr>
          <p:cNvPr id="11" name="مجموعة 10">
            <a:extLst>
              <a:ext uri="{FF2B5EF4-FFF2-40B4-BE49-F238E27FC236}">
                <a16:creationId xmlns:a16="http://schemas.microsoft.com/office/drawing/2014/main" id="{CE1D22C8-CC69-41E3-8D19-D52D0504712E}"/>
              </a:ext>
            </a:extLst>
          </p:cNvPr>
          <p:cNvGrpSpPr/>
          <p:nvPr/>
        </p:nvGrpSpPr>
        <p:grpSpPr>
          <a:xfrm>
            <a:off x="2810673" y="5229200"/>
            <a:ext cx="2867965" cy="792088"/>
            <a:chOff x="1403648" y="4916762"/>
            <a:chExt cx="5028205" cy="1051887"/>
          </a:xfrm>
        </p:grpSpPr>
        <p:sp>
          <p:nvSpPr>
            <p:cNvPr id="12" name="مخطط انسيابي: معالجة متعاقبة 11">
              <a:extLst>
                <a:ext uri="{FF2B5EF4-FFF2-40B4-BE49-F238E27FC236}">
                  <a16:creationId xmlns:a16="http://schemas.microsoft.com/office/drawing/2014/main" id="{1FC3C784-5AAD-4B60-8B60-9FE827F3CCEB}"/>
                </a:ext>
              </a:extLst>
            </p:cNvPr>
            <p:cNvSpPr/>
            <p:nvPr/>
          </p:nvSpPr>
          <p:spPr>
            <a:xfrm>
              <a:off x="1403648" y="4916762"/>
              <a:ext cx="5028205" cy="105188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مساحة غرفة الصف= 42متر</a:t>
              </a:r>
              <a:endParaRPr lang="ar-OM" sz="1400" b="1" dirty="0">
                <a:solidFill>
                  <a:schemeClr val="tx1"/>
                </a:solidFill>
              </a:endParaRPr>
            </a:p>
          </p:txBody>
        </p:sp>
        <p:sp>
          <p:nvSpPr>
            <p:cNvPr id="13" name="مربع نص 12">
              <a:extLst>
                <a:ext uri="{FF2B5EF4-FFF2-40B4-BE49-F238E27FC236}">
                  <a16:creationId xmlns:a16="http://schemas.microsoft.com/office/drawing/2014/main" id="{BF34E3F9-37CD-4E40-BF3A-B1CE42749FB4}"/>
                </a:ext>
              </a:extLst>
            </p:cNvPr>
            <p:cNvSpPr txBox="1"/>
            <p:nvPr/>
          </p:nvSpPr>
          <p:spPr>
            <a:xfrm>
              <a:off x="1519146" y="5073373"/>
              <a:ext cx="504987" cy="369332"/>
            </a:xfrm>
            <a:prstGeom prst="rect">
              <a:avLst/>
            </a:prstGeom>
            <a:noFill/>
          </p:spPr>
          <p:txBody>
            <a:bodyPr wrap="square" rtlCol="1">
              <a:spAutoFit/>
            </a:bodyPr>
            <a:lstStyle/>
            <a:p>
              <a:pPr algn="ctr"/>
              <a:r>
                <a:rPr lang="ar-SA" dirty="0"/>
                <a:t>2</a:t>
              </a:r>
            </a:p>
          </p:txBody>
        </p:sp>
      </p:grpSp>
      <p:sp>
        <p:nvSpPr>
          <p:cNvPr id="14" name="موجة 13">
            <a:extLst>
              <a:ext uri="{FF2B5EF4-FFF2-40B4-BE49-F238E27FC236}">
                <a16:creationId xmlns:a16="http://schemas.microsoft.com/office/drawing/2014/main" id="{8C8ACB89-C34F-46F6-A60E-F7C452DB5A13}"/>
              </a:ext>
            </a:extLst>
          </p:cNvPr>
          <p:cNvSpPr/>
          <p:nvPr/>
        </p:nvSpPr>
        <p:spPr>
          <a:xfrm>
            <a:off x="356517" y="3135280"/>
            <a:ext cx="3135364"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دفترك المدرسي.</a:t>
            </a:r>
          </a:p>
        </p:txBody>
      </p:sp>
      <p:sp>
        <p:nvSpPr>
          <p:cNvPr id="15" name="مستطيل 14">
            <a:extLst>
              <a:ext uri="{FF2B5EF4-FFF2-40B4-BE49-F238E27FC236}">
                <a16:creationId xmlns:a16="http://schemas.microsoft.com/office/drawing/2014/main" id="{E53B4C34-1029-4DFD-9CFE-B691C5351914}"/>
              </a:ext>
            </a:extLst>
          </p:cNvPr>
          <p:cNvSpPr/>
          <p:nvPr/>
        </p:nvSpPr>
        <p:spPr>
          <a:xfrm>
            <a:off x="3905589" y="1268760"/>
            <a:ext cx="3400704" cy="2160588"/>
          </a:xfrm>
          <a:prstGeom prst="rect">
            <a:avLst/>
          </a:prstGeom>
          <a:solidFill>
            <a:srgbClr val="00B0F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ln w="38100">
                <a:solidFill>
                  <a:schemeClr val="tx1">
                    <a:lumMod val="95000"/>
                    <a:lumOff val="5000"/>
                  </a:schemeClr>
                </a:solidFill>
              </a:ln>
            </a:endParaRPr>
          </a:p>
        </p:txBody>
      </p:sp>
      <p:sp>
        <p:nvSpPr>
          <p:cNvPr id="16" name="مخطط انسيابي: معالجة متعاقبة 15">
            <a:extLst>
              <a:ext uri="{FF2B5EF4-FFF2-40B4-BE49-F238E27FC236}">
                <a16:creationId xmlns:a16="http://schemas.microsoft.com/office/drawing/2014/main" id="{A26BB1BD-874D-4A4E-B7AE-DDE9DB79004B}"/>
              </a:ext>
            </a:extLst>
          </p:cNvPr>
          <p:cNvSpPr/>
          <p:nvPr/>
        </p:nvSpPr>
        <p:spPr>
          <a:xfrm>
            <a:off x="7440166" y="2014376"/>
            <a:ext cx="1092274" cy="762594"/>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6 أمتار</a:t>
            </a:r>
          </a:p>
        </p:txBody>
      </p:sp>
      <p:sp>
        <p:nvSpPr>
          <p:cNvPr id="17" name="مخطط انسيابي: معالجة متعاقبة 16">
            <a:extLst>
              <a:ext uri="{FF2B5EF4-FFF2-40B4-BE49-F238E27FC236}">
                <a16:creationId xmlns:a16="http://schemas.microsoft.com/office/drawing/2014/main" id="{55B64C31-EE3F-4F56-A9E3-34092DEFB00F}"/>
              </a:ext>
            </a:extLst>
          </p:cNvPr>
          <p:cNvSpPr/>
          <p:nvPr/>
        </p:nvSpPr>
        <p:spPr>
          <a:xfrm>
            <a:off x="5216078" y="3540714"/>
            <a:ext cx="1093940" cy="762594"/>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7 أمتار</a:t>
            </a:r>
          </a:p>
        </p:txBody>
      </p:sp>
      <p:sp>
        <p:nvSpPr>
          <p:cNvPr id="18" name="مخطط انسيابي: معالجة متعاقبة 17">
            <a:extLst>
              <a:ext uri="{FF2B5EF4-FFF2-40B4-BE49-F238E27FC236}">
                <a16:creationId xmlns:a16="http://schemas.microsoft.com/office/drawing/2014/main" id="{8288AB8B-8714-49E4-A752-2C24C990FA6C}"/>
              </a:ext>
            </a:extLst>
          </p:cNvPr>
          <p:cNvSpPr/>
          <p:nvPr/>
        </p:nvSpPr>
        <p:spPr>
          <a:xfrm>
            <a:off x="3905589" y="4414674"/>
            <a:ext cx="3778225" cy="576288"/>
          </a:xfrm>
          <a:prstGeom prst="flowChartAlternateProcess">
            <a:avLst/>
          </a:prstGeom>
          <a:solidFill>
            <a:srgbClr val="F3E09B"/>
          </a:solidFill>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الم</a:t>
            </a:r>
            <a:r>
              <a:rPr lang="ar-SA" sz="2000" b="1" dirty="0">
                <a:solidFill>
                  <a:schemeClr val="tx1"/>
                </a:solidFill>
              </a:rPr>
              <a:t>ستطيل</a:t>
            </a:r>
            <a:r>
              <a:rPr lang="ar-OM" sz="2000" b="1" dirty="0">
                <a:solidFill>
                  <a:schemeClr val="tx1"/>
                </a:solidFill>
              </a:rPr>
              <a:t> = </a:t>
            </a:r>
            <a:r>
              <a:rPr lang="ar-SA" sz="2000" b="1" dirty="0">
                <a:solidFill>
                  <a:schemeClr val="tx1"/>
                </a:solidFill>
              </a:rPr>
              <a:t>الطول × العرض</a:t>
            </a:r>
            <a:endParaRPr lang="ar-OM" sz="2000" b="1" dirty="0">
              <a:solidFill>
                <a:schemeClr val="tx1"/>
              </a:solidFill>
            </a:endParaRPr>
          </a:p>
        </p:txBody>
      </p:sp>
    </p:spTree>
    <p:extLst>
      <p:ext uri="{BB962C8B-B14F-4D97-AF65-F5344CB8AC3E}">
        <p14:creationId xmlns:p14="http://schemas.microsoft.com/office/powerpoint/2010/main" val="105590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heel(1)">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6" grpId="0" animBg="1"/>
      <p:bldP spid="17" grpId="0" animBg="1"/>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خطط انسيابي: معالجة متعاقبة 2"/>
          <p:cNvSpPr/>
          <p:nvPr/>
        </p:nvSpPr>
        <p:spPr>
          <a:xfrm>
            <a:off x="323528" y="188640"/>
            <a:ext cx="7056114" cy="905788"/>
          </a:xfrm>
          <a:prstGeom prst="flowChartAlternateProcess">
            <a:avLst/>
          </a:prstGeom>
          <a:solidFill>
            <a:srgbClr val="72FAB0"/>
          </a:solidFill>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OM" sz="2400" b="1" dirty="0">
                <a:solidFill>
                  <a:schemeClr val="tx1"/>
                </a:solidFill>
              </a:rPr>
              <a:t>تمت عملية رفع مساحي لغرفة الصف باستخدام الشريط فكان طولها 8 أمتار وعرضها 6 أمتار فكم تبلغ مساحتها ؟</a:t>
            </a:r>
          </a:p>
        </p:txBody>
      </p:sp>
      <p:sp>
        <p:nvSpPr>
          <p:cNvPr id="4" name="مستطيل 3"/>
          <p:cNvSpPr/>
          <p:nvPr/>
        </p:nvSpPr>
        <p:spPr>
          <a:xfrm>
            <a:off x="1966509" y="1228001"/>
            <a:ext cx="4176712" cy="2160588"/>
          </a:xfrm>
          <a:prstGeom prst="rect">
            <a:avLst/>
          </a:prstGeom>
          <a:solidFill>
            <a:schemeClr val="accent2">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a:ln w="38100">
                <a:solidFill>
                  <a:schemeClr val="tx1">
                    <a:lumMod val="95000"/>
                    <a:lumOff val="5000"/>
                  </a:schemeClr>
                </a:solidFill>
              </a:ln>
            </a:endParaRPr>
          </a:p>
        </p:txBody>
      </p:sp>
      <p:sp>
        <p:nvSpPr>
          <p:cNvPr id="5" name="مخطط انسيابي: معالجة متعاقبة 4"/>
          <p:cNvSpPr/>
          <p:nvPr/>
        </p:nvSpPr>
        <p:spPr>
          <a:xfrm>
            <a:off x="4995385" y="1876581"/>
            <a:ext cx="1092274" cy="762594"/>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6 أمتار</a:t>
            </a:r>
          </a:p>
        </p:txBody>
      </p:sp>
      <p:sp>
        <p:nvSpPr>
          <p:cNvPr id="6" name="مخطط انسيابي: معالجة متعاقبة 5"/>
          <p:cNvSpPr/>
          <p:nvPr/>
        </p:nvSpPr>
        <p:spPr>
          <a:xfrm>
            <a:off x="2961719" y="2557619"/>
            <a:ext cx="1093940" cy="762594"/>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8 أمتار</a:t>
            </a:r>
          </a:p>
        </p:txBody>
      </p:sp>
      <p:sp>
        <p:nvSpPr>
          <p:cNvPr id="7" name="مخطط انسيابي: معالجة متعاقبة 6"/>
          <p:cNvSpPr/>
          <p:nvPr/>
        </p:nvSpPr>
        <p:spPr>
          <a:xfrm>
            <a:off x="5458431" y="3493099"/>
            <a:ext cx="3525911" cy="779781"/>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400" b="1" dirty="0">
                <a:solidFill>
                  <a:schemeClr val="tx1"/>
                </a:solidFill>
              </a:rPr>
              <a:t>مساحة </a:t>
            </a:r>
            <a:r>
              <a:rPr lang="ar-OM" sz="2000" b="1" dirty="0">
                <a:solidFill>
                  <a:schemeClr val="tx1"/>
                </a:solidFill>
              </a:rPr>
              <a:t>المستطيل = الطول × العرض</a:t>
            </a:r>
          </a:p>
        </p:txBody>
      </p:sp>
      <p:grpSp>
        <p:nvGrpSpPr>
          <p:cNvPr id="8" name="مجموعة 7"/>
          <p:cNvGrpSpPr>
            <a:grpSpLocks/>
          </p:cNvGrpSpPr>
          <p:nvPr/>
        </p:nvGrpSpPr>
        <p:grpSpPr bwMode="auto">
          <a:xfrm>
            <a:off x="5289367" y="4367303"/>
            <a:ext cx="3718102" cy="779781"/>
            <a:chOff x="179512" y="5661248"/>
            <a:chExt cx="4967288" cy="863600"/>
          </a:xfrm>
        </p:grpSpPr>
        <p:sp>
          <p:nvSpPr>
            <p:cNvPr id="9" name="مخطط انسيابي: معالجة متعاقبة 8"/>
            <p:cNvSpPr/>
            <p:nvPr/>
          </p:nvSpPr>
          <p:spPr>
            <a:xfrm>
              <a:off x="179512" y="5661248"/>
              <a:ext cx="4967288" cy="863600"/>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المستطيل = 8×6 = 48 م </a:t>
              </a:r>
            </a:p>
          </p:txBody>
        </p:sp>
        <p:sp>
          <p:nvSpPr>
            <p:cNvPr id="10" name="مربع نص 15"/>
            <p:cNvSpPr txBox="1">
              <a:spLocks noChangeArrowheads="1"/>
            </p:cNvSpPr>
            <p:nvPr/>
          </p:nvSpPr>
          <p:spPr bwMode="auto">
            <a:xfrm>
              <a:off x="371914" y="5703735"/>
              <a:ext cx="501022" cy="44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ar-OM" altLang="ar-OM" sz="2000" b="1" dirty="0"/>
                <a:t>2</a:t>
              </a:r>
            </a:p>
          </p:txBody>
        </p:sp>
      </p:grpSp>
      <p:sp>
        <p:nvSpPr>
          <p:cNvPr id="11" name="شكل بيضاوي 10"/>
          <p:cNvSpPr/>
          <p:nvPr/>
        </p:nvSpPr>
        <p:spPr>
          <a:xfrm>
            <a:off x="752365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تمرين</a:t>
            </a:r>
            <a:endParaRPr lang="ar-OM" sz="2400" b="1" dirty="0">
              <a:solidFill>
                <a:schemeClr val="tx1"/>
              </a:solidFill>
            </a:endParaRPr>
          </a:p>
        </p:txBody>
      </p:sp>
      <p:grpSp>
        <p:nvGrpSpPr>
          <p:cNvPr id="12" name="مجموعة 11">
            <a:extLst>
              <a:ext uri="{FF2B5EF4-FFF2-40B4-BE49-F238E27FC236}">
                <a16:creationId xmlns:a16="http://schemas.microsoft.com/office/drawing/2014/main" id="{F579CD78-C80A-4422-B5FD-7EB0AD467155}"/>
              </a:ext>
            </a:extLst>
          </p:cNvPr>
          <p:cNvGrpSpPr>
            <a:grpSpLocks/>
          </p:cNvGrpSpPr>
          <p:nvPr/>
        </p:nvGrpSpPr>
        <p:grpSpPr bwMode="auto">
          <a:xfrm>
            <a:off x="5900147" y="5241507"/>
            <a:ext cx="2919810" cy="779781"/>
            <a:chOff x="995498" y="5651271"/>
            <a:chExt cx="3900791" cy="863600"/>
          </a:xfrm>
        </p:grpSpPr>
        <p:sp>
          <p:nvSpPr>
            <p:cNvPr id="13" name="مخطط انسيابي: معالجة متعاقبة 12">
              <a:extLst>
                <a:ext uri="{FF2B5EF4-FFF2-40B4-BE49-F238E27FC236}">
                  <a16:creationId xmlns:a16="http://schemas.microsoft.com/office/drawing/2014/main" id="{6ECFE037-C60B-47CD-B618-ED5196F07BF5}"/>
                </a:ext>
              </a:extLst>
            </p:cNvPr>
            <p:cNvSpPr/>
            <p:nvPr/>
          </p:nvSpPr>
          <p:spPr>
            <a:xfrm>
              <a:off x="995498" y="5651271"/>
              <a:ext cx="3900791" cy="863600"/>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a:t>
              </a:r>
              <a:r>
                <a:rPr lang="ar-SA" sz="2000" b="1" dirty="0">
                  <a:solidFill>
                    <a:schemeClr val="tx1"/>
                  </a:solidFill>
                </a:rPr>
                <a:t>غرفة الصف</a:t>
              </a:r>
              <a:r>
                <a:rPr lang="ar-OM" sz="2000" b="1" dirty="0">
                  <a:solidFill>
                    <a:schemeClr val="tx1"/>
                  </a:solidFill>
                </a:rPr>
                <a:t> = 48 م </a:t>
              </a:r>
            </a:p>
          </p:txBody>
        </p:sp>
        <p:sp>
          <p:nvSpPr>
            <p:cNvPr id="14" name="مربع نص 15">
              <a:extLst>
                <a:ext uri="{FF2B5EF4-FFF2-40B4-BE49-F238E27FC236}">
                  <a16:creationId xmlns:a16="http://schemas.microsoft.com/office/drawing/2014/main" id="{EB44121D-FFCD-46F0-A6D8-234B925BC3E5}"/>
                </a:ext>
              </a:extLst>
            </p:cNvPr>
            <p:cNvSpPr txBox="1">
              <a:spLocks noChangeArrowheads="1"/>
            </p:cNvSpPr>
            <p:nvPr/>
          </p:nvSpPr>
          <p:spPr bwMode="auto">
            <a:xfrm>
              <a:off x="995498" y="5735119"/>
              <a:ext cx="501022" cy="44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ar-OM" altLang="ar-OM" sz="2000" b="1" dirty="0"/>
                <a:t>2</a:t>
              </a:r>
            </a:p>
          </p:txBody>
        </p:sp>
      </p:grpSp>
      <p:sp>
        <p:nvSpPr>
          <p:cNvPr id="15" name="موجة 14">
            <a:extLst>
              <a:ext uri="{FF2B5EF4-FFF2-40B4-BE49-F238E27FC236}">
                <a16:creationId xmlns:a16="http://schemas.microsoft.com/office/drawing/2014/main" id="{6E7A2CA6-E665-49D4-81B0-E04DE6F0AD4A}"/>
              </a:ext>
            </a:extLst>
          </p:cNvPr>
          <p:cNvSpPr/>
          <p:nvPr/>
        </p:nvSpPr>
        <p:spPr>
          <a:xfrm>
            <a:off x="323528" y="4373820"/>
            <a:ext cx="4680520"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صفحة ( 139) من دفترك المدرسي.</a:t>
            </a:r>
          </a:p>
        </p:txBody>
      </p:sp>
    </p:spTree>
    <p:extLst>
      <p:ext uri="{BB962C8B-B14F-4D97-AF65-F5344CB8AC3E}">
        <p14:creationId xmlns:p14="http://schemas.microsoft.com/office/powerpoint/2010/main" val="202170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1" grpId="0" animBg="1"/>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وجة 4"/>
          <p:cNvSpPr/>
          <p:nvPr/>
        </p:nvSpPr>
        <p:spPr>
          <a:xfrm>
            <a:off x="201434" y="5086979"/>
            <a:ext cx="4680520" cy="943397"/>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صفحة ( 145 ) من دفترك المدرسي.</a:t>
            </a:r>
          </a:p>
        </p:txBody>
      </p:sp>
      <p:sp>
        <p:nvSpPr>
          <p:cNvPr id="6" name="مخطط انسيابي: معالجة متعاقبة 5"/>
          <p:cNvSpPr/>
          <p:nvPr/>
        </p:nvSpPr>
        <p:spPr>
          <a:xfrm>
            <a:off x="323528" y="188640"/>
            <a:ext cx="7056114" cy="1368152"/>
          </a:xfrm>
          <a:prstGeom prst="flowChartAlternateProcess">
            <a:avLst/>
          </a:prstGeom>
          <a:solidFill>
            <a:srgbClr val="A9C27C"/>
          </a:solidFill>
        </p:spPr>
        <p:style>
          <a:lnRef idx="1">
            <a:schemeClr val="accent4"/>
          </a:lnRef>
          <a:fillRef idx="2">
            <a:schemeClr val="accent4"/>
          </a:fillRef>
          <a:effectRef idx="1">
            <a:schemeClr val="accent4"/>
          </a:effectRef>
          <a:fontRef idx="minor">
            <a:schemeClr val="dk1"/>
          </a:fontRef>
        </p:style>
        <p:txBody>
          <a:bodyPr rtlCol="1" anchor="ctr"/>
          <a:lstStyle/>
          <a:p>
            <a:pPr algn="just" fontAlgn="auto">
              <a:spcBef>
                <a:spcPts val="0"/>
              </a:spcBef>
              <a:spcAft>
                <a:spcPts val="0"/>
              </a:spcAft>
              <a:defRPr/>
            </a:pPr>
            <a:r>
              <a:rPr lang="ar-SA" sz="2400" b="1" dirty="0">
                <a:solidFill>
                  <a:schemeClr val="tx1"/>
                </a:solidFill>
              </a:rPr>
              <a:t>قام المهندس حمد بعملية مسح أرضي لدوار ولاية صحم الموضح بالصورة الفضائية المجاورة فكان نصف قطر مساحته 7 أمتار ، فكم تبلغ مساحة الدور؟</a:t>
            </a:r>
            <a:endParaRPr lang="ar-OM" sz="2400" b="1" dirty="0">
              <a:solidFill>
                <a:schemeClr val="tx1"/>
              </a:solidFill>
            </a:endParaRPr>
          </a:p>
        </p:txBody>
      </p:sp>
      <p:sp>
        <p:nvSpPr>
          <p:cNvPr id="7" name="شكل بيضاوي 6"/>
          <p:cNvSpPr/>
          <p:nvPr/>
        </p:nvSpPr>
        <p:spPr>
          <a:xfrm>
            <a:off x="7501736" y="188640"/>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تمرين</a:t>
            </a:r>
            <a:endParaRPr lang="ar-OM" sz="2400" b="1" dirty="0">
              <a:solidFill>
                <a:schemeClr val="tx1"/>
              </a:solidFill>
            </a:endParaRPr>
          </a:p>
        </p:txBody>
      </p:sp>
      <p:grpSp>
        <p:nvGrpSpPr>
          <p:cNvPr id="8" name="مجموعة 7"/>
          <p:cNvGrpSpPr>
            <a:grpSpLocks/>
          </p:cNvGrpSpPr>
          <p:nvPr/>
        </p:nvGrpSpPr>
        <p:grpSpPr bwMode="auto">
          <a:xfrm>
            <a:off x="5453590" y="1700808"/>
            <a:ext cx="3488976" cy="604168"/>
            <a:chOff x="2987824" y="4416445"/>
            <a:chExt cx="4032447" cy="1008112"/>
          </a:xfrm>
        </p:grpSpPr>
        <p:sp>
          <p:nvSpPr>
            <p:cNvPr id="9" name="مخطط انسيابي: معالجة متعاقبة 8"/>
            <p:cNvSpPr/>
            <p:nvPr/>
          </p:nvSpPr>
          <p:spPr>
            <a:xfrm>
              <a:off x="2987824" y="4416445"/>
              <a:ext cx="4032447" cy="100811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مساحة الد</a:t>
              </a:r>
              <a:r>
                <a:rPr lang="ar-SA" sz="2000" b="1" dirty="0">
                  <a:solidFill>
                    <a:schemeClr val="tx1"/>
                  </a:solidFill>
                </a:rPr>
                <a:t>وار</a:t>
              </a:r>
              <a:r>
                <a:rPr lang="ar-OM" sz="2000" b="1" dirty="0">
                  <a:solidFill>
                    <a:schemeClr val="tx1"/>
                  </a:solidFill>
                </a:rPr>
                <a:t> = </a:t>
              </a:r>
              <a:r>
                <a:rPr lang="az-Cyrl-AZ" sz="2000" b="1" dirty="0">
                  <a:solidFill>
                    <a:schemeClr val="tx1"/>
                  </a:solidFill>
                </a:rPr>
                <a:t>Ԉ</a:t>
              </a:r>
              <a:r>
                <a:rPr lang="ar-OM" sz="2000" b="1" dirty="0">
                  <a:solidFill>
                    <a:schemeClr val="tx1"/>
                  </a:solidFill>
                </a:rPr>
                <a:t> نق</a:t>
              </a:r>
            </a:p>
          </p:txBody>
        </p:sp>
        <p:sp>
          <p:nvSpPr>
            <p:cNvPr id="10" name="مربع نص 5"/>
            <p:cNvSpPr txBox="1">
              <a:spLocks noChangeArrowheads="1"/>
            </p:cNvSpPr>
            <p:nvPr/>
          </p:nvSpPr>
          <p:spPr bwMode="auto">
            <a:xfrm>
              <a:off x="3487172" y="4520392"/>
              <a:ext cx="417011" cy="66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ar-OM" altLang="ar-OM" sz="2000" b="1" dirty="0"/>
                <a:t>2</a:t>
              </a:r>
            </a:p>
          </p:txBody>
        </p:sp>
      </p:grpSp>
      <p:sp>
        <p:nvSpPr>
          <p:cNvPr id="11" name="مخطط انسيابي: معالجة متعاقبة 10"/>
          <p:cNvSpPr/>
          <p:nvPr/>
        </p:nvSpPr>
        <p:spPr>
          <a:xfrm>
            <a:off x="3886399" y="2420888"/>
            <a:ext cx="5112568" cy="112489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OM" sz="2000" b="1" dirty="0">
                <a:solidFill>
                  <a:schemeClr val="tx1"/>
                </a:solidFill>
              </a:rPr>
              <a:t>                      </a:t>
            </a:r>
            <a:r>
              <a:rPr lang="ar-SA" sz="2000" b="1" dirty="0">
                <a:solidFill>
                  <a:schemeClr val="tx1"/>
                </a:solidFill>
              </a:rPr>
              <a:t>               </a:t>
            </a:r>
            <a:r>
              <a:rPr lang="ar-OM" sz="2000" b="1" dirty="0">
                <a:solidFill>
                  <a:schemeClr val="tx1"/>
                </a:solidFill>
              </a:rPr>
              <a:t>     22</a:t>
            </a:r>
            <a:r>
              <a:rPr lang="ar-SA" sz="2000" b="1" dirty="0">
                <a:solidFill>
                  <a:schemeClr val="tx1"/>
                </a:solidFill>
              </a:rPr>
              <a:t>  × 7 × 7</a:t>
            </a:r>
            <a:endParaRPr lang="ar-OM" sz="2000" b="1" dirty="0">
              <a:solidFill>
                <a:schemeClr val="tx1"/>
              </a:solidFill>
            </a:endParaRPr>
          </a:p>
          <a:p>
            <a:pPr algn="ctr" fontAlgn="auto">
              <a:spcBef>
                <a:spcPts val="0"/>
              </a:spcBef>
              <a:spcAft>
                <a:spcPts val="0"/>
              </a:spcAft>
              <a:defRPr/>
            </a:pPr>
            <a:r>
              <a:rPr lang="az-Cyrl-AZ" sz="2000" b="1" dirty="0">
                <a:solidFill>
                  <a:schemeClr val="tx1"/>
                </a:solidFill>
              </a:rPr>
              <a:t>Ԉ</a:t>
            </a:r>
            <a:r>
              <a:rPr lang="ar-OM" sz="2000" b="1" dirty="0">
                <a:solidFill>
                  <a:schemeClr val="tx1"/>
                </a:solidFill>
              </a:rPr>
              <a:t> = مقدار ثابت وهو ــــــــــ</a:t>
            </a:r>
            <a:r>
              <a:rPr lang="ar-SA" sz="2000" b="1" dirty="0">
                <a:solidFill>
                  <a:schemeClr val="tx1"/>
                </a:solidFill>
              </a:rPr>
              <a:t> </a:t>
            </a:r>
            <a:endParaRPr lang="ar-OM" sz="2000" b="1" dirty="0">
              <a:solidFill>
                <a:schemeClr val="tx1"/>
              </a:solidFill>
            </a:endParaRPr>
          </a:p>
          <a:p>
            <a:pPr algn="ctr" fontAlgn="auto">
              <a:spcBef>
                <a:spcPts val="0"/>
              </a:spcBef>
              <a:spcAft>
                <a:spcPts val="0"/>
              </a:spcAft>
              <a:defRPr/>
            </a:pPr>
            <a:r>
              <a:rPr lang="ar-OM" sz="2000" b="1" dirty="0">
                <a:solidFill>
                  <a:schemeClr val="tx1"/>
                </a:solidFill>
              </a:rPr>
              <a:t>                           7          </a:t>
            </a:r>
          </a:p>
        </p:txBody>
      </p:sp>
      <p:grpSp>
        <p:nvGrpSpPr>
          <p:cNvPr id="14" name="مجموعة 13"/>
          <p:cNvGrpSpPr/>
          <p:nvPr/>
        </p:nvGrpSpPr>
        <p:grpSpPr>
          <a:xfrm>
            <a:off x="6039900" y="3645024"/>
            <a:ext cx="2902666" cy="1124892"/>
            <a:chOff x="2641429" y="4202289"/>
            <a:chExt cx="5112568" cy="1124892"/>
          </a:xfrm>
        </p:grpSpPr>
        <p:sp>
          <p:nvSpPr>
            <p:cNvPr id="12" name="مخطط انسيابي: معالجة متعاقبة 11"/>
            <p:cNvSpPr/>
            <p:nvPr/>
          </p:nvSpPr>
          <p:spPr>
            <a:xfrm>
              <a:off x="2641429" y="4202289"/>
              <a:ext cx="5112568" cy="112489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 1078  </a:t>
              </a:r>
            </a:p>
            <a:p>
              <a:pPr algn="ctr" fontAlgn="auto">
                <a:spcBef>
                  <a:spcPts val="0"/>
                </a:spcBef>
                <a:spcAft>
                  <a:spcPts val="0"/>
                </a:spcAft>
                <a:defRPr/>
              </a:pPr>
              <a:r>
                <a:rPr lang="ar-SA" sz="2000" b="1" dirty="0">
                  <a:solidFill>
                    <a:schemeClr val="tx1"/>
                  </a:solidFill>
                </a:rPr>
                <a:t>             </a:t>
              </a:r>
              <a:r>
                <a:rPr lang="ar-OM" sz="2000" b="1" dirty="0">
                  <a:solidFill>
                    <a:schemeClr val="tx1"/>
                  </a:solidFill>
                </a:rPr>
                <a:t>ــــــــــ</a:t>
              </a:r>
              <a:r>
                <a:rPr lang="ar-SA" sz="2000" b="1" dirty="0">
                  <a:solidFill>
                    <a:schemeClr val="tx1"/>
                  </a:solidFill>
                </a:rPr>
                <a:t> =154 متر</a:t>
              </a:r>
            </a:p>
            <a:p>
              <a:pPr algn="ctr" fontAlgn="auto">
                <a:spcBef>
                  <a:spcPts val="0"/>
                </a:spcBef>
                <a:spcAft>
                  <a:spcPts val="0"/>
                </a:spcAft>
                <a:defRPr/>
              </a:pPr>
              <a:r>
                <a:rPr lang="ar-OM" sz="2000" b="1" dirty="0">
                  <a:solidFill>
                    <a:schemeClr val="tx1"/>
                  </a:solidFill>
                </a:rPr>
                <a:t>   7          </a:t>
              </a:r>
            </a:p>
          </p:txBody>
        </p:sp>
        <p:sp>
          <p:nvSpPr>
            <p:cNvPr id="13" name="مربع نص 12"/>
            <p:cNvSpPr txBox="1"/>
            <p:nvPr/>
          </p:nvSpPr>
          <p:spPr>
            <a:xfrm>
              <a:off x="2920181" y="4409021"/>
              <a:ext cx="521588" cy="369332"/>
            </a:xfrm>
            <a:prstGeom prst="rect">
              <a:avLst/>
            </a:prstGeom>
            <a:noFill/>
          </p:spPr>
          <p:txBody>
            <a:bodyPr wrap="square" rtlCol="1">
              <a:spAutoFit/>
            </a:bodyPr>
            <a:lstStyle/>
            <a:p>
              <a:r>
                <a:rPr lang="ar-SA" dirty="0"/>
                <a:t>2</a:t>
              </a:r>
            </a:p>
          </p:txBody>
        </p:sp>
      </p:grpSp>
      <p:pic>
        <p:nvPicPr>
          <p:cNvPr id="15" name="صورة 14"/>
          <p:cNvPicPr/>
          <p:nvPr/>
        </p:nvPicPr>
        <p:blipFill rotWithShape="1">
          <a:blip r:embed="rId3" cstate="print">
            <a:extLst>
              <a:ext uri="{28A0092B-C50C-407E-A947-70E740481C1C}">
                <a14:useLocalDpi xmlns:a14="http://schemas.microsoft.com/office/drawing/2010/main" val="0"/>
              </a:ext>
            </a:extLst>
          </a:blip>
          <a:srcRect l="18154" t="12751" r="24182" b="13655"/>
          <a:stretch/>
        </p:blipFill>
        <p:spPr bwMode="auto">
          <a:xfrm>
            <a:off x="179511" y="1913186"/>
            <a:ext cx="3490863" cy="2952327"/>
          </a:xfrm>
          <a:prstGeom prst="rect">
            <a:avLst/>
          </a:prstGeom>
          <a:ln>
            <a:solidFill>
              <a:sysClr val="windowText" lastClr="000000"/>
            </a:solidFill>
          </a:ln>
          <a:extLst>
            <a:ext uri="{53640926-AAD7-44D8-BBD7-CCE9431645EC}">
              <a14:shadowObscured xmlns:a14="http://schemas.microsoft.com/office/drawing/2010/main"/>
            </a:ext>
          </a:extLst>
        </p:spPr>
      </p:pic>
      <p:grpSp>
        <p:nvGrpSpPr>
          <p:cNvPr id="16" name="مجموعة 15">
            <a:extLst>
              <a:ext uri="{FF2B5EF4-FFF2-40B4-BE49-F238E27FC236}">
                <a16:creationId xmlns:a16="http://schemas.microsoft.com/office/drawing/2014/main" id="{CE90FF25-205B-4CF6-AE5D-9653A53B6152}"/>
              </a:ext>
            </a:extLst>
          </p:cNvPr>
          <p:cNvGrpSpPr/>
          <p:nvPr/>
        </p:nvGrpSpPr>
        <p:grpSpPr>
          <a:xfrm>
            <a:off x="6096301" y="4874993"/>
            <a:ext cx="2902666" cy="1124892"/>
            <a:chOff x="2641429" y="4202289"/>
            <a:chExt cx="5112568" cy="1124892"/>
          </a:xfrm>
        </p:grpSpPr>
        <p:sp>
          <p:nvSpPr>
            <p:cNvPr id="17" name="مخطط انسيابي: معالجة متعاقبة 16">
              <a:extLst>
                <a:ext uri="{FF2B5EF4-FFF2-40B4-BE49-F238E27FC236}">
                  <a16:creationId xmlns:a16="http://schemas.microsoft.com/office/drawing/2014/main" id="{125D8C95-957A-4B1D-92E4-26BE0C013AE8}"/>
                </a:ext>
              </a:extLst>
            </p:cNvPr>
            <p:cNvSpPr/>
            <p:nvPr/>
          </p:nvSpPr>
          <p:spPr>
            <a:xfrm>
              <a:off x="2641429" y="4202289"/>
              <a:ext cx="5112568" cy="112489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   </a:t>
              </a:r>
            </a:p>
            <a:p>
              <a:pPr algn="ctr" fontAlgn="auto">
                <a:spcBef>
                  <a:spcPts val="0"/>
                </a:spcBef>
                <a:spcAft>
                  <a:spcPts val="0"/>
                </a:spcAft>
                <a:defRPr/>
              </a:pPr>
              <a:r>
                <a:rPr lang="ar-SA" sz="2000" b="1" dirty="0">
                  <a:solidFill>
                    <a:schemeClr val="tx1"/>
                  </a:solidFill>
                </a:rPr>
                <a:t>مساحة الدوار =154 متر</a:t>
              </a:r>
            </a:p>
            <a:p>
              <a:pPr algn="ctr" fontAlgn="auto">
                <a:spcBef>
                  <a:spcPts val="0"/>
                </a:spcBef>
                <a:spcAft>
                  <a:spcPts val="0"/>
                </a:spcAft>
                <a:defRPr/>
              </a:pPr>
              <a:r>
                <a:rPr lang="ar-OM" sz="2000" b="1" dirty="0">
                  <a:solidFill>
                    <a:schemeClr val="tx1"/>
                  </a:solidFill>
                </a:rPr>
                <a:t>             </a:t>
              </a:r>
            </a:p>
          </p:txBody>
        </p:sp>
        <p:sp>
          <p:nvSpPr>
            <p:cNvPr id="18" name="مربع نص 17">
              <a:extLst>
                <a:ext uri="{FF2B5EF4-FFF2-40B4-BE49-F238E27FC236}">
                  <a16:creationId xmlns:a16="http://schemas.microsoft.com/office/drawing/2014/main" id="{2039CB2B-8EAB-47B4-957A-15B36A86B57C}"/>
                </a:ext>
              </a:extLst>
            </p:cNvPr>
            <p:cNvSpPr txBox="1"/>
            <p:nvPr/>
          </p:nvSpPr>
          <p:spPr>
            <a:xfrm>
              <a:off x="2990730" y="4429370"/>
              <a:ext cx="521588" cy="369332"/>
            </a:xfrm>
            <a:prstGeom prst="rect">
              <a:avLst/>
            </a:prstGeom>
            <a:noFill/>
          </p:spPr>
          <p:txBody>
            <a:bodyPr wrap="square" rtlCol="1">
              <a:spAutoFit/>
            </a:bodyPr>
            <a:lstStyle/>
            <a:p>
              <a:r>
                <a:rPr lang="ar-SA" dirty="0"/>
                <a:t>2</a:t>
              </a:r>
            </a:p>
          </p:txBody>
        </p:sp>
      </p:grpSp>
    </p:spTree>
    <p:extLst>
      <p:ext uri="{BB962C8B-B14F-4D97-AF65-F5344CB8AC3E}">
        <p14:creationId xmlns:p14="http://schemas.microsoft.com/office/powerpoint/2010/main" val="311696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3491880" y="180504"/>
            <a:ext cx="388843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أختر أحدى البطاقات الملونة التالية:</a:t>
            </a:r>
            <a:endParaRPr lang="en-US" sz="2400" b="1" dirty="0"/>
          </a:p>
        </p:txBody>
      </p:sp>
      <p:sp>
        <p:nvSpPr>
          <p:cNvPr id="3" name="شكل بيضاوي 2"/>
          <p:cNvSpPr/>
          <p:nvPr/>
        </p:nvSpPr>
        <p:spPr>
          <a:xfrm>
            <a:off x="752432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sp>
        <p:nvSpPr>
          <p:cNvPr id="4" name="مستطيل مستدير الزوايا 2">
            <a:hlinkClick r:id="rId2" action="ppaction://hlinksldjump"/>
          </p:cNvPr>
          <p:cNvSpPr/>
          <p:nvPr/>
        </p:nvSpPr>
        <p:spPr>
          <a:xfrm>
            <a:off x="5571728" y="975765"/>
            <a:ext cx="2384648" cy="2376264"/>
          </a:xfrm>
          <a:prstGeom prst="roundRect">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sz="2800" b="1" dirty="0">
              <a:solidFill>
                <a:schemeClr val="bg1"/>
              </a:solidFill>
            </a:endParaRPr>
          </a:p>
        </p:txBody>
      </p:sp>
      <p:sp>
        <p:nvSpPr>
          <p:cNvPr id="5" name="مستطيل مستدير الزوايا 3">
            <a:hlinkClick r:id="rId3" action="ppaction://hlinksldjump"/>
          </p:cNvPr>
          <p:cNvSpPr/>
          <p:nvPr/>
        </p:nvSpPr>
        <p:spPr>
          <a:xfrm>
            <a:off x="539552" y="908720"/>
            <a:ext cx="2384648" cy="2376264"/>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sz="2800" b="1" dirty="0">
              <a:solidFill>
                <a:schemeClr val="bg1"/>
              </a:solidFill>
            </a:endParaRPr>
          </a:p>
        </p:txBody>
      </p:sp>
      <p:sp>
        <p:nvSpPr>
          <p:cNvPr id="6" name="مستطيل مستدير الزوايا 5">
            <a:hlinkClick r:id="rId4" action="ppaction://hlinksldjump"/>
          </p:cNvPr>
          <p:cNvSpPr/>
          <p:nvPr/>
        </p:nvSpPr>
        <p:spPr>
          <a:xfrm>
            <a:off x="5571728" y="3688144"/>
            <a:ext cx="2384648" cy="2376264"/>
          </a:xfrm>
          <a:prstGeom prst="roundRect">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sz="2800" b="1" dirty="0">
              <a:solidFill>
                <a:schemeClr val="bg1"/>
              </a:solidFill>
            </a:endParaRPr>
          </a:p>
        </p:txBody>
      </p:sp>
      <p:sp>
        <p:nvSpPr>
          <p:cNvPr id="7" name="مستطيل مستدير الزوايا 6">
            <a:hlinkClick r:id="rId5" action="ppaction://hlinksldjump"/>
          </p:cNvPr>
          <p:cNvSpPr/>
          <p:nvPr/>
        </p:nvSpPr>
        <p:spPr>
          <a:xfrm>
            <a:off x="539552" y="3719550"/>
            <a:ext cx="2384648" cy="2376264"/>
          </a:xfrm>
          <a:prstGeom prst="roundRect">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sz="2400" b="1" dirty="0">
              <a:solidFill>
                <a:schemeClr val="bg1"/>
              </a:solidFill>
            </a:endParaRPr>
          </a:p>
        </p:txBody>
      </p:sp>
      <p:sp>
        <p:nvSpPr>
          <p:cNvPr id="9" name="مستطيل مستدير الزوايا 3">
            <a:hlinkClick r:id="rId6" action="ppaction://hlinksldjump"/>
          </p:cNvPr>
          <p:cNvSpPr/>
          <p:nvPr/>
        </p:nvSpPr>
        <p:spPr>
          <a:xfrm>
            <a:off x="3051448" y="908720"/>
            <a:ext cx="2384648" cy="2376264"/>
          </a:xfrm>
          <a:prstGeom prst="roundRect">
            <a:avLst/>
          </a:prstGeom>
          <a:solidFill>
            <a:srgbClr val="FF0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OM" sz="2800" b="1" dirty="0">
              <a:solidFill>
                <a:schemeClr val="bg1"/>
              </a:solidFill>
            </a:endParaRPr>
          </a:p>
        </p:txBody>
      </p:sp>
      <p:grpSp>
        <p:nvGrpSpPr>
          <p:cNvPr id="12" name="مجموعة 11"/>
          <p:cNvGrpSpPr/>
          <p:nvPr/>
        </p:nvGrpSpPr>
        <p:grpSpPr>
          <a:xfrm>
            <a:off x="2771694" y="3429000"/>
            <a:ext cx="2952434" cy="2834413"/>
            <a:chOff x="2717214" y="3429000"/>
            <a:chExt cx="2952434" cy="2834413"/>
          </a:xfrm>
        </p:grpSpPr>
        <p:pic>
          <p:nvPicPr>
            <p:cNvPr id="10" name="صورة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1800" y="3429000"/>
              <a:ext cx="2897848" cy="2834413"/>
            </a:xfrm>
            <a:prstGeom prst="rect">
              <a:avLst/>
            </a:prstGeom>
          </p:spPr>
        </p:pic>
        <p:sp>
          <p:nvSpPr>
            <p:cNvPr id="11" name="مربع نص 10"/>
            <p:cNvSpPr txBox="1"/>
            <p:nvPr/>
          </p:nvSpPr>
          <p:spPr>
            <a:xfrm rot="21176128">
              <a:off x="2717214" y="3759874"/>
              <a:ext cx="1892356" cy="400110"/>
            </a:xfrm>
            <a:prstGeom prst="rect">
              <a:avLst/>
            </a:prstGeom>
            <a:noFill/>
          </p:spPr>
          <p:txBody>
            <a:bodyPr wrap="square" rtlCol="1">
              <a:spAutoFit/>
            </a:bodyPr>
            <a:lstStyle/>
            <a:p>
              <a:pPr algn="ctr"/>
              <a:r>
                <a:rPr lang="ar-SA" sz="2000" b="1" dirty="0">
                  <a:latin typeface="Arabic Typesetting" pitchFamily="66" charset="-78"/>
                  <a:cs typeface="Arabic Typesetting" pitchFamily="66" charset="-78"/>
                </a:rPr>
                <a:t>حان وقت اختبار المعلومات</a:t>
              </a:r>
              <a:endParaRPr lang="ar-OM" sz="2000" b="1" dirty="0">
                <a:latin typeface="Arabic Typesetting" pitchFamily="66" charset="-78"/>
                <a:cs typeface="Arabic Typesetting" pitchFamily="66" charset="-78"/>
              </a:endParaRPr>
            </a:p>
          </p:txBody>
        </p:sp>
      </p:grpSp>
      <p:sp>
        <p:nvSpPr>
          <p:cNvPr id="13" name="شكل بيضاوي 12">
            <a:hlinkClick r:id="rId8" action="ppaction://hlinksldjump"/>
          </p:cNvPr>
          <p:cNvSpPr/>
          <p:nvPr/>
        </p:nvSpPr>
        <p:spPr>
          <a:xfrm>
            <a:off x="179512" y="180504"/>
            <a:ext cx="1297596" cy="648072"/>
          </a:xfrm>
          <a:prstGeom prst="ellipse">
            <a:avLst/>
          </a:prstGeom>
          <a:solidFill>
            <a:srgbClr val="FEF898"/>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35784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a:hlinkClick r:id="rId2" action="ppaction://hlinksldjump"/>
          </p:cNvPr>
          <p:cNvSpPr/>
          <p:nvPr/>
        </p:nvSpPr>
        <p:spPr>
          <a:xfrm>
            <a:off x="251520" y="188640"/>
            <a:ext cx="8712968" cy="1296144"/>
          </a:xfrm>
          <a:prstGeom prst="roundRect">
            <a:avLst/>
          </a:prstGeom>
          <a:solidFill>
            <a:srgbClr val="FF0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أنسب العمليات الواردة في الجدول الآتي إلى ما يناسبها من الأجهزة الواردة بين القوسين ( </a:t>
            </a:r>
            <a:r>
              <a:rPr lang="ar-OM" sz="2400" b="1" dirty="0" err="1">
                <a:solidFill>
                  <a:schemeClr val="tx1"/>
                </a:solidFill>
              </a:rPr>
              <a:t>الثيودوليت</a:t>
            </a:r>
            <a:r>
              <a:rPr lang="ar-OM" sz="2400" b="1" dirty="0">
                <a:solidFill>
                  <a:schemeClr val="tx1"/>
                </a:solidFill>
              </a:rPr>
              <a:t> – الميزان –</a:t>
            </a:r>
            <a:r>
              <a:rPr lang="en-US" sz="2400" b="1" dirty="0">
                <a:solidFill>
                  <a:schemeClr val="tx1"/>
                </a:solidFill>
              </a:rPr>
              <a:t> - GPS </a:t>
            </a:r>
            <a:r>
              <a:rPr lang="ar-OM" sz="2400" b="1" dirty="0">
                <a:solidFill>
                  <a:schemeClr val="tx1"/>
                </a:solidFill>
              </a:rPr>
              <a:t>شريط القياس ) . بكتابة جهاز واحد فقط لكل عملية .</a:t>
            </a: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459306"/>
            <a:ext cx="5321855" cy="167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جدول 16"/>
          <p:cNvGraphicFramePr>
            <a:graphicFrameLocks noGrp="1"/>
          </p:cNvGraphicFramePr>
          <p:nvPr>
            <p:extLst>
              <p:ext uri="{D42A27DB-BD31-4B8C-83A1-F6EECF244321}">
                <p14:modId xmlns:p14="http://schemas.microsoft.com/office/powerpoint/2010/main" val="2168311999"/>
              </p:ext>
            </p:extLst>
          </p:nvPr>
        </p:nvGraphicFramePr>
        <p:xfrm>
          <a:off x="251520" y="4308335"/>
          <a:ext cx="8712968" cy="1554480"/>
        </p:xfrm>
        <a:graphic>
          <a:graphicData uri="http://schemas.openxmlformats.org/drawingml/2006/table">
            <a:tbl>
              <a:tblPr rtl="1" firstRow="1" bandRow="1">
                <a:tableStyleId>{5C22544A-7EE6-4342-B048-85BDC9FD1C3A}</a:tableStyleId>
              </a:tblPr>
              <a:tblGrid>
                <a:gridCol w="6043882">
                  <a:extLst>
                    <a:ext uri="{9D8B030D-6E8A-4147-A177-3AD203B41FA5}">
                      <a16:colId xmlns:a16="http://schemas.microsoft.com/office/drawing/2014/main" val="2932596840"/>
                    </a:ext>
                  </a:extLst>
                </a:gridCol>
                <a:gridCol w="2669086">
                  <a:extLst>
                    <a:ext uri="{9D8B030D-6E8A-4147-A177-3AD203B41FA5}">
                      <a16:colId xmlns:a16="http://schemas.microsoft.com/office/drawing/2014/main" val="320899227"/>
                    </a:ext>
                  </a:extLst>
                </a:gridCol>
              </a:tblGrid>
              <a:tr h="435689">
                <a:tc>
                  <a:txBody>
                    <a:bodyPr/>
                    <a:lstStyle/>
                    <a:p>
                      <a:pPr algn="ctr" rtl="1"/>
                      <a:r>
                        <a:rPr lang="ar-SA" sz="2400" dirty="0">
                          <a:solidFill>
                            <a:schemeClr val="tx1"/>
                          </a:solidFill>
                        </a:rPr>
                        <a:t>العملية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dirty="0">
                          <a:solidFill>
                            <a:schemeClr val="tx1"/>
                          </a:solidFill>
                        </a:rPr>
                        <a:t>اسم الجهاز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7080445"/>
                  </a:ext>
                </a:extLst>
              </a:tr>
              <a:tr h="353392">
                <a:tc>
                  <a:txBody>
                    <a:bodyPr/>
                    <a:lstStyle/>
                    <a:p>
                      <a:pPr algn="just" rtl="1">
                        <a:lnSpc>
                          <a:spcPct val="115000"/>
                        </a:lnSpc>
                        <a:spcAft>
                          <a:spcPts val="1000"/>
                        </a:spcAft>
                      </a:pPr>
                      <a:r>
                        <a:rPr lang="ar-SA" sz="2000" b="1">
                          <a:effectLst/>
                          <a:latin typeface="Calibri" panose="020F0502020204030204" pitchFamily="34" charset="0"/>
                          <a:ea typeface="Calibri" panose="020F0502020204030204" pitchFamily="34" charset="0"/>
                          <a:cs typeface="Arial" panose="020B0604020202020204" pitchFamily="34" charset="0"/>
                        </a:rPr>
                        <a:t>حساب طول الطريق بين البناية ( أ ) والبناية ( ب )</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456641"/>
                  </a:ext>
                </a:extLst>
              </a:tr>
              <a:tr h="353392">
                <a:tc>
                  <a:txBody>
                    <a:bodyPr/>
                    <a:lstStyle/>
                    <a:p>
                      <a:pPr algn="just" rtl="1">
                        <a:lnSpc>
                          <a:spcPct val="115000"/>
                        </a:lnSpc>
                        <a:spcAft>
                          <a:spcPts val="1000"/>
                        </a:spcAft>
                      </a:pPr>
                      <a:r>
                        <a:rPr lang="ar-SA" sz="2000" b="1">
                          <a:effectLst/>
                          <a:latin typeface="Calibri" panose="020F0502020204030204" pitchFamily="34" charset="0"/>
                          <a:ea typeface="Calibri" panose="020F0502020204030204" pitchFamily="34" charset="0"/>
                          <a:cs typeface="Arial" panose="020B0604020202020204" pitchFamily="34" charset="0"/>
                        </a:rPr>
                        <a:t>قياس الارتفاع بين موقع المستخدم ( س ) وموقع المستخدم ( ص ) </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5376728"/>
                  </a:ext>
                </a:extLst>
              </a:tr>
              <a:tr h="353392">
                <a:tc>
                  <a:txBody>
                    <a:bodyPr/>
                    <a:lstStyle/>
                    <a:p>
                      <a:pPr algn="just" rtl="1">
                        <a:lnSpc>
                          <a:spcPct val="115000"/>
                        </a:lnSpc>
                        <a:spcAft>
                          <a:spcPts val="1000"/>
                        </a:spcAft>
                      </a:pPr>
                      <a:r>
                        <a:rPr lang="ar-SA" sz="2000" b="1" dirty="0">
                          <a:effectLst/>
                          <a:latin typeface="Calibri" panose="020F0502020204030204" pitchFamily="34" charset="0"/>
                          <a:ea typeface="Calibri" panose="020F0502020204030204" pitchFamily="34" charset="0"/>
                          <a:cs typeface="Arial" panose="020B0604020202020204" pitchFamily="34" charset="0"/>
                        </a:rPr>
                        <a:t>تحديد موقع البناية المشار إليها بالرمز ( ب )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5125750"/>
                  </a:ext>
                </a:extLst>
              </a:tr>
            </a:tbl>
          </a:graphicData>
        </a:graphic>
      </p:graphicFrame>
      <p:sp>
        <p:nvSpPr>
          <p:cNvPr id="6" name="شكل بيضاوي 5">
            <a:hlinkClick r:id="rId4" action="ppaction://hlinksldjump"/>
          </p:cNvPr>
          <p:cNvSpPr/>
          <p:nvPr/>
        </p:nvSpPr>
        <p:spPr>
          <a:xfrm>
            <a:off x="286072" y="3153086"/>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2" name="مربع نص 1">
            <a:extLst>
              <a:ext uri="{FF2B5EF4-FFF2-40B4-BE49-F238E27FC236}">
                <a16:creationId xmlns:a16="http://schemas.microsoft.com/office/drawing/2014/main" id="{A37018C7-2486-4964-A36C-D328A116D88C}"/>
              </a:ext>
            </a:extLst>
          </p:cNvPr>
          <p:cNvSpPr txBox="1"/>
          <p:nvPr/>
        </p:nvSpPr>
        <p:spPr>
          <a:xfrm>
            <a:off x="611560" y="4725144"/>
            <a:ext cx="1944216" cy="400110"/>
          </a:xfrm>
          <a:prstGeom prst="rect">
            <a:avLst/>
          </a:prstGeom>
          <a:noFill/>
        </p:spPr>
        <p:txBody>
          <a:bodyPr wrap="square" rtlCol="1">
            <a:spAutoFit/>
          </a:bodyPr>
          <a:lstStyle/>
          <a:p>
            <a:pPr algn="ctr"/>
            <a:r>
              <a:rPr lang="ar-SA" sz="2000" b="1" dirty="0">
                <a:solidFill>
                  <a:srgbClr val="FF0000"/>
                </a:solidFill>
              </a:rPr>
              <a:t>شريط القياس</a:t>
            </a:r>
          </a:p>
        </p:txBody>
      </p:sp>
      <p:sp>
        <p:nvSpPr>
          <p:cNvPr id="8" name="مربع نص 7">
            <a:extLst>
              <a:ext uri="{FF2B5EF4-FFF2-40B4-BE49-F238E27FC236}">
                <a16:creationId xmlns:a16="http://schemas.microsoft.com/office/drawing/2014/main" id="{EE4A3096-830F-4664-9DE0-35122A3DA107}"/>
              </a:ext>
            </a:extLst>
          </p:cNvPr>
          <p:cNvSpPr txBox="1"/>
          <p:nvPr/>
        </p:nvSpPr>
        <p:spPr>
          <a:xfrm>
            <a:off x="505000" y="5112447"/>
            <a:ext cx="1944216" cy="400110"/>
          </a:xfrm>
          <a:prstGeom prst="rect">
            <a:avLst/>
          </a:prstGeom>
          <a:noFill/>
        </p:spPr>
        <p:txBody>
          <a:bodyPr wrap="square" rtlCol="1">
            <a:spAutoFit/>
          </a:bodyPr>
          <a:lstStyle/>
          <a:p>
            <a:pPr algn="ctr"/>
            <a:r>
              <a:rPr lang="ar-SA" sz="2000" b="1" dirty="0">
                <a:solidFill>
                  <a:srgbClr val="FF0000"/>
                </a:solidFill>
              </a:rPr>
              <a:t>الميزان</a:t>
            </a:r>
          </a:p>
        </p:txBody>
      </p:sp>
      <p:sp>
        <p:nvSpPr>
          <p:cNvPr id="9" name="مربع نص 8">
            <a:extLst>
              <a:ext uri="{FF2B5EF4-FFF2-40B4-BE49-F238E27FC236}">
                <a16:creationId xmlns:a16="http://schemas.microsoft.com/office/drawing/2014/main" id="{C68D8027-327B-48BA-A43A-09D70BC997D8}"/>
              </a:ext>
            </a:extLst>
          </p:cNvPr>
          <p:cNvSpPr txBox="1"/>
          <p:nvPr/>
        </p:nvSpPr>
        <p:spPr>
          <a:xfrm>
            <a:off x="505000" y="5477162"/>
            <a:ext cx="1944216" cy="400110"/>
          </a:xfrm>
          <a:prstGeom prst="rect">
            <a:avLst/>
          </a:prstGeom>
          <a:noFill/>
        </p:spPr>
        <p:txBody>
          <a:bodyPr wrap="square" rtlCol="1">
            <a:spAutoFit/>
          </a:bodyPr>
          <a:lstStyle/>
          <a:p>
            <a:pPr algn="ctr"/>
            <a:r>
              <a:rPr lang="en-US" sz="2000" b="1" dirty="0">
                <a:solidFill>
                  <a:srgbClr val="FF0000"/>
                </a:solidFill>
              </a:rPr>
              <a:t>GPS</a:t>
            </a:r>
            <a:endParaRPr lang="ar-SA" sz="2000" b="1" dirty="0">
              <a:solidFill>
                <a:srgbClr val="FF0000"/>
              </a:solidFill>
            </a:endParaRPr>
          </a:p>
        </p:txBody>
      </p:sp>
      <p:sp>
        <p:nvSpPr>
          <p:cNvPr id="11" name="موجة 10">
            <a:extLst>
              <a:ext uri="{FF2B5EF4-FFF2-40B4-BE49-F238E27FC236}">
                <a16:creationId xmlns:a16="http://schemas.microsoft.com/office/drawing/2014/main" id="{4026D156-0C3B-491D-AB28-25E632BB078F}"/>
              </a:ext>
            </a:extLst>
          </p:cNvPr>
          <p:cNvSpPr/>
          <p:nvPr/>
        </p:nvSpPr>
        <p:spPr>
          <a:xfrm>
            <a:off x="3021782" y="1486294"/>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( 138 ).</a:t>
            </a:r>
          </a:p>
        </p:txBody>
      </p:sp>
    </p:spTree>
    <p:extLst>
      <p:ext uri="{BB962C8B-B14F-4D97-AF65-F5344CB8AC3E}">
        <p14:creationId xmlns:p14="http://schemas.microsoft.com/office/powerpoint/2010/main" val="68700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 grpId="0"/>
      <p:bldP spid="8" grpId="0"/>
      <p:bldP spid="9" grpId="0"/>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a:hlinkClick r:id="rId2" action="ppaction://hlinksldjump"/>
          </p:cNvPr>
          <p:cNvSpPr/>
          <p:nvPr/>
        </p:nvSpPr>
        <p:spPr>
          <a:xfrm>
            <a:off x="251520" y="188640"/>
            <a:ext cx="8712968" cy="653035"/>
          </a:xfrm>
          <a:prstGeom prst="roundRect">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OM" sz="2400" b="1" dirty="0">
                <a:solidFill>
                  <a:schemeClr val="tx1"/>
                </a:solidFill>
              </a:rPr>
              <a:t>وضح الارتباط بين الشكل المشار إليه بالرقم ( 1 ) والشكل المشار إليه بالرقم ( 2 )</a:t>
            </a:r>
          </a:p>
        </p:txBody>
      </p:sp>
      <p:sp>
        <p:nvSpPr>
          <p:cNvPr id="6" name="مخطط انسيابي: معالجة متعاقبة 5"/>
          <p:cNvSpPr/>
          <p:nvPr/>
        </p:nvSpPr>
        <p:spPr>
          <a:xfrm>
            <a:off x="179512" y="1988840"/>
            <a:ext cx="4212468" cy="127816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تقوم محطة العمل المتكاملة ( صورة 1 ) برصد وتخزين بيانات الظواهر الجغرافية المرفوعة مساحياً ، ثم تنقل البيانات إلى الحاسب الآلي لتوقيعها على الخريطة ( الصورة 2 ) </a:t>
            </a:r>
            <a:endParaRPr lang="ar-OM" sz="2000" b="1" dirty="0">
              <a:solidFill>
                <a:schemeClr val="tx1"/>
              </a:solidFill>
            </a:endParaRPr>
          </a:p>
        </p:txBody>
      </p:sp>
      <p:sp>
        <p:nvSpPr>
          <p:cNvPr id="8" name="مستطيل مستدير الزوايا 2">
            <a:hlinkClick r:id="rId2" action="ppaction://hlinksldjump"/>
          </p:cNvPr>
          <p:cNvSpPr/>
          <p:nvPr/>
        </p:nvSpPr>
        <p:spPr>
          <a:xfrm>
            <a:off x="4635951" y="3483184"/>
            <a:ext cx="4356484" cy="653035"/>
          </a:xfrm>
          <a:prstGeom prst="roundRect">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400" b="1" dirty="0">
                <a:solidFill>
                  <a:schemeClr val="tx1"/>
                </a:solidFill>
              </a:rPr>
              <a:t>اذكر ميزة واحدة لمحطة العمل المتكاملة.</a:t>
            </a:r>
            <a:endParaRPr lang="ar-OM" sz="2400" b="1" dirty="0">
              <a:solidFill>
                <a:schemeClr val="tx1"/>
              </a:solidFill>
            </a:endParaRPr>
          </a:p>
        </p:txBody>
      </p:sp>
      <p:sp>
        <p:nvSpPr>
          <p:cNvPr id="9" name="مخطط انسيابي: معالجة متعاقبة 8"/>
          <p:cNvSpPr/>
          <p:nvPr/>
        </p:nvSpPr>
        <p:spPr>
          <a:xfrm>
            <a:off x="251520" y="4419288"/>
            <a:ext cx="8668907" cy="80991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تجمع بين جهاز </a:t>
            </a:r>
            <a:r>
              <a:rPr lang="ar-SA" sz="2000" b="1" dirty="0" err="1">
                <a:solidFill>
                  <a:schemeClr val="tx1"/>
                </a:solidFill>
              </a:rPr>
              <a:t>الثيودوليت</a:t>
            </a:r>
            <a:r>
              <a:rPr lang="ar-SA" sz="2000" b="1" dirty="0">
                <a:solidFill>
                  <a:schemeClr val="tx1"/>
                </a:solidFill>
              </a:rPr>
              <a:t> الرقمي وأجهزة قياس المسافات الإلكترونية / تستخدم لرصد وتخزين بيانات الظواهر الجغرافية المرفوعة مساحيا ثم تنقلها إلى الحاسب الآلي / القيام بجميع العمليات الحسابية.</a:t>
            </a:r>
          </a:p>
        </p:txBody>
      </p:sp>
      <p:sp>
        <p:nvSpPr>
          <p:cNvPr id="10" name="شكل بيضاوي 9">
            <a:hlinkClick r:id="rId3" action="ppaction://hlinksldjump"/>
          </p:cNvPr>
          <p:cNvSpPr/>
          <p:nvPr/>
        </p:nvSpPr>
        <p:spPr>
          <a:xfrm>
            <a:off x="179512" y="5373216"/>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1" name="موجة 10">
            <a:extLst>
              <a:ext uri="{FF2B5EF4-FFF2-40B4-BE49-F238E27FC236}">
                <a16:creationId xmlns:a16="http://schemas.microsoft.com/office/drawing/2014/main" id="{C27115F0-60B1-41BA-A410-6ED5E88BAC4B}"/>
              </a:ext>
            </a:extLst>
          </p:cNvPr>
          <p:cNvSpPr/>
          <p:nvPr/>
        </p:nvSpPr>
        <p:spPr>
          <a:xfrm>
            <a:off x="967508" y="939036"/>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( 141 ).</a:t>
            </a:r>
          </a:p>
        </p:txBody>
      </p:sp>
      <p:pic>
        <p:nvPicPr>
          <p:cNvPr id="12" name="صورة 11">
            <a:extLst>
              <a:ext uri="{FF2B5EF4-FFF2-40B4-BE49-F238E27FC236}">
                <a16:creationId xmlns:a16="http://schemas.microsoft.com/office/drawing/2014/main" id="{B4571B84-B81D-4869-B1C5-5B69344B60B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876256" y="1012307"/>
            <a:ext cx="2130112" cy="2331824"/>
          </a:xfrm>
          <a:prstGeom prst="rect">
            <a:avLst/>
          </a:prstGeom>
          <a:noFill/>
          <a:ln>
            <a:solidFill>
              <a:sysClr val="windowText" lastClr="000000"/>
            </a:solidFill>
          </a:ln>
        </p:spPr>
      </p:pic>
      <p:pic>
        <p:nvPicPr>
          <p:cNvPr id="13" name="صورة 12">
            <a:extLst>
              <a:ext uri="{FF2B5EF4-FFF2-40B4-BE49-F238E27FC236}">
                <a16:creationId xmlns:a16="http://schemas.microsoft.com/office/drawing/2014/main" id="{DD48D827-59BA-4CB8-8D59-ED7929182428}"/>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562081" y="1012307"/>
            <a:ext cx="2242167" cy="2331824"/>
          </a:xfrm>
          <a:prstGeom prst="rect">
            <a:avLst/>
          </a:prstGeom>
          <a:noFill/>
          <a:ln>
            <a:solidFill>
              <a:sysClr val="windowText" lastClr="000000"/>
            </a:solidFill>
          </a:ln>
        </p:spPr>
      </p:pic>
      <p:sp>
        <p:nvSpPr>
          <p:cNvPr id="14" name="موجة 13">
            <a:extLst>
              <a:ext uri="{FF2B5EF4-FFF2-40B4-BE49-F238E27FC236}">
                <a16:creationId xmlns:a16="http://schemas.microsoft.com/office/drawing/2014/main" id="{79343BFE-65DC-488F-8833-A2B47A0DACC1}"/>
              </a:ext>
            </a:extLst>
          </p:cNvPr>
          <p:cNvSpPr/>
          <p:nvPr/>
        </p:nvSpPr>
        <p:spPr>
          <a:xfrm>
            <a:off x="735528" y="3369484"/>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( 149 ).</a:t>
            </a:r>
          </a:p>
        </p:txBody>
      </p:sp>
    </p:spTree>
    <p:extLst>
      <p:ext uri="{BB962C8B-B14F-4D97-AF65-F5344CB8AC3E}">
        <p14:creationId xmlns:p14="http://schemas.microsoft.com/office/powerpoint/2010/main" val="67795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9" grpId="0" animBg="1"/>
      <p:bldP spid="10" grpId="0" animBg="1"/>
      <p:bldP spid="11" grpId="0" animBg="1"/>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a:hlinkClick r:id="rId2" action="ppaction://hlinksldjump"/>
          </p:cNvPr>
          <p:cNvSpPr/>
          <p:nvPr/>
        </p:nvSpPr>
        <p:spPr>
          <a:xfrm>
            <a:off x="251520" y="188640"/>
            <a:ext cx="8712968" cy="1296144"/>
          </a:xfrm>
          <a:prstGeom prst="roundRect">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 تنوعت أجهزة المسح الأرضي لقياس ورصد ونقل المعالم والظواهر الجغرافية كجهاز تحديد المواقع العالمي والبوصلة والطاولة المستوية والميزان ). في ضوء هذه العبارة أجب عن الأسئلة الآتية :</a:t>
            </a:r>
          </a:p>
        </p:txBody>
      </p:sp>
      <p:sp>
        <p:nvSpPr>
          <p:cNvPr id="6" name="مستطيل مستدير الزوايا 2">
            <a:hlinkClick r:id="rId2" action="ppaction://hlinksldjump"/>
          </p:cNvPr>
          <p:cNvSpPr/>
          <p:nvPr/>
        </p:nvSpPr>
        <p:spPr>
          <a:xfrm>
            <a:off x="2051720" y="2327817"/>
            <a:ext cx="6912768" cy="648072"/>
          </a:xfrm>
          <a:prstGeom prst="roundRect">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a:solidFill>
                  <a:schemeClr val="tx1"/>
                </a:solidFill>
              </a:rPr>
              <a:t>1) استخرج الجهاز الذي يمكن من خلاله تحديد نقاط ثلاثية الأبعاد.</a:t>
            </a:r>
            <a:endParaRPr lang="ar-OM" sz="2400" b="1" dirty="0">
              <a:solidFill>
                <a:schemeClr val="tx1"/>
              </a:solidFill>
            </a:endParaRPr>
          </a:p>
        </p:txBody>
      </p:sp>
      <p:sp>
        <p:nvSpPr>
          <p:cNvPr id="8" name="مخطط انسيابي: معالجة متعاقبة 7"/>
          <p:cNvSpPr/>
          <p:nvPr/>
        </p:nvSpPr>
        <p:spPr>
          <a:xfrm>
            <a:off x="827584" y="2347180"/>
            <a:ext cx="1057487" cy="6480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الميزان</a:t>
            </a:r>
            <a:endParaRPr lang="ar-OM" sz="2000" b="1" dirty="0">
              <a:solidFill>
                <a:schemeClr val="tx1"/>
              </a:solidFill>
            </a:endParaRPr>
          </a:p>
        </p:txBody>
      </p:sp>
      <p:sp>
        <p:nvSpPr>
          <p:cNvPr id="9" name="مستطيل مستدير الزوايا 2">
            <a:hlinkClick r:id="rId2" action="ppaction://hlinksldjump"/>
          </p:cNvPr>
          <p:cNvSpPr/>
          <p:nvPr/>
        </p:nvSpPr>
        <p:spPr>
          <a:xfrm>
            <a:off x="251520" y="3119905"/>
            <a:ext cx="8712968" cy="936104"/>
          </a:xfrm>
          <a:prstGeom prst="roundRect">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2) صمم جدولاً لأجهزة المسح الأرضي الواردة في النص موضحا فيه اسم الجهاز وعملية القياس التي يقوم بها.</a:t>
            </a:r>
          </a:p>
        </p:txBody>
      </p:sp>
      <p:graphicFrame>
        <p:nvGraphicFramePr>
          <p:cNvPr id="11" name="جدول 10"/>
          <p:cNvGraphicFramePr>
            <a:graphicFrameLocks noGrp="1"/>
          </p:cNvGraphicFramePr>
          <p:nvPr>
            <p:extLst>
              <p:ext uri="{D42A27DB-BD31-4B8C-83A1-F6EECF244321}">
                <p14:modId xmlns:p14="http://schemas.microsoft.com/office/powerpoint/2010/main" val="704282504"/>
              </p:ext>
            </p:extLst>
          </p:nvPr>
        </p:nvGraphicFramePr>
        <p:xfrm>
          <a:off x="1619672" y="4142473"/>
          <a:ext cx="5832648" cy="1940560"/>
        </p:xfrm>
        <a:graphic>
          <a:graphicData uri="http://schemas.openxmlformats.org/drawingml/2006/table">
            <a:tbl>
              <a:tblPr rtl="1" firstRow="1" bandRow="1">
                <a:tableStyleId>{5C22544A-7EE6-4342-B048-85BDC9FD1C3A}</a:tableStyleId>
              </a:tblPr>
              <a:tblGrid>
                <a:gridCol w="2742982">
                  <a:extLst>
                    <a:ext uri="{9D8B030D-6E8A-4147-A177-3AD203B41FA5}">
                      <a16:colId xmlns:a16="http://schemas.microsoft.com/office/drawing/2014/main" val="2932596840"/>
                    </a:ext>
                  </a:extLst>
                </a:gridCol>
                <a:gridCol w="3089666">
                  <a:extLst>
                    <a:ext uri="{9D8B030D-6E8A-4147-A177-3AD203B41FA5}">
                      <a16:colId xmlns:a16="http://schemas.microsoft.com/office/drawing/2014/main" val="320899227"/>
                    </a:ext>
                  </a:extLst>
                </a:gridCol>
              </a:tblGrid>
              <a:tr h="370840">
                <a:tc>
                  <a:txBody>
                    <a:bodyPr/>
                    <a:lstStyle/>
                    <a:p>
                      <a:pPr algn="ctr" rtl="1"/>
                      <a:r>
                        <a:rPr lang="ar-SA" sz="2400" dirty="0">
                          <a:solidFill>
                            <a:schemeClr val="tx1"/>
                          </a:solidFill>
                        </a:rPr>
                        <a:t>الجهاز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dirty="0">
                          <a:solidFill>
                            <a:schemeClr val="tx1"/>
                          </a:solidFill>
                        </a:rPr>
                        <a:t>عملية القياس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7080445"/>
                  </a:ext>
                </a:extLst>
              </a:tr>
              <a:tr h="370840">
                <a:tc>
                  <a:txBody>
                    <a:bodyPr/>
                    <a:lstStyle/>
                    <a:p>
                      <a:endParaRPr lang="ar-SA"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456641"/>
                  </a:ext>
                </a:extLst>
              </a:tr>
              <a:tr h="370840">
                <a:tc>
                  <a:txBody>
                    <a:bodyPr/>
                    <a:lstStyle/>
                    <a:p>
                      <a:endParaRPr lang="ar-SA"/>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5376728"/>
                  </a:ext>
                </a:extLst>
              </a:tr>
              <a:tr h="370840">
                <a:tc>
                  <a:txBody>
                    <a:bodyPr/>
                    <a:lstStyle/>
                    <a:p>
                      <a:endParaRPr lang="ar-SA"/>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7022900"/>
                  </a:ext>
                </a:extLst>
              </a:tr>
              <a:tr h="370840">
                <a:tc>
                  <a:txBody>
                    <a:bodyPr/>
                    <a:lstStyle/>
                    <a:p>
                      <a:endParaRPr lang="ar-SA"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5125750"/>
                  </a:ext>
                </a:extLst>
              </a:tr>
            </a:tbl>
          </a:graphicData>
        </a:graphic>
      </p:graphicFrame>
      <p:sp>
        <p:nvSpPr>
          <p:cNvPr id="10" name="شكل بيضاوي 9">
            <a:hlinkClick r:id="rId3" action="ppaction://hlinksldjump"/>
          </p:cNvPr>
          <p:cNvSpPr/>
          <p:nvPr/>
        </p:nvSpPr>
        <p:spPr>
          <a:xfrm>
            <a:off x="179512" y="5373216"/>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2" name="مربع نص 11">
            <a:extLst>
              <a:ext uri="{FF2B5EF4-FFF2-40B4-BE49-F238E27FC236}">
                <a16:creationId xmlns:a16="http://schemas.microsoft.com/office/drawing/2014/main" id="{9A53B5B2-7323-4625-9376-8DBBA8A80EDB}"/>
              </a:ext>
            </a:extLst>
          </p:cNvPr>
          <p:cNvSpPr txBox="1"/>
          <p:nvPr/>
        </p:nvSpPr>
        <p:spPr>
          <a:xfrm>
            <a:off x="4863865" y="4592003"/>
            <a:ext cx="2444439" cy="400110"/>
          </a:xfrm>
          <a:prstGeom prst="rect">
            <a:avLst/>
          </a:prstGeom>
          <a:noFill/>
        </p:spPr>
        <p:txBody>
          <a:bodyPr wrap="square" rtlCol="1">
            <a:spAutoFit/>
          </a:bodyPr>
          <a:lstStyle/>
          <a:p>
            <a:pPr algn="ctr"/>
            <a:r>
              <a:rPr lang="ar-SA" sz="2000" b="1" dirty="0">
                <a:solidFill>
                  <a:srgbClr val="FF0000"/>
                </a:solidFill>
              </a:rPr>
              <a:t>جهاز تحديد المواقع العالمي</a:t>
            </a:r>
          </a:p>
        </p:txBody>
      </p:sp>
      <p:sp>
        <p:nvSpPr>
          <p:cNvPr id="13" name="مربع نص 12">
            <a:extLst>
              <a:ext uri="{FF2B5EF4-FFF2-40B4-BE49-F238E27FC236}">
                <a16:creationId xmlns:a16="http://schemas.microsoft.com/office/drawing/2014/main" id="{38978EAE-A969-431B-91D7-FB1BF88EB08A}"/>
              </a:ext>
            </a:extLst>
          </p:cNvPr>
          <p:cNvSpPr txBox="1"/>
          <p:nvPr/>
        </p:nvSpPr>
        <p:spPr>
          <a:xfrm>
            <a:off x="4829298" y="4937513"/>
            <a:ext cx="2444439" cy="400110"/>
          </a:xfrm>
          <a:prstGeom prst="rect">
            <a:avLst/>
          </a:prstGeom>
          <a:noFill/>
        </p:spPr>
        <p:txBody>
          <a:bodyPr wrap="square" rtlCol="1">
            <a:spAutoFit/>
          </a:bodyPr>
          <a:lstStyle/>
          <a:p>
            <a:pPr algn="ctr"/>
            <a:r>
              <a:rPr lang="ar-SA" sz="2000" b="1" dirty="0">
                <a:solidFill>
                  <a:srgbClr val="FF0000"/>
                </a:solidFill>
              </a:rPr>
              <a:t>البوصلة</a:t>
            </a:r>
          </a:p>
        </p:txBody>
      </p:sp>
      <p:sp>
        <p:nvSpPr>
          <p:cNvPr id="14" name="مربع نص 13">
            <a:extLst>
              <a:ext uri="{FF2B5EF4-FFF2-40B4-BE49-F238E27FC236}">
                <a16:creationId xmlns:a16="http://schemas.microsoft.com/office/drawing/2014/main" id="{57B0B51C-F7F9-4D7B-95C0-EF23FC3D9B2F}"/>
              </a:ext>
            </a:extLst>
          </p:cNvPr>
          <p:cNvSpPr txBox="1"/>
          <p:nvPr/>
        </p:nvSpPr>
        <p:spPr>
          <a:xfrm>
            <a:off x="4863864" y="5337518"/>
            <a:ext cx="2444439" cy="400110"/>
          </a:xfrm>
          <a:prstGeom prst="rect">
            <a:avLst/>
          </a:prstGeom>
          <a:noFill/>
        </p:spPr>
        <p:txBody>
          <a:bodyPr wrap="square" rtlCol="1">
            <a:spAutoFit/>
          </a:bodyPr>
          <a:lstStyle/>
          <a:p>
            <a:pPr algn="ctr"/>
            <a:r>
              <a:rPr lang="ar-SA" sz="2000" b="1" dirty="0">
                <a:solidFill>
                  <a:srgbClr val="FF0000"/>
                </a:solidFill>
              </a:rPr>
              <a:t>الطاولة المستوية</a:t>
            </a:r>
          </a:p>
        </p:txBody>
      </p:sp>
      <p:sp>
        <p:nvSpPr>
          <p:cNvPr id="15" name="مربع نص 14">
            <a:extLst>
              <a:ext uri="{FF2B5EF4-FFF2-40B4-BE49-F238E27FC236}">
                <a16:creationId xmlns:a16="http://schemas.microsoft.com/office/drawing/2014/main" id="{D8E592F5-1214-48A8-B486-76DC6BF8BFEB}"/>
              </a:ext>
            </a:extLst>
          </p:cNvPr>
          <p:cNvSpPr txBox="1"/>
          <p:nvPr/>
        </p:nvSpPr>
        <p:spPr>
          <a:xfrm>
            <a:off x="4829298" y="5655571"/>
            <a:ext cx="2444439" cy="400110"/>
          </a:xfrm>
          <a:prstGeom prst="rect">
            <a:avLst/>
          </a:prstGeom>
          <a:noFill/>
        </p:spPr>
        <p:txBody>
          <a:bodyPr wrap="square" rtlCol="1">
            <a:spAutoFit/>
          </a:bodyPr>
          <a:lstStyle/>
          <a:p>
            <a:pPr algn="ctr"/>
            <a:r>
              <a:rPr lang="ar-SA" sz="2000" b="1" dirty="0">
                <a:solidFill>
                  <a:srgbClr val="FF0000"/>
                </a:solidFill>
              </a:rPr>
              <a:t>الميزان</a:t>
            </a:r>
          </a:p>
        </p:txBody>
      </p:sp>
      <p:sp>
        <p:nvSpPr>
          <p:cNvPr id="16" name="مربع نص 15">
            <a:extLst>
              <a:ext uri="{FF2B5EF4-FFF2-40B4-BE49-F238E27FC236}">
                <a16:creationId xmlns:a16="http://schemas.microsoft.com/office/drawing/2014/main" id="{C7DF865F-F5E0-42D8-B69B-6856DDCC195E}"/>
              </a:ext>
            </a:extLst>
          </p:cNvPr>
          <p:cNvSpPr txBox="1"/>
          <p:nvPr/>
        </p:nvSpPr>
        <p:spPr>
          <a:xfrm>
            <a:off x="1691695" y="4599231"/>
            <a:ext cx="2952313" cy="400110"/>
          </a:xfrm>
          <a:prstGeom prst="rect">
            <a:avLst/>
          </a:prstGeom>
          <a:noFill/>
        </p:spPr>
        <p:txBody>
          <a:bodyPr wrap="square" rtlCol="1">
            <a:spAutoFit/>
          </a:bodyPr>
          <a:lstStyle/>
          <a:p>
            <a:pPr algn="ctr"/>
            <a:r>
              <a:rPr lang="ar-SA" sz="2000" b="1" dirty="0">
                <a:solidFill>
                  <a:srgbClr val="7030A0"/>
                </a:solidFill>
              </a:rPr>
              <a:t>تحديد المواقع على سطح الأرض</a:t>
            </a:r>
          </a:p>
        </p:txBody>
      </p:sp>
      <p:sp>
        <p:nvSpPr>
          <p:cNvPr id="17" name="مربع نص 16">
            <a:extLst>
              <a:ext uri="{FF2B5EF4-FFF2-40B4-BE49-F238E27FC236}">
                <a16:creationId xmlns:a16="http://schemas.microsoft.com/office/drawing/2014/main" id="{0F715625-40A6-497D-9C77-30464B217322}"/>
              </a:ext>
            </a:extLst>
          </p:cNvPr>
          <p:cNvSpPr txBox="1"/>
          <p:nvPr/>
        </p:nvSpPr>
        <p:spPr>
          <a:xfrm>
            <a:off x="2068633" y="4952043"/>
            <a:ext cx="1992371" cy="400110"/>
          </a:xfrm>
          <a:prstGeom prst="rect">
            <a:avLst/>
          </a:prstGeom>
          <a:noFill/>
        </p:spPr>
        <p:txBody>
          <a:bodyPr wrap="square" rtlCol="1">
            <a:spAutoFit/>
          </a:bodyPr>
          <a:lstStyle/>
          <a:p>
            <a:pPr algn="ctr"/>
            <a:r>
              <a:rPr lang="ar-SA" sz="2000" b="1" dirty="0">
                <a:solidFill>
                  <a:srgbClr val="7030A0"/>
                </a:solidFill>
              </a:rPr>
              <a:t>تحديد الاتجاهات</a:t>
            </a:r>
          </a:p>
        </p:txBody>
      </p:sp>
      <p:sp>
        <p:nvSpPr>
          <p:cNvPr id="18" name="مربع نص 17">
            <a:extLst>
              <a:ext uri="{FF2B5EF4-FFF2-40B4-BE49-F238E27FC236}">
                <a16:creationId xmlns:a16="http://schemas.microsoft.com/office/drawing/2014/main" id="{5E3E5941-5216-4B47-BF04-1A39EC3C09A0}"/>
              </a:ext>
            </a:extLst>
          </p:cNvPr>
          <p:cNvSpPr txBox="1"/>
          <p:nvPr/>
        </p:nvSpPr>
        <p:spPr>
          <a:xfrm>
            <a:off x="1979712" y="5352153"/>
            <a:ext cx="2306419" cy="400110"/>
          </a:xfrm>
          <a:prstGeom prst="rect">
            <a:avLst/>
          </a:prstGeom>
          <a:noFill/>
        </p:spPr>
        <p:txBody>
          <a:bodyPr wrap="square" rtlCol="1">
            <a:spAutoFit/>
          </a:bodyPr>
          <a:lstStyle/>
          <a:p>
            <a:pPr algn="ctr"/>
            <a:r>
              <a:rPr lang="ar-SA" sz="2000" b="1" dirty="0">
                <a:solidFill>
                  <a:srgbClr val="7030A0"/>
                </a:solidFill>
              </a:rPr>
              <a:t>رفع المساحات الصغيرة</a:t>
            </a:r>
          </a:p>
        </p:txBody>
      </p:sp>
      <p:sp>
        <p:nvSpPr>
          <p:cNvPr id="19" name="مربع نص 18">
            <a:extLst>
              <a:ext uri="{FF2B5EF4-FFF2-40B4-BE49-F238E27FC236}">
                <a16:creationId xmlns:a16="http://schemas.microsoft.com/office/drawing/2014/main" id="{8E1A557F-E50A-4123-8273-5D629D5D19DE}"/>
              </a:ext>
            </a:extLst>
          </p:cNvPr>
          <p:cNvSpPr txBox="1"/>
          <p:nvPr/>
        </p:nvSpPr>
        <p:spPr>
          <a:xfrm>
            <a:off x="1691680" y="5693186"/>
            <a:ext cx="2829276" cy="400110"/>
          </a:xfrm>
          <a:prstGeom prst="rect">
            <a:avLst/>
          </a:prstGeom>
          <a:noFill/>
        </p:spPr>
        <p:txBody>
          <a:bodyPr wrap="square" rtlCol="1">
            <a:spAutoFit/>
          </a:bodyPr>
          <a:lstStyle/>
          <a:p>
            <a:pPr algn="ctr"/>
            <a:r>
              <a:rPr lang="ar-SA" sz="2000" b="1" dirty="0">
                <a:solidFill>
                  <a:srgbClr val="7030A0"/>
                </a:solidFill>
              </a:rPr>
              <a:t>تحديد المناسيب ( الارتفاعات )</a:t>
            </a:r>
          </a:p>
        </p:txBody>
      </p:sp>
      <p:sp>
        <p:nvSpPr>
          <p:cNvPr id="20" name="موجة 19">
            <a:extLst>
              <a:ext uri="{FF2B5EF4-FFF2-40B4-BE49-F238E27FC236}">
                <a16:creationId xmlns:a16="http://schemas.microsoft.com/office/drawing/2014/main" id="{470F0840-CE33-40F2-BD8F-E1CE698BA4D7}"/>
              </a:ext>
            </a:extLst>
          </p:cNvPr>
          <p:cNvSpPr/>
          <p:nvPr/>
        </p:nvSpPr>
        <p:spPr>
          <a:xfrm>
            <a:off x="3313646" y="1363703"/>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( 148 ).</a:t>
            </a:r>
          </a:p>
        </p:txBody>
      </p:sp>
    </p:spTree>
    <p:extLst>
      <p:ext uri="{BB962C8B-B14F-4D97-AF65-F5344CB8AC3E}">
        <p14:creationId xmlns:p14="http://schemas.microsoft.com/office/powerpoint/2010/main" val="265133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7" presetClass="entr" presetSubtype="10"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17" presetClass="entr" presetSubtype="1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7" presetClass="entr" presetSubtype="1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7" presetClass="entr" presetSubtype="1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additive="base">
                                        <p:cTn id="88" dur="500" fill="hold"/>
                                        <p:tgtEl>
                                          <p:spTgt spid="10"/>
                                        </p:tgtEl>
                                        <p:attrNameLst>
                                          <p:attrName>ppt_x</p:attrName>
                                        </p:attrNameLst>
                                      </p:cBhvr>
                                      <p:tavLst>
                                        <p:tav tm="0">
                                          <p:val>
                                            <p:strVal val="#ppt_x"/>
                                          </p:val>
                                        </p:tav>
                                        <p:tav tm="100000">
                                          <p:val>
                                            <p:strVal val="#ppt_x"/>
                                          </p:val>
                                        </p:tav>
                                      </p:tavLst>
                                    </p:anim>
                                    <p:anim calcmode="lin" valueType="num">
                                      <p:cBhvr additive="base">
                                        <p:cTn id="8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9" grpId="0" animBg="1"/>
      <p:bldP spid="10" grpId="0" animBg="1"/>
      <p:bldP spid="12" grpId="0"/>
      <p:bldP spid="13" grpId="0"/>
      <p:bldP spid="14" grpId="0"/>
      <p:bldP spid="15" grpId="0"/>
      <p:bldP spid="16" grpId="0"/>
      <p:bldP spid="17" grpId="0"/>
      <p:bldP spid="18" grpId="0"/>
      <p:bldP spid="19" grpId="0"/>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مربع نص 11"/>
          <p:cNvSpPr txBox="1">
            <a:spLocks noChangeArrowheads="1"/>
          </p:cNvSpPr>
          <p:nvPr/>
        </p:nvSpPr>
        <p:spPr bwMode="auto">
          <a:xfrm>
            <a:off x="2771800" y="4962959"/>
            <a:ext cx="363691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ماذا يُسمى العمل الذي يقومون به؟</a:t>
            </a:r>
            <a:endParaRPr lang="en-US" sz="2400" b="1" dirty="0"/>
          </a:p>
        </p:txBody>
      </p:sp>
      <p:sp>
        <p:nvSpPr>
          <p:cNvPr id="7" name="مخطط انسيابي: معالجة متعاقبة 6">
            <a:extLst>
              <a:ext uri="{FF2B5EF4-FFF2-40B4-BE49-F238E27FC236}">
                <a16:creationId xmlns:a16="http://schemas.microsoft.com/office/drawing/2014/main" id="{0FBB5092-5FFF-47FE-BA3A-0DF85E68E983}"/>
              </a:ext>
            </a:extLst>
          </p:cNvPr>
          <p:cNvSpPr/>
          <p:nvPr/>
        </p:nvSpPr>
        <p:spPr>
          <a:xfrm>
            <a:off x="3726160" y="5590430"/>
            <a:ext cx="1728192" cy="50286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المسح الأرضي</a:t>
            </a:r>
            <a:endParaRPr lang="ar-OM" sz="2000" b="1" dirty="0">
              <a:solidFill>
                <a:schemeClr val="tx1"/>
              </a:solidFill>
            </a:endParaRPr>
          </a:p>
        </p:txBody>
      </p:sp>
      <p:pic>
        <p:nvPicPr>
          <p:cNvPr id="4" name="صورة 3">
            <a:extLst>
              <a:ext uri="{FF2B5EF4-FFF2-40B4-BE49-F238E27FC236}">
                <a16:creationId xmlns:a16="http://schemas.microsoft.com/office/drawing/2014/main" id="{C669B829-C4ED-4203-B8D9-6559A343E313}"/>
              </a:ext>
            </a:extLst>
          </p:cNvPr>
          <p:cNvPicPr>
            <a:picLocks noChangeAspect="1"/>
          </p:cNvPicPr>
          <p:nvPr/>
        </p:nvPicPr>
        <p:blipFill rotWithShape="1">
          <a:blip r:embed="rId2"/>
          <a:srcRect l="43348" t="26189" r="21781" b="25206"/>
          <a:stretch/>
        </p:blipFill>
        <p:spPr>
          <a:xfrm>
            <a:off x="467544" y="188640"/>
            <a:ext cx="8208912" cy="4608513"/>
          </a:xfrm>
          <a:prstGeom prst="rect">
            <a:avLst/>
          </a:prstGeom>
          <a:ln>
            <a:noFill/>
          </a:ln>
          <a:effectLst>
            <a:softEdge rad="112500"/>
          </a:effectLst>
        </p:spPr>
      </p:pic>
    </p:spTree>
    <p:extLst>
      <p:ext uri="{BB962C8B-B14F-4D97-AF65-F5344CB8AC3E}">
        <p14:creationId xmlns:p14="http://schemas.microsoft.com/office/powerpoint/2010/main" val="51131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a:hlinkClick r:id="rId2" action="ppaction://hlinksldjump"/>
          </p:cNvPr>
          <p:cNvSpPr/>
          <p:nvPr/>
        </p:nvSpPr>
        <p:spPr>
          <a:xfrm>
            <a:off x="2295690" y="188640"/>
            <a:ext cx="6668797" cy="64807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حدد أجهزة الرفع المساحي المناسبة عند القيام بالتطبيقات الآتية :</a:t>
            </a:r>
          </a:p>
        </p:txBody>
      </p:sp>
      <p:sp>
        <p:nvSpPr>
          <p:cNvPr id="10" name="مستطيل مستدير الزوايا 2">
            <a:hlinkClick r:id="rId2" action="ppaction://hlinksldjump"/>
          </p:cNvPr>
          <p:cNvSpPr/>
          <p:nvPr/>
        </p:nvSpPr>
        <p:spPr>
          <a:xfrm>
            <a:off x="4139952" y="1810080"/>
            <a:ext cx="4824535" cy="648072"/>
          </a:xfrm>
          <a:prstGeom prst="round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قيام ناصر وفاطمة بتحديد قبلة جامع قريتهم.</a:t>
            </a:r>
          </a:p>
        </p:txBody>
      </p:sp>
      <p:sp>
        <p:nvSpPr>
          <p:cNvPr id="12" name="مستطيل مستدير الزوايا 2">
            <a:hlinkClick r:id="rId2" action="ppaction://hlinksldjump"/>
          </p:cNvPr>
          <p:cNvSpPr/>
          <p:nvPr/>
        </p:nvSpPr>
        <p:spPr>
          <a:xfrm>
            <a:off x="2025749" y="3190536"/>
            <a:ext cx="5354564" cy="648072"/>
          </a:xfrm>
          <a:prstGeom prst="round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توجه سعيد وعائلته لزيارة المعالم السياحية بدبي.</a:t>
            </a:r>
          </a:p>
        </p:txBody>
      </p:sp>
      <p:sp>
        <p:nvSpPr>
          <p:cNvPr id="13" name="مستطيل مستدير الزوايا 2">
            <a:hlinkClick r:id="rId2" action="ppaction://hlinksldjump"/>
          </p:cNvPr>
          <p:cNvSpPr/>
          <p:nvPr/>
        </p:nvSpPr>
        <p:spPr>
          <a:xfrm>
            <a:off x="1331640" y="4618392"/>
            <a:ext cx="7704856" cy="648072"/>
          </a:xfrm>
          <a:prstGeom prst="round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قيام مهندسي الطرق بحساب مناسيب منطقة ما لإنشاء طريق طاقة – صلالة.</a:t>
            </a:r>
          </a:p>
        </p:txBody>
      </p:sp>
      <p:sp>
        <p:nvSpPr>
          <p:cNvPr id="14" name="مخطط انسيابي: معالجة متعاقبة 13"/>
          <p:cNvSpPr/>
          <p:nvPr/>
        </p:nvSpPr>
        <p:spPr>
          <a:xfrm>
            <a:off x="2915816" y="1813133"/>
            <a:ext cx="1057487" cy="6480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البوصلة</a:t>
            </a:r>
            <a:endParaRPr lang="ar-OM" sz="2000" b="1" dirty="0">
              <a:solidFill>
                <a:schemeClr val="tx1"/>
              </a:solidFill>
            </a:endParaRPr>
          </a:p>
        </p:txBody>
      </p:sp>
      <p:sp>
        <p:nvSpPr>
          <p:cNvPr id="15" name="مخطط انسيابي: معالجة متعاقبة 14"/>
          <p:cNvSpPr/>
          <p:nvPr/>
        </p:nvSpPr>
        <p:spPr>
          <a:xfrm>
            <a:off x="827584" y="3190536"/>
            <a:ext cx="1057487" cy="6480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en-US" sz="2000" b="1" dirty="0">
                <a:solidFill>
                  <a:schemeClr val="tx1"/>
                </a:solidFill>
              </a:rPr>
              <a:t>GPS</a:t>
            </a:r>
            <a:endParaRPr lang="ar-OM" sz="2000" b="1" dirty="0">
              <a:solidFill>
                <a:schemeClr val="tx1"/>
              </a:solidFill>
            </a:endParaRPr>
          </a:p>
        </p:txBody>
      </p:sp>
      <p:sp>
        <p:nvSpPr>
          <p:cNvPr id="16" name="مخطط انسيابي: معالجة متعاقبة 15"/>
          <p:cNvSpPr/>
          <p:nvPr/>
        </p:nvSpPr>
        <p:spPr>
          <a:xfrm>
            <a:off x="179512" y="4618391"/>
            <a:ext cx="1057487" cy="68281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الميزان</a:t>
            </a:r>
            <a:endParaRPr lang="ar-OM" sz="2000" b="1" dirty="0">
              <a:solidFill>
                <a:schemeClr val="tx1"/>
              </a:solidFill>
            </a:endParaRPr>
          </a:p>
        </p:txBody>
      </p:sp>
      <p:sp>
        <p:nvSpPr>
          <p:cNvPr id="11" name="شكل بيضاوي 10">
            <a:hlinkClick r:id="rId3" action="ppaction://hlinksldjump"/>
          </p:cNvPr>
          <p:cNvSpPr/>
          <p:nvPr/>
        </p:nvSpPr>
        <p:spPr>
          <a:xfrm>
            <a:off x="179512" y="5373216"/>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7" name="موجة 16">
            <a:extLst>
              <a:ext uri="{FF2B5EF4-FFF2-40B4-BE49-F238E27FC236}">
                <a16:creationId xmlns:a16="http://schemas.microsoft.com/office/drawing/2014/main" id="{5B88E828-2BAB-4B47-9691-6DBD5D6E42D2}"/>
              </a:ext>
            </a:extLst>
          </p:cNvPr>
          <p:cNvSpPr/>
          <p:nvPr/>
        </p:nvSpPr>
        <p:spPr>
          <a:xfrm>
            <a:off x="3152813" y="867028"/>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( 140 ).</a:t>
            </a:r>
          </a:p>
        </p:txBody>
      </p:sp>
    </p:spTree>
    <p:extLst>
      <p:ext uri="{BB962C8B-B14F-4D97-AF65-F5344CB8AC3E}">
        <p14:creationId xmlns:p14="http://schemas.microsoft.com/office/powerpoint/2010/main" val="87295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2" grpId="0" animBg="1"/>
      <p:bldP spid="13" grpId="0" animBg="1"/>
      <p:bldP spid="14" grpId="0" animBg="1"/>
      <p:bldP spid="15" grpId="0" animBg="1"/>
      <p:bldP spid="16" grpId="0" animBg="1"/>
      <p:bldP spid="11"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a:hlinkClick r:id="rId2" action="ppaction://hlinksldjump"/>
          </p:cNvPr>
          <p:cNvSpPr/>
          <p:nvPr/>
        </p:nvSpPr>
        <p:spPr>
          <a:xfrm>
            <a:off x="251520" y="188640"/>
            <a:ext cx="8712967" cy="1584176"/>
          </a:xfrm>
          <a:prstGeom prst="roundRect">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شاهدت مجموعة من المهندسين يقومون بعمليات قياس ورصد الظواهر الجغرافية الطبيعية والبشرية الموجودة على سطح الأرض ، ثم نقلها إلى لوحة ( خريطة ) بمقياس رسم مناسب ، وباستخدام الأجهزة المساحية المختلفة.</a:t>
            </a:r>
            <a:endParaRPr lang="ar-SA" sz="2400" b="1" dirty="0">
              <a:solidFill>
                <a:schemeClr val="tx1"/>
              </a:solidFill>
            </a:endParaRPr>
          </a:p>
          <a:p>
            <a:pPr algn="just">
              <a:defRPr/>
            </a:pPr>
            <a:r>
              <a:rPr lang="ar-SA" sz="2400" b="1" dirty="0">
                <a:solidFill>
                  <a:schemeClr val="tx1"/>
                </a:solidFill>
              </a:rPr>
              <a:t>في ضوء هذه العبارة أجب عن الأسئلة الآتية:</a:t>
            </a:r>
            <a:endParaRPr lang="en-US" sz="2400" dirty="0">
              <a:solidFill>
                <a:schemeClr val="tx1"/>
              </a:solidFill>
            </a:endParaRPr>
          </a:p>
        </p:txBody>
      </p:sp>
      <p:sp>
        <p:nvSpPr>
          <p:cNvPr id="4" name="مستطيل مستدير الزوايا 2">
            <a:hlinkClick r:id="rId2" action="ppaction://hlinksldjump"/>
          </p:cNvPr>
          <p:cNvSpPr/>
          <p:nvPr/>
        </p:nvSpPr>
        <p:spPr>
          <a:xfrm>
            <a:off x="3495684" y="2816932"/>
            <a:ext cx="5468803" cy="684076"/>
          </a:xfrm>
          <a:prstGeom prst="roundRect">
            <a:avLst/>
          </a:prstGeom>
          <a:solidFill>
            <a:schemeClr val="accent1">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استنتج اسم العملية التي يقوم بها هؤلاء المهندسون.</a:t>
            </a:r>
            <a:endParaRPr lang="en-US" sz="2400" dirty="0">
              <a:solidFill>
                <a:schemeClr val="tx1"/>
              </a:solidFill>
            </a:endParaRPr>
          </a:p>
        </p:txBody>
      </p:sp>
      <p:sp>
        <p:nvSpPr>
          <p:cNvPr id="5" name="مخطط انسيابي: معالجة متعاقبة 4"/>
          <p:cNvSpPr/>
          <p:nvPr/>
        </p:nvSpPr>
        <p:spPr>
          <a:xfrm>
            <a:off x="1259632" y="2852936"/>
            <a:ext cx="1921583" cy="6480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المسح الأرضي</a:t>
            </a:r>
            <a:endParaRPr lang="ar-OM" sz="2000" b="1" dirty="0">
              <a:solidFill>
                <a:schemeClr val="tx1"/>
              </a:solidFill>
            </a:endParaRPr>
          </a:p>
        </p:txBody>
      </p:sp>
      <p:sp>
        <p:nvSpPr>
          <p:cNvPr id="6" name="مستطيل مستدير الزوايا 2">
            <a:hlinkClick r:id="rId2" action="ppaction://hlinksldjump"/>
          </p:cNvPr>
          <p:cNvSpPr/>
          <p:nvPr/>
        </p:nvSpPr>
        <p:spPr>
          <a:xfrm>
            <a:off x="2627784" y="3753036"/>
            <a:ext cx="6336703" cy="684076"/>
          </a:xfrm>
          <a:prstGeom prst="roundRect">
            <a:avLst/>
          </a:prstGeom>
          <a:solidFill>
            <a:schemeClr val="accent1">
              <a:lumMod val="40000"/>
              <a:lumOff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defRPr/>
            </a:pPr>
            <a:r>
              <a:rPr lang="ar-OM" sz="2400" b="1" dirty="0">
                <a:solidFill>
                  <a:schemeClr val="tx1"/>
                </a:solidFill>
              </a:rPr>
              <a:t>ما أفضل وأدق  جهاز يستخدمه  المهندسون لقياس الزوايا ؟</a:t>
            </a:r>
            <a:endParaRPr lang="en-US" sz="2400" dirty="0">
              <a:solidFill>
                <a:schemeClr val="tx1"/>
              </a:solidFill>
            </a:endParaRPr>
          </a:p>
        </p:txBody>
      </p:sp>
      <p:sp>
        <p:nvSpPr>
          <p:cNvPr id="8" name="مخطط انسيابي: معالجة متعاقبة 7"/>
          <p:cNvSpPr/>
          <p:nvPr/>
        </p:nvSpPr>
        <p:spPr>
          <a:xfrm>
            <a:off x="611560" y="3771038"/>
            <a:ext cx="1921583" cy="6480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err="1">
                <a:solidFill>
                  <a:schemeClr val="tx1"/>
                </a:solidFill>
              </a:rPr>
              <a:t>الثيودوليت</a:t>
            </a:r>
            <a:endParaRPr lang="ar-OM" sz="2000" b="1" dirty="0">
              <a:solidFill>
                <a:schemeClr val="tx1"/>
              </a:solidFill>
            </a:endParaRPr>
          </a:p>
        </p:txBody>
      </p:sp>
      <p:sp>
        <p:nvSpPr>
          <p:cNvPr id="9" name="شكل بيضاوي 8">
            <a:hlinkClick r:id="rId3" action="ppaction://hlinksldjump"/>
          </p:cNvPr>
          <p:cNvSpPr/>
          <p:nvPr/>
        </p:nvSpPr>
        <p:spPr>
          <a:xfrm>
            <a:off x="179512" y="5373216"/>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0" name="موجة 9">
            <a:extLst>
              <a:ext uri="{FF2B5EF4-FFF2-40B4-BE49-F238E27FC236}">
                <a16:creationId xmlns:a16="http://schemas.microsoft.com/office/drawing/2014/main" id="{9AA5F2B3-A065-4BC4-A97C-1D8B04590201}"/>
              </a:ext>
            </a:extLst>
          </p:cNvPr>
          <p:cNvSpPr/>
          <p:nvPr/>
        </p:nvSpPr>
        <p:spPr>
          <a:xfrm>
            <a:off x="3181215" y="1819256"/>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( 141 ).</a:t>
            </a:r>
          </a:p>
        </p:txBody>
      </p:sp>
    </p:spTree>
    <p:extLst>
      <p:ext uri="{BB962C8B-B14F-4D97-AF65-F5344CB8AC3E}">
        <p14:creationId xmlns:p14="http://schemas.microsoft.com/office/powerpoint/2010/main" val="213132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178842" y="188640"/>
            <a:ext cx="720214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رمي الكرة ( من يمسك الكرة التي يرميها الكابتن ماجد ويجيب عن السؤال ).</a:t>
            </a:r>
            <a:endParaRPr lang="en-US" sz="2400" b="1" dirty="0"/>
          </a:p>
        </p:txBody>
      </p:sp>
      <p:sp>
        <p:nvSpPr>
          <p:cNvPr id="4" name="شكل بيضاوي 3"/>
          <p:cNvSpPr/>
          <p:nvPr/>
        </p:nvSpPr>
        <p:spPr>
          <a:xfrm>
            <a:off x="7524328"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pic>
        <p:nvPicPr>
          <p:cNvPr id="15" name="صورة 14">
            <a:extLst>
              <a:ext uri="{FF2B5EF4-FFF2-40B4-BE49-F238E27FC236}">
                <a16:creationId xmlns:a16="http://schemas.microsoft.com/office/drawing/2014/main" id="{44914B64-8F61-4601-8655-65C0B3732530}"/>
              </a:ext>
            </a:extLst>
          </p:cNvPr>
          <p:cNvPicPr>
            <a:picLocks noChangeAspect="1"/>
          </p:cNvPicPr>
          <p:nvPr/>
        </p:nvPicPr>
        <p:blipFill rotWithShape="1">
          <a:blip r:embed="rId2">
            <a:extLst>
              <a:ext uri="{28A0092B-C50C-407E-A947-70E740481C1C}">
                <a14:useLocalDpi xmlns:a14="http://schemas.microsoft.com/office/drawing/2010/main" val="0"/>
              </a:ext>
            </a:extLst>
          </a:blip>
          <a:srcRect t="5814" r="3825" b="5814"/>
          <a:stretch/>
        </p:blipFill>
        <p:spPr>
          <a:xfrm>
            <a:off x="4572000" y="836712"/>
            <a:ext cx="4536504" cy="5472608"/>
          </a:xfrm>
          <a:prstGeom prst="rect">
            <a:avLst/>
          </a:prstGeom>
        </p:spPr>
      </p:pic>
      <p:pic>
        <p:nvPicPr>
          <p:cNvPr id="16" name="صورة 15">
            <a:hlinkClick r:id="rId3" action="ppaction://hlinksldjump"/>
            <a:extLst>
              <a:ext uri="{FF2B5EF4-FFF2-40B4-BE49-F238E27FC236}">
                <a16:creationId xmlns:a16="http://schemas.microsoft.com/office/drawing/2014/main" id="{1B7C404E-14C2-430A-9FE6-E4B9B89CE9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7864" y="4509120"/>
            <a:ext cx="1656184" cy="1584176"/>
          </a:xfrm>
          <a:prstGeom prst="rect">
            <a:avLst/>
          </a:prstGeom>
        </p:spPr>
      </p:pic>
      <p:pic>
        <p:nvPicPr>
          <p:cNvPr id="18" name="صورة 17">
            <a:hlinkClick r:id="rId5" action="ppaction://hlinksldjump"/>
            <a:extLst>
              <a:ext uri="{FF2B5EF4-FFF2-40B4-BE49-F238E27FC236}">
                <a16:creationId xmlns:a16="http://schemas.microsoft.com/office/drawing/2014/main" id="{F364AFE3-F0C3-479F-AB19-0AA41597D2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3748" y="1288214"/>
            <a:ext cx="1656184" cy="1584176"/>
          </a:xfrm>
          <a:prstGeom prst="rect">
            <a:avLst/>
          </a:prstGeom>
        </p:spPr>
      </p:pic>
      <p:pic>
        <p:nvPicPr>
          <p:cNvPr id="19" name="صورة 18">
            <a:hlinkClick r:id="rId6" action="ppaction://hlinksldjump"/>
            <a:extLst>
              <a:ext uri="{FF2B5EF4-FFF2-40B4-BE49-F238E27FC236}">
                <a16:creationId xmlns:a16="http://schemas.microsoft.com/office/drawing/2014/main" id="{B05BA773-DA49-4C24-A10E-FCA4CBCB8C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310" y="3496820"/>
            <a:ext cx="1656184" cy="1584176"/>
          </a:xfrm>
          <a:prstGeom prst="rect">
            <a:avLst/>
          </a:prstGeom>
        </p:spPr>
      </p:pic>
      <p:sp>
        <p:nvSpPr>
          <p:cNvPr id="8" name="شكل بيضاوي 7">
            <a:hlinkClick r:id="rId7" action="ppaction://hlinksldjump"/>
            <a:extLst>
              <a:ext uri="{FF2B5EF4-FFF2-40B4-BE49-F238E27FC236}">
                <a16:creationId xmlns:a16="http://schemas.microsoft.com/office/drawing/2014/main" id="{6C629143-F41D-4F04-9D28-210D61D866F9}"/>
              </a:ext>
            </a:extLst>
          </p:cNvPr>
          <p:cNvSpPr/>
          <p:nvPr/>
        </p:nvSpPr>
        <p:spPr>
          <a:xfrm>
            <a:off x="179512" y="5411208"/>
            <a:ext cx="1297596" cy="600701"/>
          </a:xfrm>
          <a:prstGeom prst="ellipse">
            <a:avLst/>
          </a:prstGeom>
          <a:solidFill>
            <a:schemeClr val="bg2">
              <a:lumMod val="9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دخول</a:t>
            </a:r>
          </a:p>
        </p:txBody>
      </p:sp>
      <p:sp>
        <p:nvSpPr>
          <p:cNvPr id="2" name="شكل بيضاوي 1">
            <a:hlinkClick r:id="rId8" action="ppaction://hlinksldjump"/>
            <a:extLst>
              <a:ext uri="{FF2B5EF4-FFF2-40B4-BE49-F238E27FC236}">
                <a16:creationId xmlns:a16="http://schemas.microsoft.com/office/drawing/2014/main" id="{278D1D43-EE3A-4369-987E-1110D23F7A02}"/>
              </a:ext>
            </a:extLst>
          </p:cNvPr>
          <p:cNvSpPr/>
          <p:nvPr/>
        </p:nvSpPr>
        <p:spPr>
          <a:xfrm>
            <a:off x="6010708" y="3496820"/>
            <a:ext cx="1656184" cy="15841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321761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par>
                                <p:cTn id="18" presetID="21"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par>
                                <p:cTn id="21" presetID="21" presetClass="entr" presetSubtype="1"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heel(1)">
                                      <p:cBhvr>
                                        <p:cTn id="23" dur="2000"/>
                                        <p:tgtEl>
                                          <p:spTgt spid="18"/>
                                        </p:tgtEl>
                                      </p:cBhvr>
                                    </p:animEffect>
                                  </p:childTnLst>
                                </p:cTn>
                              </p:par>
                              <p:par>
                                <p:cTn id="24" presetID="21" presetClass="entr" presetSubtype="1"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2000"/>
                                        <p:tgtEl>
                                          <p:spTgt spid="19"/>
                                        </p:tgtEl>
                                      </p:cBhvr>
                                    </p:animEffect>
                                  </p:childTnLst>
                                </p:cTn>
                              </p:par>
                              <p:par>
                                <p:cTn id="27" presetID="21" presetClass="entr" presetSubtype="1"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2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170918" y="149731"/>
            <a:ext cx="879357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الشكل الذي أمامك والذي يمثل جزء من مشروع جسر أرضي وأحد أجهزة المسح الأرضي اجب عن الأسئلة التالية :</a:t>
            </a:r>
            <a:endParaRPr lang="en-US" sz="2400" b="1" dirty="0"/>
          </a:p>
        </p:txBody>
      </p:sp>
      <p:sp>
        <p:nvSpPr>
          <p:cNvPr id="4" name="مربع نص 3">
            <a:extLst>
              <a:ext uri="{FF2B5EF4-FFF2-40B4-BE49-F238E27FC236}">
                <a16:creationId xmlns:a16="http://schemas.microsoft.com/office/drawing/2014/main" id="{6E4CEB02-2290-4F6C-9FD7-D5F5099AA394}"/>
              </a:ext>
            </a:extLst>
          </p:cNvPr>
          <p:cNvSpPr txBox="1">
            <a:spLocks noChangeArrowheads="1"/>
          </p:cNvSpPr>
          <p:nvPr/>
        </p:nvSpPr>
        <p:spPr bwMode="auto">
          <a:xfrm>
            <a:off x="7583946" y="1877052"/>
            <a:ext cx="129509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الجيوديسية</a:t>
            </a:r>
            <a:endParaRPr lang="en-US" sz="2400" b="1" dirty="0"/>
          </a:p>
        </p:txBody>
      </p:sp>
      <p:sp>
        <p:nvSpPr>
          <p:cNvPr id="5" name="مربع نص 4">
            <a:extLst>
              <a:ext uri="{FF2B5EF4-FFF2-40B4-BE49-F238E27FC236}">
                <a16:creationId xmlns:a16="http://schemas.microsoft.com/office/drawing/2014/main" id="{BB5BC8F1-B3A1-4047-B01B-F5AF26427642}"/>
              </a:ext>
            </a:extLst>
          </p:cNvPr>
          <p:cNvSpPr txBox="1">
            <a:spLocks noChangeArrowheads="1"/>
          </p:cNvSpPr>
          <p:nvPr/>
        </p:nvSpPr>
        <p:spPr bwMode="auto">
          <a:xfrm>
            <a:off x="7583946" y="2574626"/>
            <a:ext cx="129509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المستوية</a:t>
            </a:r>
            <a:endParaRPr lang="en-US" sz="2400" b="1" dirty="0"/>
          </a:p>
        </p:txBody>
      </p:sp>
      <p:sp>
        <p:nvSpPr>
          <p:cNvPr id="6" name="مربع نص 5">
            <a:extLst>
              <a:ext uri="{FF2B5EF4-FFF2-40B4-BE49-F238E27FC236}">
                <a16:creationId xmlns:a16="http://schemas.microsoft.com/office/drawing/2014/main" id="{DA837646-68E1-465C-A038-17375A31E573}"/>
              </a:ext>
            </a:extLst>
          </p:cNvPr>
          <p:cNvSpPr txBox="1">
            <a:spLocks noChangeArrowheads="1"/>
          </p:cNvSpPr>
          <p:nvPr/>
        </p:nvSpPr>
        <p:spPr bwMode="auto">
          <a:xfrm>
            <a:off x="4716016" y="2281536"/>
            <a:ext cx="248337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ظلل الإجابة الصحيحة</a:t>
            </a:r>
            <a:endParaRPr lang="en-US" sz="2400" b="1" dirty="0"/>
          </a:p>
        </p:txBody>
      </p:sp>
      <p:sp>
        <p:nvSpPr>
          <p:cNvPr id="7" name="مربع نص 6">
            <a:extLst>
              <a:ext uri="{FF2B5EF4-FFF2-40B4-BE49-F238E27FC236}">
                <a16:creationId xmlns:a16="http://schemas.microsoft.com/office/drawing/2014/main" id="{9699DD37-F30C-42B4-A5C2-F2B70B313591}"/>
              </a:ext>
            </a:extLst>
          </p:cNvPr>
          <p:cNvSpPr txBox="1">
            <a:spLocks noChangeArrowheads="1"/>
          </p:cNvSpPr>
          <p:nvPr/>
        </p:nvSpPr>
        <p:spPr bwMode="auto">
          <a:xfrm>
            <a:off x="7390624" y="3360045"/>
            <a:ext cx="148841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علل إجابتك :</a:t>
            </a:r>
            <a:endParaRPr lang="en-US" sz="2400" b="1" dirty="0"/>
          </a:p>
        </p:txBody>
      </p:sp>
      <p:sp>
        <p:nvSpPr>
          <p:cNvPr id="8" name="مربع نص 7">
            <a:extLst>
              <a:ext uri="{FF2B5EF4-FFF2-40B4-BE49-F238E27FC236}">
                <a16:creationId xmlns:a16="http://schemas.microsoft.com/office/drawing/2014/main" id="{75255659-19DB-4ED3-A767-6443348F5ED6}"/>
              </a:ext>
            </a:extLst>
          </p:cNvPr>
          <p:cNvSpPr txBox="1">
            <a:spLocks noChangeArrowheads="1"/>
          </p:cNvSpPr>
          <p:nvPr/>
        </p:nvSpPr>
        <p:spPr bwMode="auto">
          <a:xfrm>
            <a:off x="3203848" y="1157843"/>
            <a:ext cx="576923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تم مسح المنطقة الواردة في الصورة باستخدام المساحة :</a:t>
            </a:r>
            <a:endParaRPr lang="en-US" sz="2400" b="1" dirty="0"/>
          </a:p>
        </p:txBody>
      </p:sp>
      <p:pic>
        <p:nvPicPr>
          <p:cNvPr id="2" name="صورة 1">
            <a:extLst>
              <a:ext uri="{FF2B5EF4-FFF2-40B4-BE49-F238E27FC236}">
                <a16:creationId xmlns:a16="http://schemas.microsoft.com/office/drawing/2014/main" id="{8AEE452C-63FB-4E9D-8008-DDEF218455E4}"/>
              </a:ext>
            </a:extLst>
          </p:cNvPr>
          <p:cNvPicPr>
            <a:picLocks noChangeAspect="1"/>
          </p:cNvPicPr>
          <p:nvPr/>
        </p:nvPicPr>
        <p:blipFill>
          <a:blip r:embed="rId4"/>
          <a:stretch>
            <a:fillRect/>
          </a:stretch>
        </p:blipFill>
        <p:spPr>
          <a:xfrm>
            <a:off x="251520" y="1772816"/>
            <a:ext cx="3579003" cy="32177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مربع نص 8">
            <a:extLst>
              <a:ext uri="{FF2B5EF4-FFF2-40B4-BE49-F238E27FC236}">
                <a16:creationId xmlns:a16="http://schemas.microsoft.com/office/drawing/2014/main" id="{C16DD63C-A788-473C-ACE4-EB50F441A52C}"/>
              </a:ext>
            </a:extLst>
          </p:cNvPr>
          <p:cNvSpPr txBox="1">
            <a:spLocks noChangeArrowheads="1"/>
          </p:cNvSpPr>
          <p:nvPr/>
        </p:nvSpPr>
        <p:spPr bwMode="auto">
          <a:xfrm>
            <a:off x="7583946" y="2574626"/>
            <a:ext cx="1308534" cy="461665"/>
          </a:xfrm>
          <a:prstGeom prst="rect">
            <a:avLst/>
          </a:prstGeom>
          <a:solidFill>
            <a:srgbClr val="FF0000">
              <a:alpha val="25000"/>
            </a:srgbClr>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endParaRPr lang="en-US" sz="2400" b="1" dirty="0"/>
          </a:p>
        </p:txBody>
      </p:sp>
      <p:sp>
        <p:nvSpPr>
          <p:cNvPr id="10" name="مخطط انسيابي: معالجة متعاقبة 9">
            <a:extLst>
              <a:ext uri="{FF2B5EF4-FFF2-40B4-BE49-F238E27FC236}">
                <a16:creationId xmlns:a16="http://schemas.microsoft.com/office/drawing/2014/main" id="{C0BD7C1E-A76C-4593-A785-DC769E70611A}"/>
              </a:ext>
            </a:extLst>
          </p:cNvPr>
          <p:cNvSpPr/>
          <p:nvPr/>
        </p:nvSpPr>
        <p:spPr>
          <a:xfrm>
            <a:off x="4067944" y="4079253"/>
            <a:ext cx="4927006" cy="76378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لاستخدامها على نطاق واسع في تخطيط العديد من المشاريع الهندسية والإنشائية.</a:t>
            </a:r>
            <a:endParaRPr lang="ar-OM" sz="2000" b="1" dirty="0">
              <a:solidFill>
                <a:schemeClr val="tx1"/>
              </a:solidFill>
            </a:endParaRPr>
          </a:p>
        </p:txBody>
      </p:sp>
      <p:sp>
        <p:nvSpPr>
          <p:cNvPr id="11" name="شكل بيضاوي 10">
            <a:hlinkClick r:id="rId5" action="ppaction://hlinksldjump"/>
            <a:extLst>
              <a:ext uri="{FF2B5EF4-FFF2-40B4-BE49-F238E27FC236}">
                <a16:creationId xmlns:a16="http://schemas.microsoft.com/office/drawing/2014/main" id="{8AC064E9-0F43-471E-81EE-A47C191366AF}"/>
              </a:ext>
            </a:extLst>
          </p:cNvPr>
          <p:cNvSpPr/>
          <p:nvPr/>
        </p:nvSpPr>
        <p:spPr>
          <a:xfrm>
            <a:off x="7697354" y="5376121"/>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1582454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subTnLst>
                                    <p:audio>
                                      <p:cMediaNode>
                                        <p:cTn display="0" masterRel="sameClick">
                                          <p:stCondLst>
                                            <p:cond evt="begin" delay="0">
                                              <p:tn val="35"/>
                                            </p:cond>
                                          </p:stCondLst>
                                          <p:endCondLst>
                                            <p:cond evt="onStopAudio" delay="0">
                                              <p:tgtEl>
                                                <p:sldTgt/>
                                              </p:tgtEl>
                                            </p:cond>
                                          </p:endCondLst>
                                        </p:cTn>
                                        <p:tgtEl>
                                          <p:sndTgt r:embed="rId3" name="drumroll.wav"/>
                                        </p:tgtEl>
                                      </p:cMediaNode>
                                    </p:audio>
                                  </p:sub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inVertic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مجموعة 14">
            <a:extLst>
              <a:ext uri="{FF2B5EF4-FFF2-40B4-BE49-F238E27FC236}">
                <a16:creationId xmlns:a16="http://schemas.microsoft.com/office/drawing/2014/main" id="{C3A718A5-F028-40FD-8801-88AFE8C54141}"/>
              </a:ext>
            </a:extLst>
          </p:cNvPr>
          <p:cNvGrpSpPr/>
          <p:nvPr/>
        </p:nvGrpSpPr>
        <p:grpSpPr>
          <a:xfrm>
            <a:off x="170918" y="149731"/>
            <a:ext cx="8793570" cy="830997"/>
            <a:chOff x="170918" y="149731"/>
            <a:chExt cx="8793570" cy="830997"/>
          </a:xfrm>
        </p:grpSpPr>
        <p:sp>
          <p:nvSpPr>
            <p:cNvPr id="3" name="مربع نص 2"/>
            <p:cNvSpPr txBox="1">
              <a:spLocks noChangeArrowheads="1"/>
            </p:cNvSpPr>
            <p:nvPr/>
          </p:nvSpPr>
          <p:spPr bwMode="auto">
            <a:xfrm>
              <a:off x="170918" y="149731"/>
              <a:ext cx="879357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الجدول الذي يوضح الاستخدامات الصحيحة لأجهزة المسح الأرضي :</a:t>
              </a:r>
              <a:endParaRPr lang="en-US" sz="2400" b="1" dirty="0"/>
            </a:p>
          </p:txBody>
        </p:sp>
        <p:sp>
          <p:nvSpPr>
            <p:cNvPr id="11" name="مستطيل 10">
              <a:extLst>
                <a:ext uri="{FF2B5EF4-FFF2-40B4-BE49-F238E27FC236}">
                  <a16:creationId xmlns:a16="http://schemas.microsoft.com/office/drawing/2014/main" id="{F6F9A8B8-DCB9-46C3-BA0F-809F40DBDB7A}"/>
                </a:ext>
              </a:extLst>
            </p:cNvPr>
            <p:cNvSpPr/>
            <p:nvPr/>
          </p:nvSpPr>
          <p:spPr>
            <a:xfrm>
              <a:off x="6948264" y="260648"/>
              <a:ext cx="504056"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pic>
        <p:nvPicPr>
          <p:cNvPr id="13" name="صورة 12">
            <a:extLst>
              <a:ext uri="{FF2B5EF4-FFF2-40B4-BE49-F238E27FC236}">
                <a16:creationId xmlns:a16="http://schemas.microsoft.com/office/drawing/2014/main" id="{303DB3D9-DFFA-4732-A77B-813599828EA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426" t="4200" r="3461" b="17051"/>
          <a:stretch/>
        </p:blipFill>
        <p:spPr>
          <a:xfrm>
            <a:off x="2051720" y="908720"/>
            <a:ext cx="5112568" cy="5328592"/>
          </a:xfrm>
          <a:prstGeom prst="rect">
            <a:avLst/>
          </a:prstGeom>
        </p:spPr>
      </p:pic>
      <p:sp>
        <p:nvSpPr>
          <p:cNvPr id="14" name="مستطيل 13">
            <a:extLst>
              <a:ext uri="{FF2B5EF4-FFF2-40B4-BE49-F238E27FC236}">
                <a16:creationId xmlns:a16="http://schemas.microsoft.com/office/drawing/2014/main" id="{15B38AF5-46A1-45C2-85F4-B77DD31E9F2D}"/>
              </a:ext>
            </a:extLst>
          </p:cNvPr>
          <p:cNvSpPr/>
          <p:nvPr/>
        </p:nvSpPr>
        <p:spPr>
          <a:xfrm>
            <a:off x="6660232" y="4077072"/>
            <a:ext cx="288032" cy="216024"/>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6" name="شكل بيضاوي 15">
            <a:hlinkClick r:id="rId5" action="ppaction://hlinksldjump"/>
            <a:extLst>
              <a:ext uri="{FF2B5EF4-FFF2-40B4-BE49-F238E27FC236}">
                <a16:creationId xmlns:a16="http://schemas.microsoft.com/office/drawing/2014/main" id="{E6B104B8-7E04-4351-A62B-31C595B1F55E}"/>
              </a:ext>
            </a:extLst>
          </p:cNvPr>
          <p:cNvSpPr/>
          <p:nvPr/>
        </p:nvSpPr>
        <p:spPr>
          <a:xfrm>
            <a:off x="7697354" y="5376121"/>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289282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مجموعة 14">
            <a:extLst>
              <a:ext uri="{FF2B5EF4-FFF2-40B4-BE49-F238E27FC236}">
                <a16:creationId xmlns:a16="http://schemas.microsoft.com/office/drawing/2014/main" id="{C3A718A5-F028-40FD-8801-88AFE8C54141}"/>
              </a:ext>
            </a:extLst>
          </p:cNvPr>
          <p:cNvGrpSpPr/>
          <p:nvPr/>
        </p:nvGrpSpPr>
        <p:grpSpPr>
          <a:xfrm>
            <a:off x="170918" y="149731"/>
            <a:ext cx="8793570" cy="830997"/>
            <a:chOff x="170918" y="149731"/>
            <a:chExt cx="8793570" cy="830997"/>
          </a:xfrm>
        </p:grpSpPr>
        <p:sp>
          <p:nvSpPr>
            <p:cNvPr id="3" name="مربع نص 2"/>
            <p:cNvSpPr txBox="1">
              <a:spLocks noChangeArrowheads="1"/>
            </p:cNvSpPr>
            <p:nvPr/>
          </p:nvSpPr>
          <p:spPr bwMode="auto">
            <a:xfrm>
              <a:off x="170918" y="149731"/>
              <a:ext cx="879357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جهاز المساحة الأرضية الذي يقوم بجميع العمليات الحسابية بشكل مباشر :</a:t>
              </a:r>
              <a:endParaRPr lang="en-US" sz="2400" b="1" dirty="0"/>
            </a:p>
          </p:txBody>
        </p:sp>
        <p:sp>
          <p:nvSpPr>
            <p:cNvPr id="11" name="مستطيل 10">
              <a:extLst>
                <a:ext uri="{FF2B5EF4-FFF2-40B4-BE49-F238E27FC236}">
                  <a16:creationId xmlns:a16="http://schemas.microsoft.com/office/drawing/2014/main" id="{F6F9A8B8-DCB9-46C3-BA0F-809F40DBDB7A}"/>
                </a:ext>
              </a:extLst>
            </p:cNvPr>
            <p:cNvSpPr/>
            <p:nvPr/>
          </p:nvSpPr>
          <p:spPr>
            <a:xfrm>
              <a:off x="6948264" y="260648"/>
              <a:ext cx="504056"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sp>
        <p:nvSpPr>
          <p:cNvPr id="7" name="مستطيل 6">
            <a:extLst>
              <a:ext uri="{FF2B5EF4-FFF2-40B4-BE49-F238E27FC236}">
                <a16:creationId xmlns:a16="http://schemas.microsoft.com/office/drawing/2014/main" id="{A043CE7A-70A1-44E7-AFC8-6E1D9AD32F7B}"/>
              </a:ext>
            </a:extLst>
          </p:cNvPr>
          <p:cNvSpPr/>
          <p:nvPr/>
        </p:nvSpPr>
        <p:spPr>
          <a:xfrm>
            <a:off x="6156176" y="1634759"/>
            <a:ext cx="295450" cy="16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ربع نص 7">
            <a:extLst>
              <a:ext uri="{FF2B5EF4-FFF2-40B4-BE49-F238E27FC236}">
                <a16:creationId xmlns:a16="http://schemas.microsoft.com/office/drawing/2014/main" id="{1579CED5-87BF-4C9B-887F-9DDFE5681AF1}"/>
              </a:ext>
            </a:extLst>
          </p:cNvPr>
          <p:cNvSpPr txBox="1">
            <a:spLocks noChangeArrowheads="1"/>
          </p:cNvSpPr>
          <p:nvPr/>
        </p:nvSpPr>
        <p:spPr bwMode="auto">
          <a:xfrm>
            <a:off x="3491880" y="1487943"/>
            <a:ext cx="248337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err="1"/>
              <a:t>الثيودوليت</a:t>
            </a:r>
            <a:r>
              <a:rPr lang="ar-SA" sz="2400" b="1" dirty="0"/>
              <a:t> البصري</a:t>
            </a:r>
            <a:endParaRPr lang="en-US" sz="2400" b="1" dirty="0"/>
          </a:p>
        </p:txBody>
      </p:sp>
      <p:sp>
        <p:nvSpPr>
          <p:cNvPr id="9" name="مربع نص 8">
            <a:extLst>
              <a:ext uri="{FF2B5EF4-FFF2-40B4-BE49-F238E27FC236}">
                <a16:creationId xmlns:a16="http://schemas.microsoft.com/office/drawing/2014/main" id="{6267B25F-0BF8-4B2B-B12B-38129D1D2B32}"/>
              </a:ext>
            </a:extLst>
          </p:cNvPr>
          <p:cNvSpPr txBox="1">
            <a:spLocks noChangeArrowheads="1"/>
          </p:cNvSpPr>
          <p:nvPr/>
        </p:nvSpPr>
        <p:spPr bwMode="auto">
          <a:xfrm>
            <a:off x="3491880" y="2286059"/>
            <a:ext cx="248337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محطة العمل المتكاملة</a:t>
            </a:r>
            <a:endParaRPr lang="en-US" sz="2400" b="1" dirty="0"/>
          </a:p>
        </p:txBody>
      </p:sp>
      <p:sp>
        <p:nvSpPr>
          <p:cNvPr id="10" name="مربع نص 9">
            <a:extLst>
              <a:ext uri="{FF2B5EF4-FFF2-40B4-BE49-F238E27FC236}">
                <a16:creationId xmlns:a16="http://schemas.microsoft.com/office/drawing/2014/main" id="{1EA6D9D6-2876-49D3-AAD1-EC764B37FE8C}"/>
              </a:ext>
            </a:extLst>
          </p:cNvPr>
          <p:cNvSpPr txBox="1">
            <a:spLocks noChangeArrowheads="1"/>
          </p:cNvSpPr>
          <p:nvPr/>
        </p:nvSpPr>
        <p:spPr bwMode="auto">
          <a:xfrm>
            <a:off x="3491880" y="3054904"/>
            <a:ext cx="248337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err="1"/>
              <a:t>الثيودوليت</a:t>
            </a:r>
            <a:r>
              <a:rPr lang="ar-SA" sz="2400" b="1" dirty="0"/>
              <a:t> الرقمي</a:t>
            </a:r>
            <a:endParaRPr lang="en-US" sz="2400" b="1" dirty="0"/>
          </a:p>
        </p:txBody>
      </p:sp>
      <p:sp>
        <p:nvSpPr>
          <p:cNvPr id="12" name="مربع نص 11">
            <a:extLst>
              <a:ext uri="{FF2B5EF4-FFF2-40B4-BE49-F238E27FC236}">
                <a16:creationId xmlns:a16="http://schemas.microsoft.com/office/drawing/2014/main" id="{DDFE4CCB-85C9-45DA-9DF6-E08B5BC00FC9}"/>
              </a:ext>
            </a:extLst>
          </p:cNvPr>
          <p:cNvSpPr txBox="1">
            <a:spLocks noChangeArrowheads="1"/>
          </p:cNvSpPr>
          <p:nvPr/>
        </p:nvSpPr>
        <p:spPr bwMode="auto">
          <a:xfrm>
            <a:off x="3499270" y="3843439"/>
            <a:ext cx="248337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شريط القياس بالليزر</a:t>
            </a:r>
            <a:endParaRPr lang="en-US" sz="2400" b="1" dirty="0"/>
          </a:p>
        </p:txBody>
      </p:sp>
      <p:sp>
        <p:nvSpPr>
          <p:cNvPr id="16" name="مستطيل 15">
            <a:extLst>
              <a:ext uri="{FF2B5EF4-FFF2-40B4-BE49-F238E27FC236}">
                <a16:creationId xmlns:a16="http://schemas.microsoft.com/office/drawing/2014/main" id="{B557C985-A2ED-44A9-BA70-6FCA3BB7C7F1}"/>
              </a:ext>
            </a:extLst>
          </p:cNvPr>
          <p:cNvSpPr/>
          <p:nvPr/>
        </p:nvSpPr>
        <p:spPr>
          <a:xfrm>
            <a:off x="6156176" y="2432875"/>
            <a:ext cx="295450" cy="16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7" name="مستطيل 16">
            <a:extLst>
              <a:ext uri="{FF2B5EF4-FFF2-40B4-BE49-F238E27FC236}">
                <a16:creationId xmlns:a16="http://schemas.microsoft.com/office/drawing/2014/main" id="{574D309C-9FEE-4109-88B2-8B5E73A18C86}"/>
              </a:ext>
            </a:extLst>
          </p:cNvPr>
          <p:cNvSpPr/>
          <p:nvPr/>
        </p:nvSpPr>
        <p:spPr>
          <a:xfrm>
            <a:off x="6156176" y="3146975"/>
            <a:ext cx="295450" cy="16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8" name="مستطيل 17">
            <a:extLst>
              <a:ext uri="{FF2B5EF4-FFF2-40B4-BE49-F238E27FC236}">
                <a16:creationId xmlns:a16="http://schemas.microsoft.com/office/drawing/2014/main" id="{3D220BBC-DC82-4E44-845C-0A2853F837B5}"/>
              </a:ext>
            </a:extLst>
          </p:cNvPr>
          <p:cNvSpPr/>
          <p:nvPr/>
        </p:nvSpPr>
        <p:spPr>
          <a:xfrm>
            <a:off x="6152401" y="3990255"/>
            <a:ext cx="295450" cy="16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9" name="مستطيل 18">
            <a:extLst>
              <a:ext uri="{FF2B5EF4-FFF2-40B4-BE49-F238E27FC236}">
                <a16:creationId xmlns:a16="http://schemas.microsoft.com/office/drawing/2014/main" id="{001A72B5-ED2D-4AAC-BD9E-E5532BA5B8CC}"/>
              </a:ext>
            </a:extLst>
          </p:cNvPr>
          <p:cNvSpPr/>
          <p:nvPr/>
        </p:nvSpPr>
        <p:spPr>
          <a:xfrm>
            <a:off x="6152401" y="2432875"/>
            <a:ext cx="295450" cy="16803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0" name="شكل بيضاوي 19">
            <a:hlinkClick r:id="rId4" action="ppaction://hlinksldjump"/>
            <a:extLst>
              <a:ext uri="{FF2B5EF4-FFF2-40B4-BE49-F238E27FC236}">
                <a16:creationId xmlns:a16="http://schemas.microsoft.com/office/drawing/2014/main" id="{FE12F4F2-F90A-4CDF-B159-A4F42256C560}"/>
              </a:ext>
            </a:extLst>
          </p:cNvPr>
          <p:cNvSpPr/>
          <p:nvPr/>
        </p:nvSpPr>
        <p:spPr>
          <a:xfrm>
            <a:off x="7697354" y="5376121"/>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75324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2000"/>
                                        <p:tgtEl>
                                          <p:spTgt spid="19"/>
                                        </p:tgtEl>
                                      </p:cBhvr>
                                    </p:animEffect>
                                  </p:childTnLst>
                                  <p:subTnLst>
                                    <p:audio>
                                      <p:cMediaNode>
                                        <p:cTn display="0" masterRel="sameClick">
                                          <p:stCondLst>
                                            <p:cond evt="begin" delay="0">
                                              <p:tn val="36"/>
                                            </p:cond>
                                          </p:stCondLst>
                                          <p:endCondLst>
                                            <p:cond evt="onStopAudio" delay="0">
                                              <p:tgtEl>
                                                <p:sldTgt/>
                                              </p:tgtEl>
                                            </p:cond>
                                          </p:endCondLst>
                                        </p:cTn>
                                        <p:tgtEl>
                                          <p:sndTgt r:embed="rId3" name="chimes.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6" grpId="0" animBg="1"/>
      <p:bldP spid="17" grpId="0" animBg="1"/>
      <p:bldP spid="18" grpId="0" animBg="1"/>
      <p:bldP spid="19" grpId="0" animBg="1"/>
      <p:bldP spid="2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170918" y="149731"/>
            <a:ext cx="879357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الشكل الذي أمامك والذي يمثل جزء من مشروع جسر أرضي وأحد أجهزة المسح الأرضي اجب عن الأسئلة التالية :</a:t>
            </a:r>
            <a:endParaRPr lang="en-US" sz="2400" b="1" dirty="0"/>
          </a:p>
        </p:txBody>
      </p:sp>
      <p:sp>
        <p:nvSpPr>
          <p:cNvPr id="8" name="مربع نص 7">
            <a:extLst>
              <a:ext uri="{FF2B5EF4-FFF2-40B4-BE49-F238E27FC236}">
                <a16:creationId xmlns:a16="http://schemas.microsoft.com/office/drawing/2014/main" id="{75255659-19DB-4ED3-A767-6443348F5ED6}"/>
              </a:ext>
            </a:extLst>
          </p:cNvPr>
          <p:cNvSpPr txBox="1">
            <a:spLocks noChangeArrowheads="1"/>
          </p:cNvSpPr>
          <p:nvPr/>
        </p:nvSpPr>
        <p:spPr bwMode="auto">
          <a:xfrm>
            <a:off x="5796136" y="1431921"/>
            <a:ext cx="317694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سم الجهاز الوارد في الشكل.</a:t>
            </a:r>
            <a:endParaRPr lang="en-US" sz="2400" b="1" dirty="0"/>
          </a:p>
        </p:txBody>
      </p:sp>
      <p:pic>
        <p:nvPicPr>
          <p:cNvPr id="2" name="صورة 1">
            <a:extLst>
              <a:ext uri="{FF2B5EF4-FFF2-40B4-BE49-F238E27FC236}">
                <a16:creationId xmlns:a16="http://schemas.microsoft.com/office/drawing/2014/main" id="{8AEE452C-63FB-4E9D-8008-DDEF218455E4}"/>
              </a:ext>
            </a:extLst>
          </p:cNvPr>
          <p:cNvPicPr>
            <a:picLocks noChangeAspect="1"/>
          </p:cNvPicPr>
          <p:nvPr/>
        </p:nvPicPr>
        <p:blipFill>
          <a:blip r:embed="rId3"/>
          <a:stretch>
            <a:fillRect/>
          </a:stretch>
        </p:blipFill>
        <p:spPr>
          <a:xfrm>
            <a:off x="323528" y="1196529"/>
            <a:ext cx="3579003" cy="32177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مخطط انسيابي: معالجة متعاقبة 9">
            <a:extLst>
              <a:ext uri="{FF2B5EF4-FFF2-40B4-BE49-F238E27FC236}">
                <a16:creationId xmlns:a16="http://schemas.microsoft.com/office/drawing/2014/main" id="{C0BD7C1E-A76C-4593-A785-DC769E70611A}"/>
              </a:ext>
            </a:extLst>
          </p:cNvPr>
          <p:cNvSpPr/>
          <p:nvPr/>
        </p:nvSpPr>
        <p:spPr>
          <a:xfrm>
            <a:off x="6901326" y="2033804"/>
            <a:ext cx="966566" cy="621950"/>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الميزان</a:t>
            </a:r>
            <a:endParaRPr lang="ar-OM" sz="2000" b="1" dirty="0">
              <a:solidFill>
                <a:schemeClr val="tx1"/>
              </a:solidFill>
            </a:endParaRPr>
          </a:p>
        </p:txBody>
      </p:sp>
      <p:sp>
        <p:nvSpPr>
          <p:cNvPr id="11" name="مربع نص 10">
            <a:extLst>
              <a:ext uri="{FF2B5EF4-FFF2-40B4-BE49-F238E27FC236}">
                <a16:creationId xmlns:a16="http://schemas.microsoft.com/office/drawing/2014/main" id="{7955DF9C-4E29-44D6-99CC-F2EAADE97352}"/>
              </a:ext>
            </a:extLst>
          </p:cNvPr>
          <p:cNvSpPr txBox="1">
            <a:spLocks noChangeArrowheads="1"/>
          </p:cNvSpPr>
          <p:nvPr/>
        </p:nvSpPr>
        <p:spPr bwMode="auto">
          <a:xfrm>
            <a:off x="4131358" y="2913694"/>
            <a:ext cx="4833130"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استفاد مهندسو المشروع من الجهاز الوارد في الشكل .</a:t>
            </a:r>
            <a:endParaRPr lang="en-US" sz="2400" b="1" dirty="0"/>
          </a:p>
        </p:txBody>
      </p:sp>
      <p:sp>
        <p:nvSpPr>
          <p:cNvPr id="12" name="مخطط انسيابي: معالجة متعاقبة 11">
            <a:extLst>
              <a:ext uri="{FF2B5EF4-FFF2-40B4-BE49-F238E27FC236}">
                <a16:creationId xmlns:a16="http://schemas.microsoft.com/office/drawing/2014/main" id="{438B9060-42A9-4251-9235-BA3BE6C8C1B1}"/>
              </a:ext>
            </a:extLst>
          </p:cNvPr>
          <p:cNvSpPr/>
          <p:nvPr/>
        </p:nvSpPr>
        <p:spPr>
          <a:xfrm>
            <a:off x="6084168" y="3921806"/>
            <a:ext cx="2888914" cy="58731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تحديد ارتفاع الجسر الأرضي .</a:t>
            </a:r>
            <a:endParaRPr lang="ar-OM" sz="2000" b="1" dirty="0">
              <a:solidFill>
                <a:schemeClr val="tx1"/>
              </a:solidFill>
            </a:endParaRPr>
          </a:p>
        </p:txBody>
      </p:sp>
      <p:sp>
        <p:nvSpPr>
          <p:cNvPr id="13" name="شكل بيضاوي 12">
            <a:hlinkClick r:id="rId4" action="ppaction://hlinksldjump"/>
            <a:extLst>
              <a:ext uri="{FF2B5EF4-FFF2-40B4-BE49-F238E27FC236}">
                <a16:creationId xmlns:a16="http://schemas.microsoft.com/office/drawing/2014/main" id="{765C82E4-CFEC-4359-B541-D939E29540A7}"/>
              </a:ext>
            </a:extLst>
          </p:cNvPr>
          <p:cNvSpPr/>
          <p:nvPr/>
        </p:nvSpPr>
        <p:spPr>
          <a:xfrm>
            <a:off x="7697354" y="5376121"/>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2423358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1" grpId="0" animBg="1"/>
      <p:bldP spid="12" grpId="0" animBg="1"/>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2987824" y="188640"/>
            <a:ext cx="597666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مصادر الأخطاء التي تؤثر في دقة نتائج المسح الأرضي.</a:t>
            </a:r>
            <a:endParaRPr lang="en-US" sz="2400" b="1" dirty="0"/>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016" y="836712"/>
            <a:ext cx="8820472" cy="5309802"/>
          </a:xfrm>
          <a:prstGeom prst="rect">
            <a:avLst/>
          </a:prstGeom>
        </p:spPr>
      </p:pic>
      <p:sp>
        <p:nvSpPr>
          <p:cNvPr id="6" name="مربع نص 5"/>
          <p:cNvSpPr txBox="1"/>
          <p:nvPr/>
        </p:nvSpPr>
        <p:spPr>
          <a:xfrm>
            <a:off x="6732240" y="3356992"/>
            <a:ext cx="2016224" cy="1446550"/>
          </a:xfrm>
          <a:prstGeom prst="rect">
            <a:avLst/>
          </a:prstGeom>
          <a:noFill/>
        </p:spPr>
        <p:txBody>
          <a:bodyPr wrap="square" rtlCol="1">
            <a:spAutoFit/>
          </a:bodyPr>
          <a:lstStyle/>
          <a:p>
            <a:pPr algn="ctr"/>
            <a:r>
              <a:rPr lang="ar-SA" sz="4400" b="1" dirty="0"/>
              <a:t>مصادر شخصية</a:t>
            </a:r>
          </a:p>
        </p:txBody>
      </p:sp>
      <p:sp>
        <p:nvSpPr>
          <p:cNvPr id="7" name="مربع نص 6"/>
          <p:cNvSpPr txBox="1"/>
          <p:nvPr/>
        </p:nvSpPr>
        <p:spPr>
          <a:xfrm rot="446579">
            <a:off x="3546140" y="3077752"/>
            <a:ext cx="2016224" cy="1446550"/>
          </a:xfrm>
          <a:prstGeom prst="rect">
            <a:avLst/>
          </a:prstGeom>
          <a:noFill/>
        </p:spPr>
        <p:txBody>
          <a:bodyPr wrap="square" rtlCol="1">
            <a:spAutoFit/>
          </a:bodyPr>
          <a:lstStyle/>
          <a:p>
            <a:pPr algn="ctr"/>
            <a:r>
              <a:rPr lang="ar-SA" sz="4400" b="1" dirty="0"/>
              <a:t>مصادر آلية</a:t>
            </a:r>
          </a:p>
        </p:txBody>
      </p:sp>
      <p:sp>
        <p:nvSpPr>
          <p:cNvPr id="8" name="مربع نص 7"/>
          <p:cNvSpPr txBox="1"/>
          <p:nvPr/>
        </p:nvSpPr>
        <p:spPr>
          <a:xfrm>
            <a:off x="539552" y="2633717"/>
            <a:ext cx="2016224" cy="1446550"/>
          </a:xfrm>
          <a:prstGeom prst="rect">
            <a:avLst/>
          </a:prstGeom>
          <a:noFill/>
        </p:spPr>
        <p:txBody>
          <a:bodyPr wrap="square" rtlCol="1">
            <a:spAutoFit/>
          </a:bodyPr>
          <a:lstStyle/>
          <a:p>
            <a:pPr algn="ctr"/>
            <a:r>
              <a:rPr lang="ar-SA" sz="4400" b="1" dirty="0"/>
              <a:t>مصادر طبيعية</a:t>
            </a:r>
          </a:p>
        </p:txBody>
      </p:sp>
    </p:spTree>
    <p:extLst>
      <p:ext uri="{BB962C8B-B14F-4D97-AF65-F5344CB8AC3E}">
        <p14:creationId xmlns:p14="http://schemas.microsoft.com/office/powerpoint/2010/main" val="253000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180504"/>
            <a:ext cx="8784976"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تتأثر عمليات المسح الأرضي بعدد من العوامل التي تؤدي إلى حدوث أخطاء في نتائج القياسات المأخوذة عن سطح الأرض بعضها ناتجة عن عدم تمكن المسّاح من أخذ القراءة بدقة من الحقل ) بين أسباب ذلك.</a:t>
            </a:r>
            <a:endParaRPr lang="en-US" sz="2400" b="1" dirty="0"/>
          </a:p>
        </p:txBody>
      </p:sp>
      <p:sp>
        <p:nvSpPr>
          <p:cNvPr id="4" name="مخطط انسيابي: معالجة متعاقبة 3"/>
          <p:cNvSpPr/>
          <p:nvPr/>
        </p:nvSpPr>
        <p:spPr>
          <a:xfrm>
            <a:off x="4644008" y="1556793"/>
            <a:ext cx="4032448" cy="57606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عدم خبرة المسّاح الكافية في استخدام الجهاز.</a:t>
            </a:r>
            <a:endParaRPr lang="ar-OM" sz="2000" b="1" dirty="0">
              <a:solidFill>
                <a:schemeClr val="tx1"/>
              </a:solidFill>
            </a:endParaRPr>
          </a:p>
        </p:txBody>
      </p:sp>
      <p:sp>
        <p:nvSpPr>
          <p:cNvPr id="5" name="مخطط انسيابي: معالجة متعاقبة 4"/>
          <p:cNvSpPr/>
          <p:nvPr/>
        </p:nvSpPr>
        <p:spPr>
          <a:xfrm>
            <a:off x="511881" y="1555410"/>
            <a:ext cx="3268031" cy="57606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قلة إلمام المسّاح بالعمل في الموقع.</a:t>
            </a:r>
            <a:endParaRPr lang="ar-OM" sz="2000" b="1" dirty="0">
              <a:solidFill>
                <a:schemeClr val="tx1"/>
              </a:solidFill>
            </a:endParaRPr>
          </a:p>
        </p:txBody>
      </p:sp>
      <p:sp>
        <p:nvSpPr>
          <p:cNvPr id="6" name="مخطط انسيابي: معالجة متعاقبة 5"/>
          <p:cNvSpPr/>
          <p:nvPr/>
        </p:nvSpPr>
        <p:spPr>
          <a:xfrm>
            <a:off x="1259632" y="2306051"/>
            <a:ext cx="6768752" cy="57606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المشاكل الصحية التي قد يعاني منها المسّاح أثناء قيامه بعمليات المسح الأرضي.</a:t>
            </a:r>
            <a:endParaRPr lang="ar-OM" sz="2000" b="1" dirty="0">
              <a:solidFill>
                <a:schemeClr val="tx1"/>
              </a:solidFill>
            </a:endParaRPr>
          </a:p>
        </p:txBody>
      </p:sp>
      <p:sp>
        <p:nvSpPr>
          <p:cNvPr id="7" name="مربع نص 6"/>
          <p:cNvSpPr txBox="1">
            <a:spLocks noChangeArrowheads="1"/>
          </p:cNvSpPr>
          <p:nvPr/>
        </p:nvSpPr>
        <p:spPr bwMode="auto">
          <a:xfrm>
            <a:off x="622682" y="3022205"/>
            <a:ext cx="8340847"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عدد المصادر الآلية لحدوث أخطاء في نتائج القياسات المأخوذة عن سطح الأرض.</a:t>
            </a:r>
            <a:endParaRPr lang="en-US" sz="2400" b="1" dirty="0"/>
          </a:p>
        </p:txBody>
      </p:sp>
      <p:grpSp>
        <p:nvGrpSpPr>
          <p:cNvPr id="8" name="مجموعة 7"/>
          <p:cNvGrpSpPr/>
          <p:nvPr/>
        </p:nvGrpSpPr>
        <p:grpSpPr>
          <a:xfrm>
            <a:off x="6497619" y="3623960"/>
            <a:ext cx="2341450" cy="2055777"/>
            <a:chOff x="6516216" y="1916832"/>
            <a:chExt cx="2341450" cy="2232248"/>
          </a:xfrm>
        </p:grpSpPr>
        <p:pic>
          <p:nvPicPr>
            <p:cNvPr id="9" name="صورة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1916832"/>
              <a:ext cx="2341450" cy="2232248"/>
            </a:xfrm>
            <a:prstGeom prst="rect">
              <a:avLst/>
            </a:prstGeom>
          </p:spPr>
        </p:pic>
        <p:sp>
          <p:nvSpPr>
            <p:cNvPr id="10" name="مربع نص 9"/>
            <p:cNvSpPr txBox="1"/>
            <p:nvPr/>
          </p:nvSpPr>
          <p:spPr>
            <a:xfrm rot="21084135">
              <a:off x="6709745" y="2314433"/>
              <a:ext cx="1800200" cy="1437045"/>
            </a:xfrm>
            <a:prstGeom prst="rect">
              <a:avLst/>
            </a:prstGeom>
            <a:noFill/>
          </p:spPr>
          <p:txBody>
            <a:bodyPr wrap="square" rtlCol="1">
              <a:spAutoFit/>
            </a:bodyPr>
            <a:lstStyle/>
            <a:p>
              <a:pPr algn="ctr"/>
              <a:r>
                <a:rPr lang="ar-SA" sz="2000" b="1" dirty="0"/>
                <a:t>عدم الدقة في صناعة بعض أجهزة المسح الأرضي.</a:t>
              </a:r>
            </a:p>
          </p:txBody>
        </p:sp>
      </p:grpSp>
      <p:grpSp>
        <p:nvGrpSpPr>
          <p:cNvPr id="11" name="مجموعة 10"/>
          <p:cNvGrpSpPr/>
          <p:nvPr/>
        </p:nvGrpSpPr>
        <p:grpSpPr>
          <a:xfrm>
            <a:off x="3473283" y="3623960"/>
            <a:ext cx="2341450" cy="2160241"/>
            <a:chOff x="6516216" y="1916832"/>
            <a:chExt cx="2341450" cy="2232248"/>
          </a:xfrm>
        </p:grpSpPr>
        <p:pic>
          <p:nvPicPr>
            <p:cNvPr id="12" name="صورة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1916832"/>
              <a:ext cx="2341450" cy="2232248"/>
            </a:xfrm>
            <a:prstGeom prst="rect">
              <a:avLst/>
            </a:prstGeom>
          </p:spPr>
        </p:pic>
        <p:sp>
          <p:nvSpPr>
            <p:cNvPr id="13" name="مربع نص 12"/>
            <p:cNvSpPr txBox="1"/>
            <p:nvPr/>
          </p:nvSpPr>
          <p:spPr>
            <a:xfrm rot="21084135">
              <a:off x="6709745" y="2349179"/>
              <a:ext cx="1800200" cy="1367553"/>
            </a:xfrm>
            <a:prstGeom prst="rect">
              <a:avLst/>
            </a:prstGeom>
            <a:noFill/>
          </p:spPr>
          <p:txBody>
            <a:bodyPr wrap="square" rtlCol="1">
              <a:spAutoFit/>
            </a:bodyPr>
            <a:lstStyle/>
            <a:p>
              <a:pPr algn="ctr"/>
              <a:r>
                <a:rPr lang="ar-SA" sz="2000" b="1" dirty="0"/>
                <a:t>وجود أخطاء في تدرج وحدات القياس الموجودة في الجهاز.</a:t>
              </a:r>
            </a:p>
          </p:txBody>
        </p:sp>
      </p:grpSp>
      <p:grpSp>
        <p:nvGrpSpPr>
          <p:cNvPr id="14" name="مجموعة 13"/>
          <p:cNvGrpSpPr/>
          <p:nvPr/>
        </p:nvGrpSpPr>
        <p:grpSpPr>
          <a:xfrm>
            <a:off x="448947" y="3695968"/>
            <a:ext cx="2341450" cy="2160241"/>
            <a:chOff x="6516216" y="1916832"/>
            <a:chExt cx="2341450" cy="2232248"/>
          </a:xfrm>
        </p:grpSpPr>
        <p:pic>
          <p:nvPicPr>
            <p:cNvPr id="15" name="صورة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1916832"/>
              <a:ext cx="2341450" cy="2232248"/>
            </a:xfrm>
            <a:prstGeom prst="rect">
              <a:avLst/>
            </a:prstGeom>
          </p:spPr>
        </p:pic>
        <p:sp>
          <p:nvSpPr>
            <p:cNvPr id="16" name="مربع نص 15"/>
            <p:cNvSpPr txBox="1"/>
            <p:nvPr/>
          </p:nvSpPr>
          <p:spPr>
            <a:xfrm rot="21084135">
              <a:off x="6709745" y="2508197"/>
              <a:ext cx="1800200" cy="1049518"/>
            </a:xfrm>
            <a:prstGeom prst="rect">
              <a:avLst/>
            </a:prstGeom>
            <a:noFill/>
          </p:spPr>
          <p:txBody>
            <a:bodyPr wrap="square" rtlCol="1">
              <a:spAutoFit/>
            </a:bodyPr>
            <a:lstStyle/>
            <a:p>
              <a:pPr algn="ctr"/>
              <a:r>
                <a:rPr lang="ar-SA" sz="2000" b="1" dirty="0"/>
                <a:t>اختلاف المواد المستخدمة في صناعة الأجهزة.</a:t>
              </a:r>
            </a:p>
          </p:txBody>
        </p:sp>
      </p:grpSp>
    </p:spTree>
    <p:extLst>
      <p:ext uri="{BB962C8B-B14F-4D97-AF65-F5344CB8AC3E}">
        <p14:creationId xmlns:p14="http://schemas.microsoft.com/office/powerpoint/2010/main" val="266412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in)">
                                      <p:cBhvr>
                                        <p:cTn id="43" dur="2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circle(in)">
                                      <p:cBhvr>
                                        <p:cTn id="4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225162"/>
            <a:ext cx="878497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ما النتيجة المترتبة على اختلاف المواد المستخدمة في صناعة أجهزة المسح الأرضي؟</a:t>
            </a:r>
            <a:endParaRPr lang="en-US" sz="2400" b="1" dirty="0"/>
          </a:p>
        </p:txBody>
      </p:sp>
      <p:pic>
        <p:nvPicPr>
          <p:cNvPr id="8" name="صورة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6676" y="455995"/>
            <a:ext cx="2448272" cy="2100064"/>
          </a:xfrm>
          <a:prstGeom prst="rect">
            <a:avLst/>
          </a:prstGeom>
        </p:spPr>
      </p:pic>
      <p:sp>
        <p:nvSpPr>
          <p:cNvPr id="9" name="فقاعة الكلام: مستطيلة مستديرة الزوايا 8"/>
          <p:cNvSpPr/>
          <p:nvPr/>
        </p:nvSpPr>
        <p:spPr>
          <a:xfrm>
            <a:off x="395536" y="899875"/>
            <a:ext cx="2592288" cy="1340583"/>
          </a:xfrm>
          <a:prstGeom prst="wedgeRoundRectCallout">
            <a:avLst>
              <a:gd name="adj1" fmla="val 98555"/>
              <a:gd name="adj2" fmla="val 51259"/>
              <a:gd name="adj3" fmla="val 16667"/>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000" b="1" dirty="0"/>
              <a:t>بالطبع سوف يؤدي إلى حدوث أخطاء في نتائج القياس.</a:t>
            </a:r>
          </a:p>
        </p:txBody>
      </p:sp>
      <p:pic>
        <p:nvPicPr>
          <p:cNvPr id="11" name="صورة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6348" y="1988840"/>
            <a:ext cx="3321180" cy="4115423"/>
          </a:xfrm>
          <a:prstGeom prst="rect">
            <a:avLst/>
          </a:prstGeom>
        </p:spPr>
      </p:pic>
      <p:sp>
        <p:nvSpPr>
          <p:cNvPr id="12" name="مربع نص 11"/>
          <p:cNvSpPr txBox="1">
            <a:spLocks noChangeArrowheads="1"/>
          </p:cNvSpPr>
          <p:nvPr/>
        </p:nvSpPr>
        <p:spPr bwMode="auto">
          <a:xfrm>
            <a:off x="179512" y="3068960"/>
            <a:ext cx="5596836" cy="1168539"/>
          </a:xfrm>
          <a:prstGeom prst="wedgeEllipseCallout">
            <a:avLst>
              <a:gd name="adj1" fmla="val 70811"/>
              <a:gd name="adj2" fmla="val -50571"/>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تحدث معي أخطاء عند قيامي بالمسح الأرضي لأسباب طبيعية .. ما هي؟</a:t>
            </a:r>
            <a:endParaRPr lang="en-US" sz="2400" b="1" dirty="0"/>
          </a:p>
        </p:txBody>
      </p:sp>
      <p:grpSp>
        <p:nvGrpSpPr>
          <p:cNvPr id="15" name="مجموعة 14"/>
          <p:cNvGrpSpPr/>
          <p:nvPr/>
        </p:nvGrpSpPr>
        <p:grpSpPr>
          <a:xfrm>
            <a:off x="2483768" y="4001317"/>
            <a:ext cx="3657298" cy="2102946"/>
            <a:chOff x="2483768" y="4001317"/>
            <a:chExt cx="3657298" cy="2102946"/>
          </a:xfrm>
        </p:grpSpPr>
        <p:sp>
          <p:nvSpPr>
            <p:cNvPr id="14" name="مخطط انسيابي: معالجة متعاقبة 13"/>
            <p:cNvSpPr/>
            <p:nvPr/>
          </p:nvSpPr>
          <p:spPr>
            <a:xfrm>
              <a:off x="2916157" y="5518548"/>
              <a:ext cx="1872208" cy="502424"/>
            </a:xfrm>
            <a:prstGeom prst="flowChartAlternateProcess">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الظروف الجوية</a:t>
              </a:r>
              <a:endParaRPr lang="ar-OM" sz="2000" b="1" dirty="0">
                <a:solidFill>
                  <a:schemeClr val="tx1"/>
                </a:solidFill>
              </a:endParaRPr>
            </a:p>
          </p:txBody>
        </p:sp>
        <p:pic>
          <p:nvPicPr>
            <p:cNvPr id="13" name="صورة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3768" y="4001317"/>
              <a:ext cx="3657298" cy="2102946"/>
            </a:xfrm>
            <a:prstGeom prst="rect">
              <a:avLst/>
            </a:prstGeom>
          </p:spPr>
        </p:pic>
      </p:grpSp>
    </p:spTree>
    <p:extLst>
      <p:ext uri="{BB962C8B-B14F-4D97-AF65-F5344CB8AC3E}">
        <p14:creationId xmlns:p14="http://schemas.microsoft.com/office/powerpoint/2010/main" val="395229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6516216" y="180504"/>
            <a:ext cx="244827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عرف المسح الأرضي.</a:t>
            </a:r>
            <a:endParaRPr lang="en-US" sz="2400" b="1" dirty="0"/>
          </a:p>
        </p:txBody>
      </p:sp>
      <p:sp>
        <p:nvSpPr>
          <p:cNvPr id="3" name="مخطط انسيابي: معالجة متعاقبة 2"/>
          <p:cNvSpPr/>
          <p:nvPr/>
        </p:nvSpPr>
        <p:spPr>
          <a:xfrm>
            <a:off x="5868144" y="843440"/>
            <a:ext cx="3096344" cy="187220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عمليات قياس ورصد الظواهر الطبيعية والبشرية الموجودة على سطح الأرض ، ثم نقلها إلى لوحة ( خريطة ) بمقياس رسم مناسب ، وباستخدام أجهزة مساحية مختلفة.</a:t>
            </a:r>
            <a:endParaRPr lang="ar-OM" sz="2000" b="1" dirty="0">
              <a:solidFill>
                <a:schemeClr val="tx1"/>
              </a:solidFill>
            </a:endParaRPr>
          </a:p>
        </p:txBody>
      </p:sp>
      <p:pic>
        <p:nvPicPr>
          <p:cNvPr id="20" name="صورة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2949613"/>
            <a:ext cx="3096344" cy="25429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شكل بيضاوي 20">
            <a:extLst>
              <a:ext uri="{FF2B5EF4-FFF2-40B4-BE49-F238E27FC236}">
                <a16:creationId xmlns:a16="http://schemas.microsoft.com/office/drawing/2014/main" id="{46DAE8F0-773A-4D0B-A7EB-B1234970A7DF}"/>
              </a:ext>
            </a:extLst>
          </p:cNvPr>
          <p:cNvSpPr/>
          <p:nvPr/>
        </p:nvSpPr>
        <p:spPr>
          <a:xfrm>
            <a:off x="4283968" y="180504"/>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استرجع</a:t>
            </a:r>
            <a:endParaRPr lang="ar-OM" sz="2400" b="1" dirty="0">
              <a:solidFill>
                <a:schemeClr val="tx1"/>
              </a:solidFill>
            </a:endParaRPr>
          </a:p>
        </p:txBody>
      </p:sp>
      <p:sp>
        <p:nvSpPr>
          <p:cNvPr id="22" name="مربع نص 21">
            <a:extLst>
              <a:ext uri="{FF2B5EF4-FFF2-40B4-BE49-F238E27FC236}">
                <a16:creationId xmlns:a16="http://schemas.microsoft.com/office/drawing/2014/main" id="{B9D8DEC0-1211-4484-AA0D-A9ED49D4850F}"/>
              </a:ext>
            </a:extLst>
          </p:cNvPr>
          <p:cNvSpPr txBox="1">
            <a:spLocks noChangeArrowheads="1"/>
          </p:cNvSpPr>
          <p:nvPr/>
        </p:nvSpPr>
        <p:spPr bwMode="auto">
          <a:xfrm>
            <a:off x="179512" y="188640"/>
            <a:ext cx="395393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اكتشف المفهوم من خلال سحابة الكلمات.</a:t>
            </a:r>
            <a:endParaRPr lang="en-US" sz="2400" b="1" dirty="0"/>
          </a:p>
        </p:txBody>
      </p:sp>
      <p:pic>
        <p:nvPicPr>
          <p:cNvPr id="7" name="صورة 6">
            <a:extLst>
              <a:ext uri="{FF2B5EF4-FFF2-40B4-BE49-F238E27FC236}">
                <a16:creationId xmlns:a16="http://schemas.microsoft.com/office/drawing/2014/main" id="{03D5A277-2991-41D1-B334-9D11A3B3B1F6}"/>
              </a:ext>
            </a:extLst>
          </p:cNvPr>
          <p:cNvPicPr>
            <a:picLocks noChangeAspect="1"/>
          </p:cNvPicPr>
          <p:nvPr/>
        </p:nvPicPr>
        <p:blipFill rotWithShape="1">
          <a:blip r:embed="rId3">
            <a:extLst>
              <a:ext uri="{28A0092B-C50C-407E-A947-70E740481C1C}">
                <a14:useLocalDpi xmlns:a14="http://schemas.microsoft.com/office/drawing/2010/main" val="0"/>
              </a:ext>
            </a:extLst>
          </a:blip>
          <a:srcRect l="14700" r="14951"/>
          <a:stretch/>
        </p:blipFill>
        <p:spPr>
          <a:xfrm>
            <a:off x="37981" y="1052612"/>
            <a:ext cx="3953938" cy="5098876"/>
          </a:xfrm>
          <a:prstGeom prst="rect">
            <a:avLst/>
          </a:prstGeom>
        </p:spPr>
      </p:pic>
      <p:sp>
        <p:nvSpPr>
          <p:cNvPr id="23" name="مخطط انسيابي: معالجة متعاقبة 22">
            <a:extLst>
              <a:ext uri="{FF2B5EF4-FFF2-40B4-BE49-F238E27FC236}">
                <a16:creationId xmlns:a16="http://schemas.microsoft.com/office/drawing/2014/main" id="{A9FA5118-E5AD-4E1D-ADFD-68D1CE19BC21}"/>
              </a:ext>
            </a:extLst>
          </p:cNvPr>
          <p:cNvSpPr/>
          <p:nvPr/>
        </p:nvSpPr>
        <p:spPr>
          <a:xfrm>
            <a:off x="3059833" y="4005064"/>
            <a:ext cx="2682298" cy="2146423"/>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العلم الذي يختص بقياس المواقع النسبية للظواهر على سطح الأرض أو بالقرب منه ، بحيث تظهر بمواقعها الصحيحة بعد رسمها على الخرائط. </a:t>
            </a:r>
            <a:endParaRPr lang="ar-OM" sz="2000" b="1" dirty="0">
              <a:solidFill>
                <a:schemeClr val="tx1"/>
              </a:solidFill>
            </a:endParaRPr>
          </a:p>
        </p:txBody>
      </p:sp>
      <p:sp>
        <p:nvSpPr>
          <p:cNvPr id="24" name="مخطط انسيابي: معالجة متعاقبة 23">
            <a:extLst>
              <a:ext uri="{FF2B5EF4-FFF2-40B4-BE49-F238E27FC236}">
                <a16:creationId xmlns:a16="http://schemas.microsoft.com/office/drawing/2014/main" id="{6A89BDCD-E6EE-43F8-9E89-160888A2750E}"/>
              </a:ext>
            </a:extLst>
          </p:cNvPr>
          <p:cNvSpPr/>
          <p:nvPr/>
        </p:nvSpPr>
        <p:spPr>
          <a:xfrm>
            <a:off x="3727095" y="3356992"/>
            <a:ext cx="1385362" cy="495672"/>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علم المساحة</a:t>
            </a:r>
            <a:endParaRPr lang="ar-OM" sz="2000" b="1" dirty="0">
              <a:solidFill>
                <a:schemeClr val="tx1"/>
              </a:solidFill>
            </a:endParaRPr>
          </a:p>
        </p:txBody>
      </p:sp>
    </p:spTree>
    <p:extLst>
      <p:ext uri="{BB962C8B-B14F-4D97-AF65-F5344CB8AC3E}">
        <p14:creationId xmlns:p14="http://schemas.microsoft.com/office/powerpoint/2010/main" val="186539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1" grpId="0" animBg="1"/>
      <p:bldP spid="22" grpId="0" animBg="1"/>
      <p:bldP spid="23" grpId="0" animBg="1"/>
      <p:bldP spid="2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180504"/>
            <a:ext cx="8784976"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تحدث أخطاء في نتائج القياسات المأخوذة عن سطح الأرض لأسباب متعلقة بالظروف الجوية أثناء القيام بعمليات المسح الأرضي ) أعط أمثلة على تأثير الظروف الجوية في دقة قياسات أجهزة المسح الأرضي.</a:t>
            </a:r>
            <a:endParaRPr lang="en-US" sz="2400" b="1" dirty="0"/>
          </a:p>
        </p:txBody>
      </p:sp>
      <p:sp>
        <p:nvSpPr>
          <p:cNvPr id="3" name="شكل بيضاوي 2"/>
          <p:cNvSpPr/>
          <p:nvPr/>
        </p:nvSpPr>
        <p:spPr>
          <a:xfrm>
            <a:off x="7139677" y="1826368"/>
            <a:ext cx="1655762" cy="1189037"/>
          </a:xfrm>
          <a:prstGeom prst="ellipse">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000" b="1" dirty="0">
                <a:solidFill>
                  <a:schemeClr val="tx1"/>
                </a:solidFill>
              </a:rPr>
              <a:t>الحرارة أو الأمطار</a:t>
            </a:r>
            <a:endParaRPr lang="ar-OM" sz="2000" b="1" dirty="0">
              <a:solidFill>
                <a:schemeClr val="tx1"/>
              </a:solidFill>
            </a:endParaRPr>
          </a:p>
        </p:txBody>
      </p:sp>
      <p:sp>
        <p:nvSpPr>
          <p:cNvPr id="5" name="مستطيل ذو زوايا قطرية مستديرة 4"/>
          <p:cNvSpPr/>
          <p:nvPr/>
        </p:nvSpPr>
        <p:spPr>
          <a:xfrm>
            <a:off x="4835421" y="1484784"/>
            <a:ext cx="2304256" cy="187220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000" b="1" dirty="0">
                <a:solidFill>
                  <a:schemeClr val="tx1"/>
                </a:solidFill>
              </a:rPr>
              <a:t>شريط القياس المصنوع من المعدن أو الكتان.</a:t>
            </a:r>
            <a:endParaRPr lang="ar-OM" sz="2000" dirty="0"/>
          </a:p>
        </p:txBody>
      </p:sp>
      <p:sp>
        <p:nvSpPr>
          <p:cNvPr id="6" name="شكل بيضاوي 5"/>
          <p:cNvSpPr/>
          <p:nvPr/>
        </p:nvSpPr>
        <p:spPr>
          <a:xfrm>
            <a:off x="6804248" y="4509120"/>
            <a:ext cx="1944216" cy="1189037"/>
          </a:xfrm>
          <a:prstGeom prst="ellipse">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000" b="1" dirty="0">
                <a:solidFill>
                  <a:schemeClr val="tx1"/>
                </a:solidFill>
              </a:rPr>
              <a:t>صعوبة الرؤية بسبب الأمطار أو الضباب </a:t>
            </a:r>
            <a:endParaRPr lang="ar-OM" sz="2000" b="1" dirty="0">
              <a:solidFill>
                <a:schemeClr val="tx1"/>
              </a:solidFill>
            </a:endParaRPr>
          </a:p>
        </p:txBody>
      </p:sp>
      <p:sp>
        <p:nvSpPr>
          <p:cNvPr id="7" name="مستطيل ذو زوايا قطرية مستديرة 4"/>
          <p:cNvSpPr/>
          <p:nvPr/>
        </p:nvSpPr>
        <p:spPr>
          <a:xfrm>
            <a:off x="3779912" y="4149080"/>
            <a:ext cx="3024336" cy="187220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SA" sz="2000" b="1" dirty="0">
                <a:solidFill>
                  <a:schemeClr val="tx1"/>
                </a:solidFill>
              </a:rPr>
              <a:t>تقلل من دقة القياسات المأخوذة عن سطح الأرض ولا سيما عند استخدام الأجهزة العادية ( البصرية).</a:t>
            </a:r>
            <a:endParaRPr lang="ar-OM" sz="2000" dirty="0"/>
          </a:p>
        </p:txBody>
      </p:sp>
      <p:pic>
        <p:nvPicPr>
          <p:cNvPr id="8" name="صورة 7"/>
          <p:cNvPicPr>
            <a:picLocks noChangeAspect="1"/>
          </p:cNvPicPr>
          <p:nvPr/>
        </p:nvPicPr>
        <p:blipFill rotWithShape="1">
          <a:blip r:embed="rId2">
            <a:extLst>
              <a:ext uri="{28A0092B-C50C-407E-A947-70E740481C1C}">
                <a14:useLocalDpi xmlns:a14="http://schemas.microsoft.com/office/drawing/2010/main" val="0"/>
              </a:ext>
            </a:extLst>
          </a:blip>
          <a:srcRect l="3380" t="9680" r="5071" b="10294"/>
          <a:stretch/>
        </p:blipFill>
        <p:spPr>
          <a:xfrm>
            <a:off x="1763688" y="1628800"/>
            <a:ext cx="2952328" cy="190414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صورة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4005064"/>
            <a:ext cx="2952329" cy="19057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154702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80">
                                          <p:stCondLst>
                                            <p:cond delay="0"/>
                                          </p:stCondLst>
                                        </p:cTn>
                                        <p:tgtEl>
                                          <p:spTgt spid="5"/>
                                        </p:tgtEl>
                                      </p:cBhvr>
                                    </p:animEffect>
                                    <p:anim calcmode="lin" valueType="num">
                                      <p:cBhvr>
                                        <p:cTn id="1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4" dur="26">
                                          <p:stCondLst>
                                            <p:cond delay="650"/>
                                          </p:stCondLst>
                                        </p:cTn>
                                        <p:tgtEl>
                                          <p:spTgt spid="5"/>
                                        </p:tgtEl>
                                      </p:cBhvr>
                                      <p:to x="100000" y="60000"/>
                                    </p:animScale>
                                    <p:animScale>
                                      <p:cBhvr>
                                        <p:cTn id="25" dur="166" decel="50000">
                                          <p:stCondLst>
                                            <p:cond delay="676"/>
                                          </p:stCondLst>
                                        </p:cTn>
                                        <p:tgtEl>
                                          <p:spTgt spid="5"/>
                                        </p:tgtEl>
                                      </p:cBhvr>
                                      <p:to x="100000" y="100000"/>
                                    </p:animScale>
                                    <p:animScale>
                                      <p:cBhvr>
                                        <p:cTn id="26" dur="26">
                                          <p:stCondLst>
                                            <p:cond delay="1312"/>
                                          </p:stCondLst>
                                        </p:cTn>
                                        <p:tgtEl>
                                          <p:spTgt spid="5"/>
                                        </p:tgtEl>
                                      </p:cBhvr>
                                      <p:to x="100000" y="80000"/>
                                    </p:animScale>
                                    <p:animScale>
                                      <p:cBhvr>
                                        <p:cTn id="27" dur="166" decel="50000">
                                          <p:stCondLst>
                                            <p:cond delay="1338"/>
                                          </p:stCondLst>
                                        </p:cTn>
                                        <p:tgtEl>
                                          <p:spTgt spid="5"/>
                                        </p:tgtEl>
                                      </p:cBhvr>
                                      <p:to x="100000" y="100000"/>
                                    </p:animScale>
                                    <p:animScale>
                                      <p:cBhvr>
                                        <p:cTn id="28" dur="26">
                                          <p:stCondLst>
                                            <p:cond delay="1642"/>
                                          </p:stCondLst>
                                        </p:cTn>
                                        <p:tgtEl>
                                          <p:spTgt spid="5"/>
                                        </p:tgtEl>
                                      </p:cBhvr>
                                      <p:to x="100000" y="90000"/>
                                    </p:animScale>
                                    <p:animScale>
                                      <p:cBhvr>
                                        <p:cTn id="29" dur="166" decel="50000">
                                          <p:stCondLst>
                                            <p:cond delay="1668"/>
                                          </p:stCondLst>
                                        </p:cTn>
                                        <p:tgtEl>
                                          <p:spTgt spid="5"/>
                                        </p:tgtEl>
                                      </p:cBhvr>
                                      <p:to x="100000" y="100000"/>
                                    </p:animScale>
                                    <p:animScale>
                                      <p:cBhvr>
                                        <p:cTn id="30" dur="26">
                                          <p:stCondLst>
                                            <p:cond delay="1808"/>
                                          </p:stCondLst>
                                        </p:cTn>
                                        <p:tgtEl>
                                          <p:spTgt spid="5"/>
                                        </p:tgtEl>
                                      </p:cBhvr>
                                      <p:to x="100000" y="95000"/>
                                    </p:animScale>
                                    <p:animScale>
                                      <p:cBhvr>
                                        <p:cTn id="31" dur="166" decel="50000">
                                          <p:stCondLst>
                                            <p:cond delay="1834"/>
                                          </p:stCondLst>
                                        </p:cTn>
                                        <p:tgtEl>
                                          <p:spTgt spid="5"/>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80">
                                          <p:stCondLst>
                                            <p:cond delay="0"/>
                                          </p:stCondLst>
                                        </p:cTn>
                                        <p:tgtEl>
                                          <p:spTgt spid="7"/>
                                        </p:tgtEl>
                                      </p:cBhvr>
                                    </p:animEffect>
                                    <p:anim calcmode="lin" valueType="num">
                                      <p:cBhvr>
                                        <p:cTn id="5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5" dur="26">
                                          <p:stCondLst>
                                            <p:cond delay="650"/>
                                          </p:stCondLst>
                                        </p:cTn>
                                        <p:tgtEl>
                                          <p:spTgt spid="7"/>
                                        </p:tgtEl>
                                      </p:cBhvr>
                                      <p:to x="100000" y="60000"/>
                                    </p:animScale>
                                    <p:animScale>
                                      <p:cBhvr>
                                        <p:cTn id="56" dur="166" decel="50000">
                                          <p:stCondLst>
                                            <p:cond delay="676"/>
                                          </p:stCondLst>
                                        </p:cTn>
                                        <p:tgtEl>
                                          <p:spTgt spid="7"/>
                                        </p:tgtEl>
                                      </p:cBhvr>
                                      <p:to x="100000" y="100000"/>
                                    </p:animScale>
                                    <p:animScale>
                                      <p:cBhvr>
                                        <p:cTn id="57" dur="26">
                                          <p:stCondLst>
                                            <p:cond delay="1312"/>
                                          </p:stCondLst>
                                        </p:cTn>
                                        <p:tgtEl>
                                          <p:spTgt spid="7"/>
                                        </p:tgtEl>
                                      </p:cBhvr>
                                      <p:to x="100000" y="80000"/>
                                    </p:animScale>
                                    <p:animScale>
                                      <p:cBhvr>
                                        <p:cTn id="58" dur="166" decel="50000">
                                          <p:stCondLst>
                                            <p:cond delay="1338"/>
                                          </p:stCondLst>
                                        </p:cTn>
                                        <p:tgtEl>
                                          <p:spTgt spid="7"/>
                                        </p:tgtEl>
                                      </p:cBhvr>
                                      <p:to x="100000" y="100000"/>
                                    </p:animScale>
                                    <p:animScale>
                                      <p:cBhvr>
                                        <p:cTn id="59" dur="26">
                                          <p:stCondLst>
                                            <p:cond delay="1642"/>
                                          </p:stCondLst>
                                        </p:cTn>
                                        <p:tgtEl>
                                          <p:spTgt spid="7"/>
                                        </p:tgtEl>
                                      </p:cBhvr>
                                      <p:to x="100000" y="90000"/>
                                    </p:animScale>
                                    <p:animScale>
                                      <p:cBhvr>
                                        <p:cTn id="60" dur="166" decel="50000">
                                          <p:stCondLst>
                                            <p:cond delay="1668"/>
                                          </p:stCondLst>
                                        </p:cTn>
                                        <p:tgtEl>
                                          <p:spTgt spid="7"/>
                                        </p:tgtEl>
                                      </p:cBhvr>
                                      <p:to x="100000" y="100000"/>
                                    </p:animScale>
                                    <p:animScale>
                                      <p:cBhvr>
                                        <p:cTn id="61" dur="26">
                                          <p:stCondLst>
                                            <p:cond delay="1808"/>
                                          </p:stCondLst>
                                        </p:cTn>
                                        <p:tgtEl>
                                          <p:spTgt spid="7"/>
                                        </p:tgtEl>
                                      </p:cBhvr>
                                      <p:to x="100000" y="95000"/>
                                    </p:animScale>
                                    <p:animScale>
                                      <p:cBhvr>
                                        <p:cTn id="62" dur="166" decel="50000">
                                          <p:stCondLst>
                                            <p:cond delay="1834"/>
                                          </p:stCondLst>
                                        </p:cTn>
                                        <p:tgtEl>
                                          <p:spTgt spid="7"/>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barn(inVertical)">
                                      <p:cBhvr>
                                        <p:cTn id="6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180504"/>
            <a:ext cx="8784976"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وضح كيف يتأثر شريط القياس المصنوع من الكتان وشريط القياس المعدني بالعوامل الجوية.</a:t>
            </a:r>
            <a:endParaRPr lang="en-US" sz="2400" b="1" dirty="0"/>
          </a:p>
        </p:txBody>
      </p:sp>
      <p:sp>
        <p:nvSpPr>
          <p:cNvPr id="4" name="مخطط انسيابي: معالجة متعاقبة 3"/>
          <p:cNvSpPr/>
          <p:nvPr/>
        </p:nvSpPr>
        <p:spPr>
          <a:xfrm>
            <a:off x="5115584" y="2307743"/>
            <a:ext cx="1710322" cy="2304256"/>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يتأثر بالرطوبة والحرارة مما يؤدي إلى تمدده أو انكماشه / يصعب التحكم به عند هبوب الرياح النشطة. </a:t>
            </a:r>
            <a:endParaRPr lang="ar-OM" sz="2000" b="1" dirty="0">
              <a:solidFill>
                <a:schemeClr val="tx1"/>
              </a:solidFill>
            </a:endParaRPr>
          </a:p>
        </p:txBody>
      </p:sp>
      <p:grpSp>
        <p:nvGrpSpPr>
          <p:cNvPr id="15" name="مجموعة 14"/>
          <p:cNvGrpSpPr/>
          <p:nvPr/>
        </p:nvGrpSpPr>
        <p:grpSpPr>
          <a:xfrm>
            <a:off x="5004048" y="627956"/>
            <a:ext cx="4050377" cy="2232892"/>
            <a:chOff x="4460464" y="813109"/>
            <a:chExt cx="4050377" cy="2232892"/>
          </a:xfrm>
        </p:grpSpPr>
        <p:pic>
          <p:nvPicPr>
            <p:cNvPr id="5" name="صورة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rot="20696107" flipH="1">
              <a:off x="4460464" y="813109"/>
              <a:ext cx="4050377" cy="2232892"/>
            </a:xfrm>
            <a:prstGeom prst="rect">
              <a:avLst/>
            </a:prstGeom>
          </p:spPr>
        </p:pic>
        <p:sp>
          <p:nvSpPr>
            <p:cNvPr id="6" name="مربع نص 5"/>
            <p:cNvSpPr txBox="1"/>
            <p:nvPr/>
          </p:nvSpPr>
          <p:spPr>
            <a:xfrm>
              <a:off x="5513544" y="1575612"/>
              <a:ext cx="1944216" cy="707886"/>
            </a:xfrm>
            <a:prstGeom prst="rect">
              <a:avLst/>
            </a:prstGeom>
            <a:noFill/>
          </p:spPr>
          <p:txBody>
            <a:bodyPr wrap="square" rtlCol="1">
              <a:spAutoFit/>
            </a:bodyPr>
            <a:lstStyle/>
            <a:p>
              <a:pPr algn="ctr"/>
              <a:r>
                <a:rPr lang="ar-SA" sz="2000" b="1" dirty="0"/>
                <a:t>شريط القياس المصنوع من الكتان</a:t>
              </a:r>
            </a:p>
          </p:txBody>
        </p:sp>
      </p:grpSp>
      <p:sp>
        <p:nvSpPr>
          <p:cNvPr id="11" name="مخطط انسيابي: معالجة متعاقبة 10"/>
          <p:cNvSpPr/>
          <p:nvPr/>
        </p:nvSpPr>
        <p:spPr>
          <a:xfrm>
            <a:off x="1958830" y="2307743"/>
            <a:ext cx="1710322" cy="2304256"/>
          </a:xfrm>
          <a:prstGeom prst="flowChartAlternate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يتأثر بالرطوبة الزائدة مما يؤدي إلى تعرضه للصدأ / يتأثر بالحرارة فيتعرض للتمدد والانكماش.</a:t>
            </a:r>
            <a:endParaRPr lang="ar-OM" sz="2000" b="1" dirty="0">
              <a:solidFill>
                <a:schemeClr val="tx1"/>
              </a:solidFill>
            </a:endParaRPr>
          </a:p>
        </p:txBody>
      </p:sp>
      <p:grpSp>
        <p:nvGrpSpPr>
          <p:cNvPr id="12" name="مجموعة 11"/>
          <p:cNvGrpSpPr/>
          <p:nvPr/>
        </p:nvGrpSpPr>
        <p:grpSpPr>
          <a:xfrm>
            <a:off x="-180528" y="643365"/>
            <a:ext cx="4050377" cy="2232892"/>
            <a:chOff x="4471736" y="1605197"/>
            <a:chExt cx="4050377" cy="2232892"/>
          </a:xfrm>
        </p:grpSpPr>
        <p:pic>
          <p:nvPicPr>
            <p:cNvPr id="13" name="صورة 12"/>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rot="903893">
              <a:off x="4471736" y="1605197"/>
              <a:ext cx="4050377" cy="2232892"/>
            </a:xfrm>
            <a:prstGeom prst="rect">
              <a:avLst/>
            </a:prstGeom>
          </p:spPr>
        </p:pic>
        <p:sp>
          <p:nvSpPr>
            <p:cNvPr id="14" name="مربع نص 13"/>
            <p:cNvSpPr txBox="1"/>
            <p:nvPr/>
          </p:nvSpPr>
          <p:spPr>
            <a:xfrm>
              <a:off x="5524816" y="2645247"/>
              <a:ext cx="1944216" cy="400110"/>
            </a:xfrm>
            <a:prstGeom prst="rect">
              <a:avLst/>
            </a:prstGeom>
            <a:noFill/>
          </p:spPr>
          <p:txBody>
            <a:bodyPr wrap="square" rtlCol="1">
              <a:spAutoFit/>
            </a:bodyPr>
            <a:lstStyle/>
            <a:p>
              <a:pPr algn="ctr"/>
              <a:r>
                <a:rPr lang="ar-SA" sz="2000" b="1" dirty="0"/>
                <a:t>الشريط المعدني</a:t>
              </a:r>
            </a:p>
          </p:txBody>
        </p:sp>
      </p:grpSp>
      <p:sp>
        <p:nvSpPr>
          <p:cNvPr id="16" name="مربع نص 15"/>
          <p:cNvSpPr txBox="1">
            <a:spLocks noChangeArrowheads="1"/>
          </p:cNvSpPr>
          <p:nvPr/>
        </p:nvSpPr>
        <p:spPr bwMode="auto">
          <a:xfrm>
            <a:off x="3607856" y="1371639"/>
            <a:ext cx="1568848" cy="3245941"/>
          </a:xfrm>
          <a:prstGeom prst="ellipse">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وما البديل المناسب من وجهة نظرك.</a:t>
            </a:r>
            <a:endParaRPr lang="en-US" sz="2400" b="1" dirty="0"/>
          </a:p>
        </p:txBody>
      </p:sp>
      <p:pic>
        <p:nvPicPr>
          <p:cNvPr id="17" name="صورة 16"/>
          <p:cNvPicPr>
            <a:picLocks noChangeAspect="1"/>
          </p:cNvPicPr>
          <p:nvPr/>
        </p:nvPicPr>
        <p:blipFill rotWithShape="1">
          <a:blip r:embed="rId4">
            <a:extLst>
              <a:ext uri="{28A0092B-C50C-407E-A947-70E740481C1C}">
                <a14:useLocalDpi xmlns:a14="http://schemas.microsoft.com/office/drawing/2010/main" val="0"/>
              </a:ext>
            </a:extLst>
          </a:blip>
          <a:srcRect t="42188"/>
          <a:stretch/>
        </p:blipFill>
        <p:spPr>
          <a:xfrm>
            <a:off x="2907624" y="3982886"/>
            <a:ext cx="3024336" cy="1277185"/>
          </a:xfrm>
          <a:prstGeom prst="rect">
            <a:avLst/>
          </a:prstGeom>
        </p:spPr>
      </p:pic>
      <p:sp>
        <p:nvSpPr>
          <p:cNvPr id="18" name="مخطط انسيابي: معالجة متعاقبة 17"/>
          <p:cNvSpPr/>
          <p:nvPr/>
        </p:nvSpPr>
        <p:spPr>
          <a:xfrm>
            <a:off x="5905599" y="4687551"/>
            <a:ext cx="2247274" cy="84662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استخدام الأجهزة الإلكترونية ( الرقمية ).</a:t>
            </a:r>
            <a:endParaRPr lang="ar-OM" sz="2000" b="1" dirty="0">
              <a:solidFill>
                <a:schemeClr val="tx1"/>
              </a:solidFill>
            </a:endParaRPr>
          </a:p>
        </p:txBody>
      </p:sp>
      <p:sp>
        <p:nvSpPr>
          <p:cNvPr id="19" name="مخطط انسيابي: معالجة متعاقبة 18"/>
          <p:cNvSpPr/>
          <p:nvPr/>
        </p:nvSpPr>
        <p:spPr>
          <a:xfrm>
            <a:off x="748979" y="4681900"/>
            <a:ext cx="2247274" cy="84662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استخدام أجهزة الليزر لقياس المسافات.</a:t>
            </a:r>
            <a:endParaRPr lang="ar-OM" sz="2000" b="1" dirty="0">
              <a:solidFill>
                <a:schemeClr val="tx1"/>
              </a:solidFill>
            </a:endParaRPr>
          </a:p>
        </p:txBody>
      </p:sp>
      <p:sp>
        <p:nvSpPr>
          <p:cNvPr id="20" name="موجة 19"/>
          <p:cNvSpPr/>
          <p:nvPr/>
        </p:nvSpPr>
        <p:spPr>
          <a:xfrm>
            <a:off x="2483768" y="5445224"/>
            <a:ext cx="4392488" cy="720080"/>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انقل الإجابة صفحة ( 144 ) من دفترك المدرسي.</a:t>
            </a:r>
          </a:p>
        </p:txBody>
      </p:sp>
    </p:spTree>
    <p:extLst>
      <p:ext uri="{BB962C8B-B14F-4D97-AF65-F5344CB8AC3E}">
        <p14:creationId xmlns:p14="http://schemas.microsoft.com/office/powerpoint/2010/main" val="3655169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1" grpId="0" animBg="1"/>
      <p:bldP spid="16" grpId="0" animBg="1"/>
      <p:bldP spid="18" grpId="0" animBg="1"/>
      <p:bldP spid="19" grpId="0" animBg="1"/>
      <p:bldP spid="2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979712" y="180504"/>
            <a:ext cx="698477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تم التغلب على الأخطاء التي تؤثر في دقة نتائج المسح الأرضي؟</a:t>
            </a:r>
            <a:endParaRPr lang="en-US" sz="2400" b="1" dirty="0"/>
          </a:p>
        </p:txBody>
      </p:sp>
      <p:sp>
        <p:nvSpPr>
          <p:cNvPr id="6" name="مخطط انسيابي: معالجة متعاقبة 5"/>
          <p:cNvSpPr/>
          <p:nvPr/>
        </p:nvSpPr>
        <p:spPr>
          <a:xfrm>
            <a:off x="3059832" y="1268759"/>
            <a:ext cx="3384376" cy="57606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التطور في أجهزة المساحة الأرضية.</a:t>
            </a:r>
            <a:endParaRPr lang="ar-OM" sz="2000" b="1" dirty="0">
              <a:solidFill>
                <a:schemeClr val="tx1"/>
              </a:solidFill>
            </a:endParaRPr>
          </a:p>
        </p:txBody>
      </p:sp>
      <p:grpSp>
        <p:nvGrpSpPr>
          <p:cNvPr id="9" name="مجموعة 8"/>
          <p:cNvGrpSpPr/>
          <p:nvPr/>
        </p:nvGrpSpPr>
        <p:grpSpPr>
          <a:xfrm>
            <a:off x="4483630" y="1556791"/>
            <a:ext cx="3921156" cy="2736304"/>
            <a:chOff x="4355976" y="1844824"/>
            <a:chExt cx="3921156" cy="2736304"/>
          </a:xfrm>
        </p:grpSpPr>
        <p:pic>
          <p:nvPicPr>
            <p:cNvPr id="4" name="صورة 3"/>
            <p:cNvPicPr>
              <a:picLocks noChangeAspect="1"/>
            </p:cNvPicPr>
            <p:nvPr/>
          </p:nvPicPr>
          <p:blipFill rotWithShape="1">
            <a:blip r:embed="rId2">
              <a:extLst>
                <a:ext uri="{BEBA8EAE-BF5A-486C-A8C5-ECC9F3942E4B}">
                  <a14:imgProps xmlns:a14="http://schemas.microsoft.com/office/drawing/2010/main">
                    <a14:imgLayer r:embed="rId3">
                      <a14:imgEffect>
                        <a14:backgroundRemoval t="35528" b="64472" l="0" r="100000"/>
                      </a14:imgEffect>
                    </a14:imgLayer>
                  </a14:imgProps>
                </a:ext>
                <a:ext uri="{28A0092B-C50C-407E-A947-70E740481C1C}">
                  <a14:useLocalDpi xmlns:a14="http://schemas.microsoft.com/office/drawing/2010/main" val="0"/>
                </a:ext>
              </a:extLst>
            </a:blip>
            <a:srcRect l="50382" t="35700" b="37001"/>
            <a:stretch/>
          </p:blipFill>
          <p:spPr>
            <a:xfrm>
              <a:off x="4355976" y="1844824"/>
              <a:ext cx="3921156" cy="2736304"/>
            </a:xfrm>
            <a:prstGeom prst="rect">
              <a:avLst/>
            </a:prstGeom>
          </p:spPr>
        </p:pic>
        <p:sp>
          <p:nvSpPr>
            <p:cNvPr id="7" name="مربع نص 6"/>
            <p:cNvSpPr txBox="1"/>
            <p:nvPr/>
          </p:nvSpPr>
          <p:spPr>
            <a:xfrm>
              <a:off x="5128422" y="2563422"/>
              <a:ext cx="2664296" cy="400110"/>
            </a:xfrm>
            <a:prstGeom prst="rect">
              <a:avLst/>
            </a:prstGeom>
            <a:noFill/>
          </p:spPr>
          <p:txBody>
            <a:bodyPr wrap="square" rtlCol="1">
              <a:spAutoFit/>
            </a:bodyPr>
            <a:lstStyle/>
            <a:p>
              <a:pPr algn="ctr"/>
              <a:r>
                <a:rPr lang="ar-SA" sz="2000" b="1" dirty="0"/>
                <a:t>اختراع الأجهزة الرقمية</a:t>
              </a:r>
            </a:p>
          </p:txBody>
        </p:sp>
      </p:grpSp>
      <p:grpSp>
        <p:nvGrpSpPr>
          <p:cNvPr id="10" name="مجموعة 9"/>
          <p:cNvGrpSpPr/>
          <p:nvPr/>
        </p:nvGrpSpPr>
        <p:grpSpPr>
          <a:xfrm>
            <a:off x="850506" y="1556791"/>
            <a:ext cx="3921156" cy="2736304"/>
            <a:chOff x="722852" y="1844824"/>
            <a:chExt cx="3921156" cy="2736304"/>
          </a:xfrm>
        </p:grpSpPr>
        <p:pic>
          <p:nvPicPr>
            <p:cNvPr id="5" name="صورة 4"/>
            <p:cNvPicPr>
              <a:picLocks noChangeAspect="1"/>
            </p:cNvPicPr>
            <p:nvPr/>
          </p:nvPicPr>
          <p:blipFill rotWithShape="1">
            <a:blip r:embed="rId4">
              <a:extLst>
                <a:ext uri="{BEBA8EAE-BF5A-486C-A8C5-ECC9F3942E4B}">
                  <a14:imgProps xmlns:a14="http://schemas.microsoft.com/office/drawing/2010/main">
                    <a14:imgLayer r:embed="rId3">
                      <a14:imgEffect>
                        <a14:backgroundRemoval t="35528" b="64472" l="0" r="100000"/>
                      </a14:imgEffect>
                    </a14:imgLayer>
                  </a14:imgProps>
                </a:ext>
                <a:ext uri="{28A0092B-C50C-407E-A947-70E740481C1C}">
                  <a14:useLocalDpi xmlns:a14="http://schemas.microsoft.com/office/drawing/2010/main" val="0"/>
                </a:ext>
              </a:extLst>
            </a:blip>
            <a:srcRect l="50382" t="35700" b="37001"/>
            <a:stretch/>
          </p:blipFill>
          <p:spPr>
            <a:xfrm>
              <a:off x="722852" y="1844824"/>
              <a:ext cx="3921156" cy="2736304"/>
            </a:xfrm>
            <a:prstGeom prst="rect">
              <a:avLst/>
            </a:prstGeom>
          </p:spPr>
        </p:pic>
        <p:sp>
          <p:nvSpPr>
            <p:cNvPr id="8" name="مربع نص 7"/>
            <p:cNvSpPr txBox="1"/>
            <p:nvPr/>
          </p:nvSpPr>
          <p:spPr>
            <a:xfrm>
              <a:off x="1483837" y="2561871"/>
              <a:ext cx="2664296" cy="707886"/>
            </a:xfrm>
            <a:prstGeom prst="rect">
              <a:avLst/>
            </a:prstGeom>
            <a:noFill/>
          </p:spPr>
          <p:txBody>
            <a:bodyPr wrap="square" rtlCol="1">
              <a:spAutoFit/>
            </a:bodyPr>
            <a:lstStyle/>
            <a:p>
              <a:pPr algn="ctr"/>
              <a:r>
                <a:rPr lang="ar-SA" sz="2000" b="1" dirty="0"/>
                <a:t>اختراع الأجهزة التي تعمل بتقنية الليزر</a:t>
              </a:r>
            </a:p>
          </p:txBody>
        </p:sp>
      </p:grpSp>
      <p:sp>
        <p:nvSpPr>
          <p:cNvPr id="11" name="مستطيل ذو زوايا قطرية مستديرة 4"/>
          <p:cNvSpPr/>
          <p:nvPr/>
        </p:nvSpPr>
        <p:spPr>
          <a:xfrm>
            <a:off x="4067944" y="3140967"/>
            <a:ext cx="1368152" cy="136815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OM" sz="2000" b="1" dirty="0">
                <a:solidFill>
                  <a:schemeClr val="tx1"/>
                </a:solidFill>
              </a:rPr>
              <a:t>ما النتائج المترتبة</a:t>
            </a:r>
            <a:r>
              <a:rPr lang="ar-SA" sz="2000" b="1" dirty="0">
                <a:solidFill>
                  <a:schemeClr val="tx1"/>
                </a:solidFill>
              </a:rPr>
              <a:t> على ذلك؟</a:t>
            </a:r>
            <a:r>
              <a:rPr lang="ar-OM" sz="2000" b="1" dirty="0">
                <a:solidFill>
                  <a:schemeClr val="tx1"/>
                </a:solidFill>
              </a:rPr>
              <a:t> </a:t>
            </a:r>
          </a:p>
        </p:txBody>
      </p:sp>
      <p:sp>
        <p:nvSpPr>
          <p:cNvPr id="13" name="مخطط انسيابي: معالجة متعاقبة 12"/>
          <p:cNvSpPr/>
          <p:nvPr/>
        </p:nvSpPr>
        <p:spPr>
          <a:xfrm>
            <a:off x="3178094" y="4526590"/>
            <a:ext cx="3384376" cy="84662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الحصول على قراءة أكثر دقة حتى في الظروف الجوية الصعبة</a:t>
            </a:r>
            <a:endParaRPr lang="ar-OM" sz="2000" b="1" dirty="0">
              <a:solidFill>
                <a:schemeClr val="tx1"/>
              </a:solidFill>
            </a:endParaRPr>
          </a:p>
        </p:txBody>
      </p:sp>
    </p:spTree>
    <p:extLst>
      <p:ext uri="{BB962C8B-B14F-4D97-AF65-F5344CB8AC3E}">
        <p14:creationId xmlns:p14="http://schemas.microsoft.com/office/powerpoint/2010/main" val="149549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2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80">
                                          <p:stCondLst>
                                            <p:cond delay="0"/>
                                          </p:stCondLst>
                                        </p:cTn>
                                        <p:tgtEl>
                                          <p:spTgt spid="11"/>
                                        </p:tgtEl>
                                      </p:cBhvr>
                                    </p:animEffect>
                                    <p:anim calcmode="lin" valueType="num">
                                      <p:cBhvr>
                                        <p:cTn id="3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5" dur="26">
                                          <p:stCondLst>
                                            <p:cond delay="650"/>
                                          </p:stCondLst>
                                        </p:cTn>
                                        <p:tgtEl>
                                          <p:spTgt spid="11"/>
                                        </p:tgtEl>
                                      </p:cBhvr>
                                      <p:to x="100000" y="60000"/>
                                    </p:animScale>
                                    <p:animScale>
                                      <p:cBhvr>
                                        <p:cTn id="36" dur="166" decel="50000">
                                          <p:stCondLst>
                                            <p:cond delay="676"/>
                                          </p:stCondLst>
                                        </p:cTn>
                                        <p:tgtEl>
                                          <p:spTgt spid="11"/>
                                        </p:tgtEl>
                                      </p:cBhvr>
                                      <p:to x="100000" y="100000"/>
                                    </p:animScale>
                                    <p:animScale>
                                      <p:cBhvr>
                                        <p:cTn id="37" dur="26">
                                          <p:stCondLst>
                                            <p:cond delay="1312"/>
                                          </p:stCondLst>
                                        </p:cTn>
                                        <p:tgtEl>
                                          <p:spTgt spid="11"/>
                                        </p:tgtEl>
                                      </p:cBhvr>
                                      <p:to x="100000" y="80000"/>
                                    </p:animScale>
                                    <p:animScale>
                                      <p:cBhvr>
                                        <p:cTn id="38" dur="166" decel="50000">
                                          <p:stCondLst>
                                            <p:cond delay="1338"/>
                                          </p:stCondLst>
                                        </p:cTn>
                                        <p:tgtEl>
                                          <p:spTgt spid="11"/>
                                        </p:tgtEl>
                                      </p:cBhvr>
                                      <p:to x="100000" y="100000"/>
                                    </p:animScale>
                                    <p:animScale>
                                      <p:cBhvr>
                                        <p:cTn id="39" dur="26">
                                          <p:stCondLst>
                                            <p:cond delay="1642"/>
                                          </p:stCondLst>
                                        </p:cTn>
                                        <p:tgtEl>
                                          <p:spTgt spid="11"/>
                                        </p:tgtEl>
                                      </p:cBhvr>
                                      <p:to x="100000" y="90000"/>
                                    </p:animScale>
                                    <p:animScale>
                                      <p:cBhvr>
                                        <p:cTn id="40" dur="166" decel="50000">
                                          <p:stCondLst>
                                            <p:cond delay="1668"/>
                                          </p:stCondLst>
                                        </p:cTn>
                                        <p:tgtEl>
                                          <p:spTgt spid="11"/>
                                        </p:tgtEl>
                                      </p:cBhvr>
                                      <p:to x="100000" y="100000"/>
                                    </p:animScale>
                                    <p:animScale>
                                      <p:cBhvr>
                                        <p:cTn id="41" dur="26">
                                          <p:stCondLst>
                                            <p:cond delay="1808"/>
                                          </p:stCondLst>
                                        </p:cTn>
                                        <p:tgtEl>
                                          <p:spTgt spid="11"/>
                                        </p:tgtEl>
                                      </p:cBhvr>
                                      <p:to x="100000" y="95000"/>
                                    </p:animScale>
                                    <p:animScale>
                                      <p:cBhvr>
                                        <p:cTn id="42" dur="166" decel="50000">
                                          <p:stCondLst>
                                            <p:cond delay="1834"/>
                                          </p:stCondLst>
                                        </p:cTn>
                                        <p:tgtEl>
                                          <p:spTgt spid="11"/>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1" grpId="0" animBg="1"/>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148064" y="1196752"/>
            <a:ext cx="3789711" cy="2308324"/>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دار حوار بين سالم وعلي حول الإجراءات التي يمكن اتباعها للتقليل من الأخطاء في الأرصاد المساحية المأخوذة عن سطح الأرض) استخلص من خلاله أهم هذه الإجراءات. </a:t>
            </a:r>
            <a:endParaRPr lang="en-US" sz="2400" b="1" dirty="0"/>
          </a:p>
        </p:txBody>
      </p:sp>
      <p:sp>
        <p:nvSpPr>
          <p:cNvPr id="3" name="شكل بيضاوي 2"/>
          <p:cNvSpPr/>
          <p:nvPr/>
        </p:nvSpPr>
        <p:spPr>
          <a:xfrm>
            <a:off x="6732240" y="180628"/>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تابع المحادثة</a:t>
            </a:r>
            <a:endParaRPr lang="ar-OM" sz="2400" b="1" dirty="0">
              <a:solidFill>
                <a:schemeClr val="tx1"/>
              </a:solidFill>
            </a:endParaRPr>
          </a:p>
        </p:txBody>
      </p:sp>
      <p:pic>
        <p:nvPicPr>
          <p:cNvPr id="9" name="المحادثة">
            <a:hlinkClick r:id="" action="ppaction://media"/>
            <a:extLst>
              <a:ext uri="{FF2B5EF4-FFF2-40B4-BE49-F238E27FC236}">
                <a16:creationId xmlns:a16="http://schemas.microsoft.com/office/drawing/2014/main" id="{04E422A5-C95F-4B20-89F2-8C3664C90A3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6225" y="180628"/>
            <a:ext cx="4797823" cy="5408611"/>
          </a:xfrm>
          <a:prstGeom prst="rect">
            <a:avLst/>
          </a:prstGeom>
        </p:spPr>
      </p:pic>
      <p:pic>
        <p:nvPicPr>
          <p:cNvPr id="5" name="صورة 4">
            <a:extLst>
              <a:ext uri="{FF2B5EF4-FFF2-40B4-BE49-F238E27FC236}">
                <a16:creationId xmlns:a16="http://schemas.microsoft.com/office/drawing/2014/main" id="{A3539D1C-87C7-455F-8241-6C9AF3A21F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114626">
            <a:off x="5218056" y="3649225"/>
            <a:ext cx="3668917" cy="22776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72213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9"/>
                </p:tgtEl>
              </p:cMediaNode>
            </p:video>
          </p:childTnLst>
        </p:cTn>
      </p:par>
    </p:tnLst>
    <p:bldLst>
      <p:bldP spid="2" grpId="0" animBg="1"/>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شكل بيضاوي 2"/>
          <p:cNvSpPr/>
          <p:nvPr/>
        </p:nvSpPr>
        <p:spPr>
          <a:xfrm>
            <a:off x="7595666" y="180628"/>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ملخص الحوار</a:t>
            </a:r>
            <a:endParaRPr lang="ar-OM" sz="2400" b="1" dirty="0">
              <a:solidFill>
                <a:schemeClr val="tx1"/>
              </a:solidFill>
            </a:endParaRPr>
          </a:p>
        </p:txBody>
      </p:sp>
      <p:graphicFrame>
        <p:nvGraphicFramePr>
          <p:cNvPr id="4" name="جدول 3"/>
          <p:cNvGraphicFramePr>
            <a:graphicFrameLocks noGrp="1"/>
          </p:cNvGraphicFramePr>
          <p:nvPr>
            <p:extLst>
              <p:ext uri="{D42A27DB-BD31-4B8C-83A1-F6EECF244321}">
                <p14:modId xmlns:p14="http://schemas.microsoft.com/office/powerpoint/2010/main" val="2209367241"/>
              </p:ext>
            </p:extLst>
          </p:nvPr>
        </p:nvGraphicFramePr>
        <p:xfrm>
          <a:off x="179512" y="1196752"/>
          <a:ext cx="8795676" cy="4023360"/>
        </p:xfrm>
        <a:graphic>
          <a:graphicData uri="http://schemas.openxmlformats.org/drawingml/2006/table">
            <a:tbl>
              <a:tblPr rtl="1" firstRow="1" bandRow="1">
                <a:tableStyleId>{EB344D84-9AFB-497E-A393-DC336BA19D2E}</a:tableStyleId>
              </a:tblPr>
              <a:tblGrid>
                <a:gridCol w="1404501">
                  <a:extLst>
                    <a:ext uri="{9D8B030D-6E8A-4147-A177-3AD203B41FA5}">
                      <a16:colId xmlns:a16="http://schemas.microsoft.com/office/drawing/2014/main" val="1279166940"/>
                    </a:ext>
                  </a:extLst>
                </a:gridCol>
                <a:gridCol w="7391175">
                  <a:extLst>
                    <a:ext uri="{9D8B030D-6E8A-4147-A177-3AD203B41FA5}">
                      <a16:colId xmlns:a16="http://schemas.microsoft.com/office/drawing/2014/main" val="2297554028"/>
                    </a:ext>
                  </a:extLst>
                </a:gridCol>
              </a:tblGrid>
              <a:tr h="692282">
                <a:tc>
                  <a:txBody>
                    <a:bodyPr/>
                    <a:lstStyle/>
                    <a:p>
                      <a:pPr algn="ctr" rtl="1"/>
                      <a:r>
                        <a:rPr lang="ar-SA" sz="2000" dirty="0">
                          <a:solidFill>
                            <a:schemeClr val="tx1"/>
                          </a:solidFill>
                        </a:rPr>
                        <a:t>مصادر</a:t>
                      </a:r>
                      <a:r>
                        <a:rPr lang="ar-SA" sz="2000" baseline="0" dirty="0">
                          <a:solidFill>
                            <a:schemeClr val="tx1"/>
                          </a:solidFill>
                        </a:rPr>
                        <a:t> الأخطاء</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kern="1200" dirty="0">
                          <a:solidFill>
                            <a:schemeClr val="tx1"/>
                          </a:solidFill>
                          <a:effectLst/>
                        </a:rPr>
                        <a:t>الإجراءات المقترحة للتقليل من تأثيرها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3582946"/>
                  </a:ext>
                </a:extLst>
              </a:tr>
              <a:tr h="692282">
                <a:tc>
                  <a:txBody>
                    <a:bodyPr/>
                    <a:lstStyle/>
                    <a:p>
                      <a:pPr algn="ctr" rtl="1"/>
                      <a:r>
                        <a:rPr lang="ar-SA" sz="2000" b="1" dirty="0">
                          <a:solidFill>
                            <a:schemeClr val="tx1"/>
                          </a:solidFill>
                        </a:rPr>
                        <a:t>الطبيعية</a:t>
                      </a:r>
                    </a:p>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7526144"/>
                  </a:ext>
                </a:extLst>
              </a:tr>
              <a:tr h="993274">
                <a:tc>
                  <a:txBody>
                    <a:bodyPr/>
                    <a:lstStyle/>
                    <a:p>
                      <a:pPr algn="ctr" rtl="1"/>
                      <a:r>
                        <a:rPr lang="ar-SA" sz="2000" b="1" dirty="0">
                          <a:solidFill>
                            <a:schemeClr val="tx1"/>
                          </a:solidFill>
                        </a:rPr>
                        <a:t>الآلية</a:t>
                      </a:r>
                    </a:p>
                    <a:p>
                      <a:pPr algn="ctr" rtl="1"/>
                      <a:endParaRPr lang="ar-SA" sz="2000" b="1" dirty="0">
                        <a:solidFill>
                          <a:schemeClr val="tx1"/>
                        </a:solidFill>
                      </a:endParaRPr>
                    </a:p>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579670"/>
                  </a:ext>
                </a:extLst>
              </a:tr>
              <a:tr h="1595258">
                <a:tc>
                  <a:txBody>
                    <a:bodyPr/>
                    <a:lstStyle/>
                    <a:p>
                      <a:pPr algn="ctr" rtl="1"/>
                      <a:r>
                        <a:rPr lang="ar-SA" sz="2000" b="1" dirty="0">
                          <a:solidFill>
                            <a:schemeClr val="tx1"/>
                          </a:solidFill>
                        </a:rPr>
                        <a:t>الشخصية</a:t>
                      </a:r>
                    </a:p>
                    <a:p>
                      <a:pPr algn="ctr" rtl="1"/>
                      <a:endParaRPr lang="ar-SA" sz="2000" b="1" dirty="0">
                        <a:solidFill>
                          <a:schemeClr val="tx1"/>
                        </a:solidFill>
                      </a:endParaRPr>
                    </a:p>
                    <a:p>
                      <a:pPr algn="ctr" rtl="1"/>
                      <a:endParaRPr lang="ar-SA" sz="2000" b="1" dirty="0">
                        <a:solidFill>
                          <a:schemeClr val="tx1"/>
                        </a:solidFill>
                      </a:endParaRPr>
                    </a:p>
                    <a:p>
                      <a:pPr algn="ctr" rtl="1"/>
                      <a:endParaRPr lang="ar-SA" sz="2000" b="1" dirty="0">
                        <a:solidFill>
                          <a:schemeClr val="tx1"/>
                        </a:solidFill>
                      </a:endParaRPr>
                    </a:p>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dirty="0">
                        <a:solidFill>
                          <a:schemeClr val="tx1"/>
                        </a:solidFill>
                      </a:endParaRPr>
                    </a:p>
                    <a:p>
                      <a:pPr algn="ctr" rtl="1"/>
                      <a:endParaRPr lang="ar-SA" sz="2000" dirty="0">
                        <a:solidFill>
                          <a:schemeClr val="tx1"/>
                        </a:solidFill>
                      </a:endParaRPr>
                    </a:p>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2098133"/>
                  </a:ext>
                </a:extLst>
              </a:tr>
            </a:tbl>
          </a:graphicData>
        </a:graphic>
      </p:graphicFrame>
      <p:sp>
        <p:nvSpPr>
          <p:cNvPr id="5" name="مربع نص 4"/>
          <p:cNvSpPr txBox="1"/>
          <p:nvPr/>
        </p:nvSpPr>
        <p:spPr>
          <a:xfrm>
            <a:off x="310452" y="1993838"/>
            <a:ext cx="7221279" cy="400110"/>
          </a:xfrm>
          <a:prstGeom prst="rect">
            <a:avLst/>
          </a:prstGeom>
          <a:noFill/>
        </p:spPr>
        <p:txBody>
          <a:bodyPr wrap="square" rtlCol="1">
            <a:spAutoFit/>
          </a:bodyPr>
          <a:lstStyle/>
          <a:p>
            <a:pPr algn="just"/>
            <a:r>
              <a:rPr lang="ar-SA" sz="2000" b="1" dirty="0"/>
              <a:t>اختيار الأوقات المناسبة للرصد / اختيار الأجهزة المناسبة حسب الطقس.</a:t>
            </a:r>
            <a:endParaRPr lang="ar-SA" sz="2000" dirty="0">
              <a:latin typeface="Arial" panose="020B0604020202020204" pitchFamily="34" charset="0"/>
            </a:endParaRPr>
          </a:p>
        </p:txBody>
      </p:sp>
      <p:sp>
        <p:nvSpPr>
          <p:cNvPr id="6" name="مربع نص 5"/>
          <p:cNvSpPr txBox="1"/>
          <p:nvPr/>
        </p:nvSpPr>
        <p:spPr>
          <a:xfrm>
            <a:off x="267273" y="2757834"/>
            <a:ext cx="7221279" cy="707886"/>
          </a:xfrm>
          <a:prstGeom prst="rect">
            <a:avLst/>
          </a:prstGeom>
          <a:noFill/>
        </p:spPr>
        <p:txBody>
          <a:bodyPr wrap="square" rtlCol="1">
            <a:spAutoFit/>
          </a:bodyPr>
          <a:lstStyle/>
          <a:p>
            <a:pPr algn="just"/>
            <a:r>
              <a:rPr lang="ar-SA" sz="2000" b="1" dirty="0"/>
              <a:t>اختيار الأجهزة ذات الجودة العالية / اتباع التعليمات الواردة مع الأجهزة والمتعلقة بكيفية حفظ الأجهزة والتعامل معها / الحرص على ضبط الأجهزة قبل القيام بالرصد .</a:t>
            </a:r>
            <a:endParaRPr lang="ar-SA" sz="2000" dirty="0">
              <a:latin typeface="Arial" panose="020B0604020202020204" pitchFamily="34" charset="0"/>
            </a:endParaRPr>
          </a:p>
        </p:txBody>
      </p:sp>
      <p:sp>
        <p:nvSpPr>
          <p:cNvPr id="7" name="مربع نص 6"/>
          <p:cNvSpPr txBox="1"/>
          <p:nvPr/>
        </p:nvSpPr>
        <p:spPr>
          <a:xfrm>
            <a:off x="180181" y="3751728"/>
            <a:ext cx="7425187" cy="1323439"/>
          </a:xfrm>
          <a:prstGeom prst="rect">
            <a:avLst/>
          </a:prstGeom>
          <a:noFill/>
        </p:spPr>
        <p:txBody>
          <a:bodyPr wrap="square" rtlCol="1">
            <a:spAutoFit/>
          </a:bodyPr>
          <a:lstStyle/>
          <a:p>
            <a:pPr algn="just"/>
            <a:r>
              <a:rPr lang="ar-SA" sz="2000" b="1" dirty="0"/>
              <a:t>التدريب الجيد للقائمين بأعمال المسح / عدم القيام بعملية المسح عند الشعور بالإرهاق وعدم القدرة على التركيز / الفحص الدوري للنظر للتأكد من سلامته ، والحرص على ارتداء الأشخاص الذين يعانون من مشكلات في النظر للنظارة الطبية أثناء القيام بعمليات المسح.</a:t>
            </a:r>
            <a:endParaRPr lang="ar-SA" sz="2000" dirty="0">
              <a:latin typeface="Arial" panose="020B0604020202020204" pitchFamily="34" charset="0"/>
            </a:endParaRPr>
          </a:p>
        </p:txBody>
      </p:sp>
    </p:spTree>
    <p:extLst>
      <p:ext uri="{BB962C8B-B14F-4D97-AF65-F5344CB8AC3E}">
        <p14:creationId xmlns:p14="http://schemas.microsoft.com/office/powerpoint/2010/main" val="4103710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وجة 7">
            <a:extLst>
              <a:ext uri="{FF2B5EF4-FFF2-40B4-BE49-F238E27FC236}">
                <a16:creationId xmlns:a16="http://schemas.microsoft.com/office/drawing/2014/main" id="{A12D4600-28E6-46D4-B228-E7E284E164FC}"/>
              </a:ext>
            </a:extLst>
          </p:cNvPr>
          <p:cNvSpPr/>
          <p:nvPr/>
        </p:nvSpPr>
        <p:spPr>
          <a:xfrm>
            <a:off x="5902102" y="1505472"/>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( 143 ).</a:t>
            </a:r>
          </a:p>
        </p:txBody>
      </p:sp>
      <p:sp>
        <p:nvSpPr>
          <p:cNvPr id="9" name="شكل بيضاوي 8">
            <a:extLst>
              <a:ext uri="{FF2B5EF4-FFF2-40B4-BE49-F238E27FC236}">
                <a16:creationId xmlns:a16="http://schemas.microsoft.com/office/drawing/2014/main" id="{5083F004-D846-4068-A910-EE4D1AB3BB03}"/>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grpSp>
        <p:nvGrpSpPr>
          <p:cNvPr id="15" name="مجموعة 14">
            <a:extLst>
              <a:ext uri="{FF2B5EF4-FFF2-40B4-BE49-F238E27FC236}">
                <a16:creationId xmlns:a16="http://schemas.microsoft.com/office/drawing/2014/main" id="{4C9E2E0E-75E3-4D59-B99B-98E670B07A3F}"/>
              </a:ext>
            </a:extLst>
          </p:cNvPr>
          <p:cNvGrpSpPr/>
          <p:nvPr/>
        </p:nvGrpSpPr>
        <p:grpSpPr>
          <a:xfrm>
            <a:off x="179512" y="112304"/>
            <a:ext cx="7272808" cy="1200329"/>
            <a:chOff x="-52496" y="-1498555"/>
            <a:chExt cx="7272808" cy="1200329"/>
          </a:xfrm>
        </p:grpSpPr>
        <p:sp>
          <p:nvSpPr>
            <p:cNvPr id="17" name="مربع نص 16">
              <a:extLst>
                <a:ext uri="{FF2B5EF4-FFF2-40B4-BE49-F238E27FC236}">
                  <a16:creationId xmlns:a16="http://schemas.microsoft.com/office/drawing/2014/main" id="{B3BAC7EC-ABD8-42E9-9D28-A0F2100F6357}"/>
                </a:ext>
              </a:extLst>
            </p:cNvPr>
            <p:cNvSpPr txBox="1">
              <a:spLocks noChangeArrowheads="1"/>
            </p:cNvSpPr>
            <p:nvPr/>
          </p:nvSpPr>
          <p:spPr bwMode="auto">
            <a:xfrm>
              <a:off x="-52496" y="-1498555"/>
              <a:ext cx="7272808"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 قام أحد المساحين بعملية مسح لأرض زراعية ، ولكنه أثناء عملية القياس وقع في أخطاء مساحية مصدرها شخصي وآلي .الجدول الذي يمثل مصدر تلك الأخطاء:</a:t>
              </a:r>
              <a:endParaRPr lang="en-US" sz="2400" b="1" dirty="0"/>
            </a:p>
          </p:txBody>
        </p:sp>
        <p:sp>
          <p:nvSpPr>
            <p:cNvPr id="19" name="مستطيل 18">
              <a:extLst>
                <a:ext uri="{FF2B5EF4-FFF2-40B4-BE49-F238E27FC236}">
                  <a16:creationId xmlns:a16="http://schemas.microsoft.com/office/drawing/2014/main" id="{B5192029-57B3-4E73-BBCA-60BF04D1B06A}"/>
                </a:ext>
              </a:extLst>
            </p:cNvPr>
            <p:cNvSpPr/>
            <p:nvPr/>
          </p:nvSpPr>
          <p:spPr>
            <a:xfrm>
              <a:off x="5276096" y="-1350211"/>
              <a:ext cx="427956" cy="1908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grpSp>
      <p:pic>
        <p:nvPicPr>
          <p:cNvPr id="18" name="صورة 17">
            <a:extLst>
              <a:ext uri="{FF2B5EF4-FFF2-40B4-BE49-F238E27FC236}">
                <a16:creationId xmlns:a16="http://schemas.microsoft.com/office/drawing/2014/main" id="{244B07E2-CABA-40D2-92E6-6BFAAD1341E5}"/>
              </a:ext>
            </a:extLst>
          </p:cNvPr>
          <p:cNvPicPr/>
          <p:nvPr/>
        </p:nvPicPr>
        <p:blipFill rotWithShape="1">
          <a:blip r:embed="rId3" cstate="print">
            <a:extLst>
              <a:ext uri="{28A0092B-C50C-407E-A947-70E740481C1C}">
                <a14:useLocalDpi xmlns:a14="http://schemas.microsoft.com/office/drawing/2010/main" val="0"/>
              </a:ext>
            </a:extLst>
          </a:blip>
          <a:srcRect l="13003" t="4468" r="6995" b="41655"/>
          <a:stretch/>
        </p:blipFill>
        <p:spPr bwMode="auto">
          <a:xfrm>
            <a:off x="1043608" y="1290040"/>
            <a:ext cx="4684878" cy="4875264"/>
          </a:xfrm>
          <a:prstGeom prst="rect">
            <a:avLst/>
          </a:prstGeom>
          <a:ln>
            <a:noFill/>
          </a:ln>
          <a:extLst>
            <a:ext uri="{53640926-AAD7-44D8-BBD7-CCE9431645EC}">
              <a14:shadowObscured xmlns:a14="http://schemas.microsoft.com/office/drawing/2010/main"/>
            </a:ext>
          </a:extLst>
        </p:spPr>
      </p:pic>
      <p:sp>
        <p:nvSpPr>
          <p:cNvPr id="20" name="مستطيل 19">
            <a:extLst>
              <a:ext uri="{FF2B5EF4-FFF2-40B4-BE49-F238E27FC236}">
                <a16:creationId xmlns:a16="http://schemas.microsoft.com/office/drawing/2014/main" id="{E5526739-ED98-40E3-81C8-98934484A88D}"/>
              </a:ext>
            </a:extLst>
          </p:cNvPr>
          <p:cNvSpPr/>
          <p:nvPr/>
        </p:nvSpPr>
        <p:spPr>
          <a:xfrm>
            <a:off x="5292080" y="1844824"/>
            <a:ext cx="360040" cy="216024"/>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91999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heel(1)">
                                      <p:cBhvr>
                                        <p:cTn id="23" dur="2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heel(1)">
                                      <p:cBhvr>
                                        <p:cTn id="28" dur="2000"/>
                                        <p:tgtEl>
                                          <p:spTgt spid="20"/>
                                        </p:tgtEl>
                                      </p:cBhvr>
                                    </p:animEffect>
                                  </p:childTnLst>
                                  <p:subTnLst>
                                    <p:audio>
                                      <p:cMediaNode>
                                        <p:cTn display="0" masterRel="sameClick">
                                          <p:stCondLst>
                                            <p:cond evt="begin" delay="0">
                                              <p:tn val="26"/>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539552" y="260648"/>
            <a:ext cx="676875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fontAlgn="auto">
              <a:spcAft>
                <a:spcPts val="0"/>
              </a:spcAft>
              <a:buNone/>
              <a:defRPr/>
            </a:pPr>
            <a:r>
              <a:rPr lang="ar-SA" sz="2400" b="1" dirty="0"/>
              <a:t>اسحب البلورات ( الأسباب ) إلى الحوض ( النتيجة )  الذي يناسبها.</a:t>
            </a:r>
            <a:endParaRPr lang="en-US" sz="2400" b="1" dirty="0"/>
          </a:p>
        </p:txBody>
      </p:sp>
      <p:sp>
        <p:nvSpPr>
          <p:cNvPr id="4" name="شكل بيضاوي 3"/>
          <p:cNvSpPr/>
          <p:nvPr/>
        </p:nvSpPr>
        <p:spPr>
          <a:xfrm>
            <a:off x="7524328" y="88497"/>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grpSp>
        <p:nvGrpSpPr>
          <p:cNvPr id="12" name="مجموعة 11">
            <a:extLst>
              <a:ext uri="{FF2B5EF4-FFF2-40B4-BE49-F238E27FC236}">
                <a16:creationId xmlns:a16="http://schemas.microsoft.com/office/drawing/2014/main" id="{CD79AC32-9385-41A7-82F4-7AC436282335}"/>
              </a:ext>
            </a:extLst>
          </p:cNvPr>
          <p:cNvGrpSpPr/>
          <p:nvPr/>
        </p:nvGrpSpPr>
        <p:grpSpPr>
          <a:xfrm>
            <a:off x="233579" y="3039724"/>
            <a:ext cx="8730909" cy="3066784"/>
            <a:chOff x="233579" y="3039724"/>
            <a:chExt cx="8730909" cy="3066784"/>
          </a:xfrm>
        </p:grpSpPr>
        <p:pic>
          <p:nvPicPr>
            <p:cNvPr id="6" name="صورة 5">
              <a:extLst>
                <a:ext uri="{FF2B5EF4-FFF2-40B4-BE49-F238E27FC236}">
                  <a16:creationId xmlns:a16="http://schemas.microsoft.com/office/drawing/2014/main" id="{9F4E1139-8DF7-4F59-8F4B-748638342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678" y="3039724"/>
              <a:ext cx="4319810" cy="3066784"/>
            </a:xfrm>
            <a:prstGeom prst="rect">
              <a:avLst/>
            </a:prstGeom>
          </p:spPr>
        </p:pic>
        <p:pic>
          <p:nvPicPr>
            <p:cNvPr id="7" name="صورة 6">
              <a:extLst>
                <a:ext uri="{FF2B5EF4-FFF2-40B4-BE49-F238E27FC236}">
                  <a16:creationId xmlns:a16="http://schemas.microsoft.com/office/drawing/2014/main" id="{0ABF4D90-5C18-4F51-B9A7-8ADCABF29A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579" y="3039724"/>
              <a:ext cx="4319810" cy="3066784"/>
            </a:xfrm>
            <a:prstGeom prst="rect">
              <a:avLst/>
            </a:prstGeom>
          </p:spPr>
        </p:pic>
        <p:sp>
          <p:nvSpPr>
            <p:cNvPr id="9" name="مربع نص 8">
              <a:extLst>
                <a:ext uri="{FF2B5EF4-FFF2-40B4-BE49-F238E27FC236}">
                  <a16:creationId xmlns:a16="http://schemas.microsoft.com/office/drawing/2014/main" id="{3AFA9452-B8D0-4402-A2F9-91D7747F2605}"/>
                </a:ext>
              </a:extLst>
            </p:cNvPr>
            <p:cNvSpPr txBox="1"/>
            <p:nvPr/>
          </p:nvSpPr>
          <p:spPr>
            <a:xfrm>
              <a:off x="5328419" y="5097378"/>
              <a:ext cx="2952327" cy="707886"/>
            </a:xfrm>
            <a:prstGeom prst="rect">
              <a:avLst/>
            </a:prstGeom>
            <a:noFill/>
          </p:spPr>
          <p:txBody>
            <a:bodyPr wrap="square" rtlCol="1">
              <a:spAutoFit/>
            </a:bodyPr>
            <a:lstStyle/>
            <a:p>
              <a:pPr algn="ctr"/>
              <a:r>
                <a:rPr lang="ar-SA" sz="2000" b="1" dirty="0"/>
                <a:t>عدم تمكن المسّاح من أخذ القراءة بدقة في الحقل.</a:t>
              </a:r>
            </a:p>
          </p:txBody>
        </p:sp>
        <p:sp>
          <p:nvSpPr>
            <p:cNvPr id="10" name="مربع نص 9">
              <a:extLst>
                <a:ext uri="{FF2B5EF4-FFF2-40B4-BE49-F238E27FC236}">
                  <a16:creationId xmlns:a16="http://schemas.microsoft.com/office/drawing/2014/main" id="{5FE8ED63-85C0-4C31-B592-A711D3198C06}"/>
                </a:ext>
              </a:extLst>
            </p:cNvPr>
            <p:cNvSpPr txBox="1"/>
            <p:nvPr/>
          </p:nvSpPr>
          <p:spPr>
            <a:xfrm>
              <a:off x="1259632" y="5097378"/>
              <a:ext cx="2232248" cy="707886"/>
            </a:xfrm>
            <a:prstGeom prst="rect">
              <a:avLst/>
            </a:prstGeom>
            <a:noFill/>
          </p:spPr>
          <p:txBody>
            <a:bodyPr wrap="square" rtlCol="1">
              <a:spAutoFit/>
            </a:bodyPr>
            <a:lstStyle/>
            <a:p>
              <a:pPr algn="ctr"/>
              <a:r>
                <a:rPr lang="ar-SA" sz="2000" b="1" dirty="0"/>
                <a:t>حدوث أخطاء في نتائج القياس في الجهاز.</a:t>
              </a:r>
            </a:p>
          </p:txBody>
        </p:sp>
      </p:grpSp>
      <p:grpSp>
        <p:nvGrpSpPr>
          <p:cNvPr id="16" name="مجموعة 15">
            <a:extLst>
              <a:ext uri="{FF2B5EF4-FFF2-40B4-BE49-F238E27FC236}">
                <a16:creationId xmlns:a16="http://schemas.microsoft.com/office/drawing/2014/main" id="{FC3F99AF-1E86-48F3-85FA-DB92A182D180}"/>
              </a:ext>
            </a:extLst>
          </p:cNvPr>
          <p:cNvGrpSpPr/>
          <p:nvPr/>
        </p:nvGrpSpPr>
        <p:grpSpPr>
          <a:xfrm>
            <a:off x="-36512" y="764704"/>
            <a:ext cx="1872208" cy="1656183"/>
            <a:chOff x="6588224" y="1013881"/>
            <a:chExt cx="1872208" cy="1656183"/>
          </a:xfrm>
        </p:grpSpPr>
        <p:pic>
          <p:nvPicPr>
            <p:cNvPr id="14" name="صورة 13">
              <a:extLst>
                <a:ext uri="{FF2B5EF4-FFF2-40B4-BE49-F238E27FC236}">
                  <a16:creationId xmlns:a16="http://schemas.microsoft.com/office/drawing/2014/main" id="{3073619E-CC92-4A74-AA05-2BA16E0BA962}"/>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588224" y="1013881"/>
              <a:ext cx="1872208" cy="1656183"/>
            </a:xfrm>
            <a:prstGeom prst="rect">
              <a:avLst/>
            </a:prstGeom>
          </p:spPr>
        </p:pic>
        <p:sp>
          <p:nvSpPr>
            <p:cNvPr id="15" name="مربع نص 14">
              <a:extLst>
                <a:ext uri="{FF2B5EF4-FFF2-40B4-BE49-F238E27FC236}">
                  <a16:creationId xmlns:a16="http://schemas.microsoft.com/office/drawing/2014/main" id="{25FB0CE1-4E37-4192-910F-4A026D534B7D}"/>
                </a:ext>
              </a:extLst>
            </p:cNvPr>
            <p:cNvSpPr txBox="1"/>
            <p:nvPr/>
          </p:nvSpPr>
          <p:spPr>
            <a:xfrm>
              <a:off x="6876256" y="1316448"/>
              <a:ext cx="1235855" cy="830997"/>
            </a:xfrm>
            <a:prstGeom prst="rect">
              <a:avLst/>
            </a:prstGeom>
            <a:noFill/>
          </p:spPr>
          <p:txBody>
            <a:bodyPr wrap="square" rtlCol="1">
              <a:spAutoFit/>
            </a:bodyPr>
            <a:lstStyle/>
            <a:p>
              <a:pPr algn="ctr"/>
              <a:r>
                <a:rPr lang="ar-SA" sz="1600" b="1" dirty="0"/>
                <a:t>عدم خبرته </a:t>
              </a:r>
            </a:p>
            <a:p>
              <a:pPr algn="ctr"/>
              <a:r>
                <a:rPr lang="ar-SA" sz="1600" b="1" dirty="0"/>
                <a:t>في استخدام الجهاز.</a:t>
              </a:r>
              <a:endParaRPr lang="ar-SA" sz="1600" dirty="0"/>
            </a:p>
          </p:txBody>
        </p:sp>
      </p:grpSp>
      <p:grpSp>
        <p:nvGrpSpPr>
          <p:cNvPr id="17" name="مجموعة 16">
            <a:extLst>
              <a:ext uri="{FF2B5EF4-FFF2-40B4-BE49-F238E27FC236}">
                <a16:creationId xmlns:a16="http://schemas.microsoft.com/office/drawing/2014/main" id="{A5475811-C2CD-4FF7-BFF6-1A605F019374}"/>
              </a:ext>
            </a:extLst>
          </p:cNvPr>
          <p:cNvGrpSpPr/>
          <p:nvPr/>
        </p:nvGrpSpPr>
        <p:grpSpPr>
          <a:xfrm>
            <a:off x="1475656" y="928227"/>
            <a:ext cx="1872208" cy="1656183"/>
            <a:chOff x="6588224" y="1013881"/>
            <a:chExt cx="1872208" cy="1656183"/>
          </a:xfrm>
        </p:grpSpPr>
        <p:pic>
          <p:nvPicPr>
            <p:cNvPr id="18" name="صورة 17">
              <a:extLst>
                <a:ext uri="{FF2B5EF4-FFF2-40B4-BE49-F238E27FC236}">
                  <a16:creationId xmlns:a16="http://schemas.microsoft.com/office/drawing/2014/main" id="{1C1F485C-E345-45DB-A497-52C69CE6FF0E}"/>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588224" y="1013881"/>
              <a:ext cx="1872208" cy="1656183"/>
            </a:xfrm>
            <a:prstGeom prst="rect">
              <a:avLst/>
            </a:prstGeom>
          </p:spPr>
        </p:pic>
        <p:sp>
          <p:nvSpPr>
            <p:cNvPr id="19" name="مربع نص 18">
              <a:extLst>
                <a:ext uri="{FF2B5EF4-FFF2-40B4-BE49-F238E27FC236}">
                  <a16:creationId xmlns:a16="http://schemas.microsoft.com/office/drawing/2014/main" id="{A8BF2167-CF4A-4F12-9AB8-DFD4854FEB55}"/>
                </a:ext>
              </a:extLst>
            </p:cNvPr>
            <p:cNvSpPr txBox="1"/>
            <p:nvPr/>
          </p:nvSpPr>
          <p:spPr>
            <a:xfrm>
              <a:off x="6876256" y="1276216"/>
              <a:ext cx="1235855" cy="830997"/>
            </a:xfrm>
            <a:prstGeom prst="rect">
              <a:avLst/>
            </a:prstGeom>
            <a:noFill/>
          </p:spPr>
          <p:txBody>
            <a:bodyPr wrap="square" rtlCol="1">
              <a:spAutoFit/>
            </a:bodyPr>
            <a:lstStyle/>
            <a:p>
              <a:pPr algn="ctr"/>
              <a:r>
                <a:rPr lang="ar-SA" sz="1600" b="1" dirty="0"/>
                <a:t>وجود أخطاء في تدرج وحدات الجهاز.</a:t>
              </a:r>
              <a:endParaRPr lang="ar-SA" sz="1600" dirty="0"/>
            </a:p>
          </p:txBody>
        </p:sp>
      </p:grpSp>
      <p:grpSp>
        <p:nvGrpSpPr>
          <p:cNvPr id="20" name="مجموعة 19">
            <a:extLst>
              <a:ext uri="{FF2B5EF4-FFF2-40B4-BE49-F238E27FC236}">
                <a16:creationId xmlns:a16="http://schemas.microsoft.com/office/drawing/2014/main" id="{965E6E11-FC85-4FE9-A548-BCC2D2152A7D}"/>
              </a:ext>
            </a:extLst>
          </p:cNvPr>
          <p:cNvGrpSpPr/>
          <p:nvPr/>
        </p:nvGrpSpPr>
        <p:grpSpPr>
          <a:xfrm>
            <a:off x="2987824" y="764704"/>
            <a:ext cx="1872208" cy="1869287"/>
            <a:chOff x="6588224" y="1013881"/>
            <a:chExt cx="1872208" cy="1656183"/>
          </a:xfrm>
        </p:grpSpPr>
        <p:pic>
          <p:nvPicPr>
            <p:cNvPr id="21" name="صورة 20">
              <a:extLst>
                <a:ext uri="{FF2B5EF4-FFF2-40B4-BE49-F238E27FC236}">
                  <a16:creationId xmlns:a16="http://schemas.microsoft.com/office/drawing/2014/main" id="{35D88BC9-88C8-4226-BA72-AA50FC0D9363}"/>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588224" y="1013881"/>
              <a:ext cx="1872208" cy="1656183"/>
            </a:xfrm>
            <a:prstGeom prst="rect">
              <a:avLst/>
            </a:prstGeom>
          </p:spPr>
        </p:pic>
        <p:sp>
          <p:nvSpPr>
            <p:cNvPr id="22" name="مربع نص 21">
              <a:extLst>
                <a:ext uri="{FF2B5EF4-FFF2-40B4-BE49-F238E27FC236}">
                  <a16:creationId xmlns:a16="http://schemas.microsoft.com/office/drawing/2014/main" id="{04F4982B-FFCF-48E8-954B-C6003A24F8A1}"/>
                </a:ext>
              </a:extLst>
            </p:cNvPr>
            <p:cNvSpPr txBox="1"/>
            <p:nvPr/>
          </p:nvSpPr>
          <p:spPr>
            <a:xfrm>
              <a:off x="6876256" y="1229716"/>
              <a:ext cx="1235855" cy="1077218"/>
            </a:xfrm>
            <a:prstGeom prst="rect">
              <a:avLst/>
            </a:prstGeom>
            <a:noFill/>
          </p:spPr>
          <p:txBody>
            <a:bodyPr wrap="square" rtlCol="1">
              <a:spAutoFit/>
            </a:bodyPr>
            <a:lstStyle/>
            <a:p>
              <a:pPr algn="ctr"/>
              <a:r>
                <a:rPr lang="ar-SA" sz="1600" b="1" dirty="0"/>
                <a:t>اختلاف المواد المستخدمة في صناعة الأجهزة.</a:t>
              </a:r>
              <a:endParaRPr lang="ar-SA" sz="1600" dirty="0"/>
            </a:p>
          </p:txBody>
        </p:sp>
      </p:grpSp>
      <p:grpSp>
        <p:nvGrpSpPr>
          <p:cNvPr id="23" name="مجموعة 22">
            <a:extLst>
              <a:ext uri="{FF2B5EF4-FFF2-40B4-BE49-F238E27FC236}">
                <a16:creationId xmlns:a16="http://schemas.microsoft.com/office/drawing/2014/main" id="{570282D7-2EF8-402F-818B-24A21C33350F}"/>
              </a:ext>
            </a:extLst>
          </p:cNvPr>
          <p:cNvGrpSpPr/>
          <p:nvPr/>
        </p:nvGrpSpPr>
        <p:grpSpPr>
          <a:xfrm>
            <a:off x="4427984" y="960275"/>
            <a:ext cx="1872208" cy="1656183"/>
            <a:chOff x="6588224" y="1013881"/>
            <a:chExt cx="1872208" cy="1656183"/>
          </a:xfrm>
        </p:grpSpPr>
        <p:pic>
          <p:nvPicPr>
            <p:cNvPr id="24" name="صورة 23">
              <a:extLst>
                <a:ext uri="{FF2B5EF4-FFF2-40B4-BE49-F238E27FC236}">
                  <a16:creationId xmlns:a16="http://schemas.microsoft.com/office/drawing/2014/main" id="{53E7ABF2-D0F6-43B1-9D55-6EF9F2674BEA}"/>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588224" y="1013881"/>
              <a:ext cx="1872208" cy="1656183"/>
            </a:xfrm>
            <a:prstGeom prst="rect">
              <a:avLst/>
            </a:prstGeom>
          </p:spPr>
        </p:pic>
        <p:sp>
          <p:nvSpPr>
            <p:cNvPr id="25" name="مربع نص 24">
              <a:extLst>
                <a:ext uri="{FF2B5EF4-FFF2-40B4-BE49-F238E27FC236}">
                  <a16:creationId xmlns:a16="http://schemas.microsoft.com/office/drawing/2014/main" id="{F6F957E3-56E5-45F5-9F45-15B9A9ECC30E}"/>
                </a:ext>
              </a:extLst>
            </p:cNvPr>
            <p:cNvSpPr txBox="1"/>
            <p:nvPr/>
          </p:nvSpPr>
          <p:spPr>
            <a:xfrm>
              <a:off x="6876256" y="1276216"/>
              <a:ext cx="1235855" cy="830997"/>
            </a:xfrm>
            <a:prstGeom prst="rect">
              <a:avLst/>
            </a:prstGeom>
            <a:noFill/>
          </p:spPr>
          <p:txBody>
            <a:bodyPr wrap="square" rtlCol="1">
              <a:spAutoFit/>
            </a:bodyPr>
            <a:lstStyle/>
            <a:p>
              <a:pPr algn="ctr"/>
              <a:r>
                <a:rPr lang="ar-SA" sz="1600" b="1" dirty="0"/>
                <a:t>المشاكل الصحية التي يعاني منها.</a:t>
              </a:r>
              <a:endParaRPr lang="ar-SA" sz="1600" dirty="0"/>
            </a:p>
          </p:txBody>
        </p:sp>
      </p:grpSp>
      <p:grpSp>
        <p:nvGrpSpPr>
          <p:cNvPr id="26" name="مجموعة 25">
            <a:extLst>
              <a:ext uri="{FF2B5EF4-FFF2-40B4-BE49-F238E27FC236}">
                <a16:creationId xmlns:a16="http://schemas.microsoft.com/office/drawing/2014/main" id="{049CDA77-739F-46F4-90FF-A7EE95296FE3}"/>
              </a:ext>
            </a:extLst>
          </p:cNvPr>
          <p:cNvGrpSpPr/>
          <p:nvPr/>
        </p:nvGrpSpPr>
        <p:grpSpPr>
          <a:xfrm>
            <a:off x="5940152" y="764704"/>
            <a:ext cx="1872208" cy="1748103"/>
            <a:chOff x="6588224" y="1013881"/>
            <a:chExt cx="1872208" cy="1656183"/>
          </a:xfrm>
        </p:grpSpPr>
        <p:pic>
          <p:nvPicPr>
            <p:cNvPr id="27" name="صورة 26">
              <a:extLst>
                <a:ext uri="{FF2B5EF4-FFF2-40B4-BE49-F238E27FC236}">
                  <a16:creationId xmlns:a16="http://schemas.microsoft.com/office/drawing/2014/main" id="{B60A3B7E-158B-4D8A-AF3C-23AB09C4529D}"/>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588224" y="1013881"/>
              <a:ext cx="1872208" cy="1656183"/>
            </a:xfrm>
            <a:prstGeom prst="rect">
              <a:avLst/>
            </a:prstGeom>
          </p:spPr>
        </p:pic>
        <p:sp>
          <p:nvSpPr>
            <p:cNvPr id="28" name="مربع نص 27">
              <a:extLst>
                <a:ext uri="{FF2B5EF4-FFF2-40B4-BE49-F238E27FC236}">
                  <a16:creationId xmlns:a16="http://schemas.microsoft.com/office/drawing/2014/main" id="{2DBD5F1D-A7AB-4C4F-8038-9FDDFAD48502}"/>
                </a:ext>
              </a:extLst>
            </p:cNvPr>
            <p:cNvSpPr txBox="1"/>
            <p:nvPr/>
          </p:nvSpPr>
          <p:spPr>
            <a:xfrm>
              <a:off x="6876256" y="1386756"/>
              <a:ext cx="1235855" cy="584775"/>
            </a:xfrm>
            <a:prstGeom prst="rect">
              <a:avLst/>
            </a:prstGeom>
            <a:noFill/>
          </p:spPr>
          <p:txBody>
            <a:bodyPr wrap="square" rtlCol="1">
              <a:spAutoFit/>
            </a:bodyPr>
            <a:lstStyle/>
            <a:p>
              <a:pPr algn="ctr"/>
              <a:r>
                <a:rPr lang="ar-SA" sz="1600" b="1" dirty="0"/>
                <a:t>عدم الدقة في صناعة الجهاز.</a:t>
              </a:r>
            </a:p>
          </p:txBody>
        </p:sp>
      </p:grpSp>
      <p:grpSp>
        <p:nvGrpSpPr>
          <p:cNvPr id="29" name="مجموعة 28">
            <a:extLst>
              <a:ext uri="{FF2B5EF4-FFF2-40B4-BE49-F238E27FC236}">
                <a16:creationId xmlns:a16="http://schemas.microsoft.com/office/drawing/2014/main" id="{54D560E2-DC9A-4F45-9B8F-17A04B5B4E16}"/>
              </a:ext>
            </a:extLst>
          </p:cNvPr>
          <p:cNvGrpSpPr/>
          <p:nvPr/>
        </p:nvGrpSpPr>
        <p:grpSpPr>
          <a:xfrm>
            <a:off x="7380312" y="1025045"/>
            <a:ext cx="1872208" cy="1656183"/>
            <a:chOff x="6588224" y="1013881"/>
            <a:chExt cx="1872208" cy="1656183"/>
          </a:xfrm>
        </p:grpSpPr>
        <p:pic>
          <p:nvPicPr>
            <p:cNvPr id="30" name="صورة 29">
              <a:extLst>
                <a:ext uri="{FF2B5EF4-FFF2-40B4-BE49-F238E27FC236}">
                  <a16:creationId xmlns:a16="http://schemas.microsoft.com/office/drawing/2014/main" id="{F2950ADF-8F48-4410-A023-C5506A79496F}"/>
                </a:ext>
              </a:extLst>
            </p:cNvPr>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6588224" y="1013881"/>
              <a:ext cx="1872208" cy="1656183"/>
            </a:xfrm>
            <a:prstGeom prst="rect">
              <a:avLst/>
            </a:prstGeom>
          </p:spPr>
        </p:pic>
        <p:sp>
          <p:nvSpPr>
            <p:cNvPr id="31" name="مربع نص 30">
              <a:extLst>
                <a:ext uri="{FF2B5EF4-FFF2-40B4-BE49-F238E27FC236}">
                  <a16:creationId xmlns:a16="http://schemas.microsoft.com/office/drawing/2014/main" id="{49CB79B9-C28E-42BD-8CD6-F3B255C0D402}"/>
                </a:ext>
              </a:extLst>
            </p:cNvPr>
            <p:cNvSpPr txBox="1"/>
            <p:nvPr/>
          </p:nvSpPr>
          <p:spPr>
            <a:xfrm>
              <a:off x="6876256" y="1276216"/>
              <a:ext cx="1235855" cy="830997"/>
            </a:xfrm>
            <a:prstGeom prst="rect">
              <a:avLst/>
            </a:prstGeom>
            <a:noFill/>
          </p:spPr>
          <p:txBody>
            <a:bodyPr wrap="square" rtlCol="1">
              <a:spAutoFit/>
            </a:bodyPr>
            <a:lstStyle/>
            <a:p>
              <a:pPr algn="ctr"/>
              <a:r>
                <a:rPr lang="ar-SA" sz="1600" b="1" dirty="0"/>
                <a:t>قلة إلمامه بالعمل في الموقع.</a:t>
              </a:r>
              <a:endParaRPr lang="ar-SA" sz="1600" dirty="0"/>
            </a:p>
          </p:txBody>
        </p:sp>
      </p:grpSp>
      <p:sp>
        <p:nvSpPr>
          <p:cNvPr id="33" name="شكل بيضاوي 32">
            <a:hlinkClick r:id="rId4" action="ppaction://hlinksldjump"/>
            <a:extLst>
              <a:ext uri="{FF2B5EF4-FFF2-40B4-BE49-F238E27FC236}">
                <a16:creationId xmlns:a16="http://schemas.microsoft.com/office/drawing/2014/main" id="{86E4C42F-EA8D-432D-8DD0-63A84E01E2D0}"/>
              </a:ext>
            </a:extLst>
          </p:cNvPr>
          <p:cNvSpPr/>
          <p:nvPr/>
        </p:nvSpPr>
        <p:spPr>
          <a:xfrm>
            <a:off x="3939534" y="5373216"/>
            <a:ext cx="1297596" cy="648072"/>
          </a:xfrm>
          <a:prstGeom prst="ellipse">
            <a:avLst/>
          </a:prstGeom>
          <a:solidFill>
            <a:srgbClr val="FEF898"/>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85615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158 1.11111E-6 L -0.00763 0.42083 " pathEditMode="relative" rAng="0" ptsTypes="AA">
                                      <p:cBhvr>
                                        <p:cTn id="6" dur="2000" fill="hold"/>
                                        <p:tgtEl>
                                          <p:spTgt spid="29"/>
                                        </p:tgtEl>
                                        <p:attrNameLst>
                                          <p:attrName>ppt_x</p:attrName>
                                          <p:attrName>ppt_y</p:attrName>
                                        </p:attrNameLst>
                                      </p:cBhvr>
                                      <p:rCtr x="-1181" y="2104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2.77778E-7 1.11111E-6 L -0.34635 0.46157 " pathEditMode="relative" rAng="0" ptsTypes="AA">
                                      <p:cBhvr>
                                        <p:cTn id="10" dur="2000" fill="hold"/>
                                        <p:tgtEl>
                                          <p:spTgt spid="26"/>
                                        </p:tgtEl>
                                        <p:attrNameLst>
                                          <p:attrName>ppt_x</p:attrName>
                                          <p:attrName>ppt_y</p:attrName>
                                        </p:attrNameLst>
                                      </p:cBhvr>
                                      <p:rCtr x="-17326" y="23079"/>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0.00781 1.85185E-6 L 0.0092 0.42083 " pathEditMode="relative" rAng="0" ptsTypes="AA">
                                      <p:cBhvr>
                                        <p:cTn id="14" dur="2000" fill="hold"/>
                                        <p:tgtEl>
                                          <p:spTgt spid="23"/>
                                        </p:tgtEl>
                                        <p:attrNameLst>
                                          <p:attrName>ppt_x</p:attrName>
                                          <p:attrName>ppt_y</p:attrName>
                                        </p:attrNameLst>
                                      </p:cBhvr>
                                      <p:rCtr x="851" y="21042"/>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3.05556E-6 4.81481E-6 L -0.16527 0.428 " pathEditMode="relative" rAng="0" ptsTypes="AA">
                                      <p:cBhvr>
                                        <p:cTn id="18" dur="2000" fill="hold"/>
                                        <p:tgtEl>
                                          <p:spTgt spid="20"/>
                                        </p:tgtEl>
                                        <p:attrNameLst>
                                          <p:attrName>ppt_x</p:attrName>
                                          <p:attrName>ppt_y</p:attrName>
                                        </p:attrNameLst>
                                      </p:cBhvr>
                                      <p:rCtr x="-8264" y="21389"/>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4.72222E-6 1.48148E-6 L -0.14046 0.39097 " pathEditMode="relative" rAng="0" ptsTypes="AA">
                                      <p:cBhvr>
                                        <p:cTn id="22" dur="2000" fill="hold"/>
                                        <p:tgtEl>
                                          <p:spTgt spid="17"/>
                                        </p:tgtEl>
                                        <p:attrNameLst>
                                          <p:attrName>ppt_x</p:attrName>
                                          <p:attrName>ppt_y</p:attrName>
                                        </p:attrNameLst>
                                      </p:cBhvr>
                                      <p:rCtr x="-7031" y="19537"/>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3.88889E-6 4.07407E-6 L 0.65365 0.38634 " pathEditMode="relative" rAng="0" ptsTypes="AA">
                                      <p:cBhvr>
                                        <p:cTn id="26" dur="2000" fill="hold"/>
                                        <p:tgtEl>
                                          <p:spTgt spid="16"/>
                                        </p:tgtEl>
                                        <p:attrNameLst>
                                          <p:attrName>ppt_x</p:attrName>
                                          <p:attrName>ppt_y</p:attrName>
                                        </p:attrNameLst>
                                      </p:cBhvr>
                                      <p:rCtr x="32674" y="19306"/>
                                    </p:animMotion>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a:spLocks noChangeArrowheads="1"/>
          </p:cNvSpPr>
          <p:nvPr/>
        </p:nvSpPr>
        <p:spPr bwMode="auto">
          <a:xfrm>
            <a:off x="5235156" y="159023"/>
            <a:ext cx="2145155"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علبة الحلويات.</a:t>
            </a:r>
            <a:endParaRPr lang="en-US" sz="2400" b="1" dirty="0"/>
          </a:p>
        </p:txBody>
      </p:sp>
      <p:sp>
        <p:nvSpPr>
          <p:cNvPr id="4" name="شكل بيضاوي 3"/>
          <p:cNvSpPr/>
          <p:nvPr/>
        </p:nvSpPr>
        <p:spPr>
          <a:xfrm>
            <a:off x="7524328" y="88497"/>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pic>
        <p:nvPicPr>
          <p:cNvPr id="10" name="صورة 9" descr="صورة تحتوي على رسم, قدح&#10;&#10;تم إنشاء الوصف تلقائياً">
            <a:extLst>
              <a:ext uri="{FF2B5EF4-FFF2-40B4-BE49-F238E27FC236}">
                <a16:creationId xmlns:a16="http://schemas.microsoft.com/office/drawing/2014/main" id="{F0902EE3-EB0C-43EB-A011-590D669144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112" y="142107"/>
            <a:ext cx="4673476" cy="6058168"/>
          </a:xfrm>
          <a:prstGeom prst="rect">
            <a:avLst/>
          </a:prstGeom>
        </p:spPr>
      </p:pic>
      <p:pic>
        <p:nvPicPr>
          <p:cNvPr id="5" name="صورة 4" descr="صورة تحتوي على رسم&#10;&#10;تم إنشاء الوصف تلقائياً">
            <a:hlinkClick r:id="rId3" action="ppaction://hlinksldjump"/>
            <a:extLst>
              <a:ext uri="{FF2B5EF4-FFF2-40B4-BE49-F238E27FC236}">
                <a16:creationId xmlns:a16="http://schemas.microsoft.com/office/drawing/2014/main" id="{AA7C19BA-2959-4EFA-8F50-F9C38AE8846B}"/>
              </a:ext>
            </a:extLst>
          </p:cNvPr>
          <p:cNvPicPr>
            <a:picLocks noChangeAspect="1"/>
          </p:cNvPicPr>
          <p:nvPr/>
        </p:nvPicPr>
        <p:blipFill rotWithShape="1">
          <a:blip r:embed="rId4">
            <a:extLst>
              <a:ext uri="{28A0092B-C50C-407E-A947-70E740481C1C}">
                <a14:useLocalDpi xmlns:a14="http://schemas.microsoft.com/office/drawing/2010/main" val="0"/>
              </a:ext>
            </a:extLst>
          </a:blip>
          <a:srcRect l="3583" t="18301" r="50000" b="50000"/>
          <a:stretch/>
        </p:blipFill>
        <p:spPr>
          <a:xfrm rot="2286355">
            <a:off x="706646" y="2048310"/>
            <a:ext cx="2516864" cy="1296144"/>
          </a:xfrm>
          <a:prstGeom prst="rect">
            <a:avLst/>
          </a:prstGeom>
        </p:spPr>
      </p:pic>
      <p:pic>
        <p:nvPicPr>
          <p:cNvPr id="7" name="صورة 6">
            <a:hlinkClick r:id="rId5" action="ppaction://hlinksldjump"/>
            <a:extLst>
              <a:ext uri="{FF2B5EF4-FFF2-40B4-BE49-F238E27FC236}">
                <a16:creationId xmlns:a16="http://schemas.microsoft.com/office/drawing/2014/main" id="{5629C692-36C4-4F59-ABAD-E5CD05CB2513}"/>
              </a:ext>
            </a:extLst>
          </p:cNvPr>
          <p:cNvPicPr>
            <a:picLocks noChangeAspect="1"/>
          </p:cNvPicPr>
          <p:nvPr/>
        </p:nvPicPr>
        <p:blipFill rotWithShape="1">
          <a:blip r:embed="rId6">
            <a:extLst>
              <a:ext uri="{28A0092B-C50C-407E-A947-70E740481C1C}">
                <a14:useLocalDpi xmlns:a14="http://schemas.microsoft.com/office/drawing/2010/main" val="0"/>
              </a:ext>
            </a:extLst>
          </a:blip>
          <a:srcRect l="45904" t="5155" b="42956"/>
          <a:stretch/>
        </p:blipFill>
        <p:spPr>
          <a:xfrm rot="17889228">
            <a:off x="613987" y="3454848"/>
            <a:ext cx="2933170" cy="2121707"/>
          </a:xfrm>
          <a:prstGeom prst="rect">
            <a:avLst/>
          </a:prstGeom>
        </p:spPr>
      </p:pic>
      <p:pic>
        <p:nvPicPr>
          <p:cNvPr id="9" name="صورة 8" descr="صورة تحتوي على رسم&#10;&#10;تم إنشاء الوصف تلقائياً">
            <a:hlinkClick r:id="rId7" action="ppaction://hlinksldjump"/>
            <a:extLst>
              <a:ext uri="{FF2B5EF4-FFF2-40B4-BE49-F238E27FC236}">
                <a16:creationId xmlns:a16="http://schemas.microsoft.com/office/drawing/2014/main" id="{821A5CB0-FBAD-4E5D-A839-B314F9B827D9}"/>
              </a:ext>
            </a:extLst>
          </p:cNvPr>
          <p:cNvPicPr>
            <a:picLocks noChangeAspect="1"/>
          </p:cNvPicPr>
          <p:nvPr/>
        </p:nvPicPr>
        <p:blipFill rotWithShape="1">
          <a:blip r:embed="rId8">
            <a:extLst>
              <a:ext uri="{28A0092B-C50C-407E-A947-70E740481C1C}">
                <a14:useLocalDpi xmlns:a14="http://schemas.microsoft.com/office/drawing/2010/main" val="0"/>
              </a:ext>
            </a:extLst>
          </a:blip>
          <a:srcRect l="15472" t="37071" r="28287"/>
          <a:stretch/>
        </p:blipFill>
        <p:spPr>
          <a:xfrm rot="19007144">
            <a:off x="2855252" y="2107912"/>
            <a:ext cx="3049529" cy="2573100"/>
          </a:xfrm>
          <a:prstGeom prst="rect">
            <a:avLst/>
          </a:prstGeom>
        </p:spPr>
      </p:pic>
      <p:sp>
        <p:nvSpPr>
          <p:cNvPr id="11" name="شكل بيضاوي 10">
            <a:hlinkClick r:id="rId9" action="ppaction://hlinksldjump"/>
            <a:extLst>
              <a:ext uri="{FF2B5EF4-FFF2-40B4-BE49-F238E27FC236}">
                <a16:creationId xmlns:a16="http://schemas.microsoft.com/office/drawing/2014/main" id="{CC10B9EA-9C52-4E0B-AAAB-B0AFE0520143}"/>
              </a:ext>
            </a:extLst>
          </p:cNvPr>
          <p:cNvSpPr/>
          <p:nvPr/>
        </p:nvSpPr>
        <p:spPr>
          <a:xfrm>
            <a:off x="7595945" y="5376148"/>
            <a:ext cx="1297596" cy="600701"/>
          </a:xfrm>
          <a:prstGeom prst="ellipse">
            <a:avLst/>
          </a:prstGeom>
          <a:solidFill>
            <a:schemeClr val="bg2">
              <a:lumMod val="9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دخول</a:t>
            </a:r>
          </a:p>
        </p:txBody>
      </p:sp>
    </p:spTree>
    <p:extLst>
      <p:ext uri="{BB962C8B-B14F-4D97-AF65-F5344CB8AC3E}">
        <p14:creationId xmlns:p14="http://schemas.microsoft.com/office/powerpoint/2010/main" val="2198219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مجموعة 7">
            <a:extLst>
              <a:ext uri="{FF2B5EF4-FFF2-40B4-BE49-F238E27FC236}">
                <a16:creationId xmlns:a16="http://schemas.microsoft.com/office/drawing/2014/main" id="{5B48F1CB-93A1-4C8D-B6CA-CA48706F29D7}"/>
              </a:ext>
            </a:extLst>
          </p:cNvPr>
          <p:cNvGrpSpPr/>
          <p:nvPr/>
        </p:nvGrpSpPr>
        <p:grpSpPr>
          <a:xfrm>
            <a:off x="5652120" y="188640"/>
            <a:ext cx="3312368" cy="4154984"/>
            <a:chOff x="3891115" y="-1498555"/>
            <a:chExt cx="3312368" cy="4154984"/>
          </a:xfrm>
        </p:grpSpPr>
        <p:sp>
          <p:nvSpPr>
            <p:cNvPr id="9" name="مربع نص 8">
              <a:extLst>
                <a:ext uri="{FF2B5EF4-FFF2-40B4-BE49-F238E27FC236}">
                  <a16:creationId xmlns:a16="http://schemas.microsoft.com/office/drawing/2014/main" id="{7EB0B46E-3910-4858-8119-815C1A6EAF54}"/>
                </a:ext>
              </a:extLst>
            </p:cNvPr>
            <p:cNvSpPr txBox="1">
              <a:spLocks noChangeArrowheads="1"/>
            </p:cNvSpPr>
            <p:nvPr/>
          </p:nvSpPr>
          <p:spPr bwMode="auto">
            <a:xfrm>
              <a:off x="3891115" y="-1498555"/>
              <a:ext cx="3312368" cy="4154984"/>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قام فريق من مهندسي وزارة الإسكان بمسح أرضي لمخطط سكني ، وتم تقسيم المهام على المساحين على النحو : محمد يحدد الاتجاهات ، وأحمد يقيس المناسيب ، وراشد يقيس الزوايا . الجدول الذي يوضح الأجهزة الصحيحة التي سوف يستخدمها كل مساح :</a:t>
              </a:r>
              <a:endParaRPr lang="en-US" sz="2400" b="1" dirty="0"/>
            </a:p>
          </p:txBody>
        </p:sp>
        <p:sp>
          <p:nvSpPr>
            <p:cNvPr id="16" name="مستطيل 15">
              <a:extLst>
                <a:ext uri="{FF2B5EF4-FFF2-40B4-BE49-F238E27FC236}">
                  <a16:creationId xmlns:a16="http://schemas.microsoft.com/office/drawing/2014/main" id="{4561D85F-EDB3-4A8A-AE3F-9290D26BFD1C}"/>
                </a:ext>
              </a:extLst>
            </p:cNvPr>
            <p:cNvSpPr/>
            <p:nvPr/>
          </p:nvSpPr>
          <p:spPr>
            <a:xfrm>
              <a:off x="5187259" y="-1329355"/>
              <a:ext cx="283940" cy="1908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grpSp>
      <p:pic>
        <p:nvPicPr>
          <p:cNvPr id="17" name="صورة 16">
            <a:extLst>
              <a:ext uri="{FF2B5EF4-FFF2-40B4-BE49-F238E27FC236}">
                <a16:creationId xmlns:a16="http://schemas.microsoft.com/office/drawing/2014/main" id="{32690A93-BE76-459F-AF4C-A646F819C543}"/>
              </a:ext>
            </a:extLst>
          </p:cNvPr>
          <p:cNvPicPr/>
          <p:nvPr/>
        </p:nvPicPr>
        <p:blipFill rotWithShape="1">
          <a:blip r:embed="rId3" cstate="print">
            <a:extLst>
              <a:ext uri="{28A0092B-C50C-407E-A947-70E740481C1C}">
                <a14:useLocalDpi xmlns:a14="http://schemas.microsoft.com/office/drawing/2010/main" val="0"/>
              </a:ext>
            </a:extLst>
          </a:blip>
          <a:srcRect l="10329" t="5346" r="6123" b="18227"/>
          <a:stretch/>
        </p:blipFill>
        <p:spPr bwMode="auto">
          <a:xfrm>
            <a:off x="180064" y="188640"/>
            <a:ext cx="5080197" cy="5976664"/>
          </a:xfrm>
          <a:prstGeom prst="rect">
            <a:avLst/>
          </a:prstGeom>
          <a:noFill/>
          <a:ln>
            <a:noFill/>
          </a:ln>
          <a:extLst>
            <a:ext uri="{53640926-AAD7-44D8-BBD7-CCE9431645EC}">
              <a14:shadowObscured xmlns:a14="http://schemas.microsoft.com/office/drawing/2010/main"/>
            </a:ext>
          </a:extLst>
        </p:spPr>
      </p:pic>
      <p:sp>
        <p:nvSpPr>
          <p:cNvPr id="18" name="مستطيل 17">
            <a:extLst>
              <a:ext uri="{FF2B5EF4-FFF2-40B4-BE49-F238E27FC236}">
                <a16:creationId xmlns:a16="http://schemas.microsoft.com/office/drawing/2014/main" id="{34CF6DAE-ACC7-4F9A-8472-67CDDA9D13DC}"/>
              </a:ext>
            </a:extLst>
          </p:cNvPr>
          <p:cNvSpPr/>
          <p:nvPr/>
        </p:nvSpPr>
        <p:spPr>
          <a:xfrm>
            <a:off x="4867573" y="5202937"/>
            <a:ext cx="392687" cy="242287"/>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9" name="موجة 18">
            <a:extLst>
              <a:ext uri="{FF2B5EF4-FFF2-40B4-BE49-F238E27FC236}">
                <a16:creationId xmlns:a16="http://schemas.microsoft.com/office/drawing/2014/main" id="{071CE7A0-3A69-44A0-AE54-DDF9A0D6D4DF}"/>
              </a:ext>
            </a:extLst>
          </p:cNvPr>
          <p:cNvSpPr/>
          <p:nvPr/>
        </p:nvSpPr>
        <p:spPr>
          <a:xfrm>
            <a:off x="5508104" y="4754076"/>
            <a:ext cx="3455832" cy="1326191"/>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دفترك المدرسي صفحة ( 136 ).</a:t>
            </a:r>
          </a:p>
        </p:txBody>
      </p:sp>
      <p:sp>
        <p:nvSpPr>
          <p:cNvPr id="20" name="شكل بيضاوي 19">
            <a:hlinkClick r:id="rId4" action="ppaction://hlinksldjump"/>
            <a:extLst>
              <a:ext uri="{FF2B5EF4-FFF2-40B4-BE49-F238E27FC236}">
                <a16:creationId xmlns:a16="http://schemas.microsoft.com/office/drawing/2014/main" id="{56AC9595-364A-404D-B9CE-86B0BACF1EF8}"/>
              </a:ext>
            </a:extLst>
          </p:cNvPr>
          <p:cNvSpPr/>
          <p:nvPr/>
        </p:nvSpPr>
        <p:spPr>
          <a:xfrm>
            <a:off x="6093477" y="4021967"/>
            <a:ext cx="1297596" cy="648072"/>
          </a:xfrm>
          <a:prstGeom prst="ellipse">
            <a:avLst/>
          </a:prstGeom>
          <a:solidFill>
            <a:srgbClr val="FF0000"/>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الإجابة</a:t>
            </a:r>
          </a:p>
        </p:txBody>
      </p:sp>
      <p:sp>
        <p:nvSpPr>
          <p:cNvPr id="21" name="شكل بيضاوي 20">
            <a:hlinkClick r:id="rId5" action="ppaction://hlinksldjump"/>
            <a:extLst>
              <a:ext uri="{FF2B5EF4-FFF2-40B4-BE49-F238E27FC236}">
                <a16:creationId xmlns:a16="http://schemas.microsoft.com/office/drawing/2014/main" id="{960FB78B-26BE-4798-ABC2-474E46E7E9F7}"/>
              </a:ext>
            </a:extLst>
          </p:cNvPr>
          <p:cNvSpPr/>
          <p:nvPr/>
        </p:nvSpPr>
        <p:spPr>
          <a:xfrm>
            <a:off x="5444679" y="5516232"/>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815335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heel(1)">
                                      <p:cBhvr>
                                        <p:cTn id="23" dur="2000"/>
                                        <p:tgtEl>
                                          <p:spTgt spid="18"/>
                                        </p:tgtEl>
                                      </p:cBhvr>
                                    </p:animEffect>
                                  </p:childTnLst>
                                  <p:subTnLst>
                                    <p:audio>
                                      <p:cMediaNode>
                                        <p:cTn display="0" masterRel="sameClick">
                                          <p:stCondLst>
                                            <p:cond evt="begin" delay="0">
                                              <p:tn val="21"/>
                                            </p:cond>
                                          </p:stCondLst>
                                          <p:endCondLst>
                                            <p:cond evt="onStopAudio" delay="0">
                                              <p:tgtEl>
                                                <p:sldTgt/>
                                              </p:tgtEl>
                                            </p:cond>
                                          </p:endCondLst>
                                        </p:cTn>
                                        <p:tgtEl>
                                          <p:sndTgt r:embed="rId2" name="cashreg.wav"/>
                                        </p:tgtEl>
                                      </p:cMediaNode>
                                    </p:audio>
                                  </p:sub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صورة 9">
            <a:extLst>
              <a:ext uri="{FF2B5EF4-FFF2-40B4-BE49-F238E27FC236}">
                <a16:creationId xmlns:a16="http://schemas.microsoft.com/office/drawing/2014/main" id="{22032CC0-AFCB-4128-93CE-11019BC7F9C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750" t="12126" r="2750" b="4330"/>
          <a:stretch/>
        </p:blipFill>
        <p:spPr>
          <a:xfrm>
            <a:off x="251520" y="257705"/>
            <a:ext cx="8784976" cy="5796644"/>
          </a:xfrm>
          <a:prstGeom prst="rect">
            <a:avLst/>
          </a:prstGeom>
          <a:ln>
            <a:noFill/>
          </a:ln>
          <a:effectLst>
            <a:softEdge rad="112500"/>
          </a:effectLst>
        </p:spPr>
      </p:pic>
      <p:sp>
        <p:nvSpPr>
          <p:cNvPr id="11" name="شكل بيضاوي 10">
            <a:hlinkClick r:id="rId3" action="ppaction://hlinksldjump"/>
            <a:extLst>
              <a:ext uri="{FF2B5EF4-FFF2-40B4-BE49-F238E27FC236}">
                <a16:creationId xmlns:a16="http://schemas.microsoft.com/office/drawing/2014/main" id="{345C7A3B-6763-4E4A-A447-4ADF44769A74}"/>
              </a:ext>
            </a:extLst>
          </p:cNvPr>
          <p:cNvSpPr/>
          <p:nvPr/>
        </p:nvSpPr>
        <p:spPr>
          <a:xfrm>
            <a:off x="263473" y="188640"/>
            <a:ext cx="1297596" cy="648072"/>
          </a:xfrm>
          <a:prstGeom prst="ellipse">
            <a:avLst/>
          </a:prstGeom>
          <a:solidFill>
            <a:srgbClr val="FF0000"/>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الإجابة</a:t>
            </a:r>
          </a:p>
        </p:txBody>
      </p:sp>
      <p:sp>
        <p:nvSpPr>
          <p:cNvPr id="12" name="مربع نص 11">
            <a:extLst>
              <a:ext uri="{FF2B5EF4-FFF2-40B4-BE49-F238E27FC236}">
                <a16:creationId xmlns:a16="http://schemas.microsoft.com/office/drawing/2014/main" id="{936BB5AB-B717-46C9-974C-F0129A09B003}"/>
              </a:ext>
            </a:extLst>
          </p:cNvPr>
          <p:cNvSpPr txBox="1"/>
          <p:nvPr/>
        </p:nvSpPr>
        <p:spPr>
          <a:xfrm>
            <a:off x="683568" y="1508389"/>
            <a:ext cx="8218293" cy="646331"/>
          </a:xfrm>
          <a:prstGeom prst="rect">
            <a:avLst/>
          </a:prstGeom>
          <a:noFill/>
        </p:spPr>
        <p:txBody>
          <a:bodyPr wrap="square" rtlCol="1">
            <a:spAutoFit/>
          </a:bodyPr>
          <a:lstStyle/>
          <a:p>
            <a:pPr algn="just"/>
            <a:r>
              <a:rPr lang="ar-SA" b="1" dirty="0">
                <a:solidFill>
                  <a:srgbClr val="FF0000"/>
                </a:solidFill>
              </a:rPr>
              <a:t>عمليات قياس ورصد الظواهر الطبيعية والبشرية الموجودة على سطح الأرض ، ثم نقلها إلى لوحة ( خريطة ) بمقياس رسم مناسب ، وباستخدام أجهزة مساحية مختلفة .</a:t>
            </a:r>
          </a:p>
        </p:txBody>
      </p:sp>
      <p:sp>
        <p:nvSpPr>
          <p:cNvPr id="13" name="مربع نص 12">
            <a:extLst>
              <a:ext uri="{FF2B5EF4-FFF2-40B4-BE49-F238E27FC236}">
                <a16:creationId xmlns:a16="http://schemas.microsoft.com/office/drawing/2014/main" id="{40792E44-8420-4336-928D-7E3424EEC8C7}"/>
              </a:ext>
            </a:extLst>
          </p:cNvPr>
          <p:cNvSpPr txBox="1"/>
          <p:nvPr/>
        </p:nvSpPr>
        <p:spPr>
          <a:xfrm>
            <a:off x="6804248" y="3076117"/>
            <a:ext cx="1638262" cy="369332"/>
          </a:xfrm>
          <a:prstGeom prst="rect">
            <a:avLst/>
          </a:prstGeom>
          <a:noFill/>
        </p:spPr>
        <p:txBody>
          <a:bodyPr wrap="square" rtlCol="1">
            <a:spAutoFit/>
          </a:bodyPr>
          <a:lstStyle/>
          <a:p>
            <a:pPr algn="ctr"/>
            <a:r>
              <a:rPr lang="ar-SA" b="1" dirty="0">
                <a:solidFill>
                  <a:srgbClr val="FF0000"/>
                </a:solidFill>
              </a:rPr>
              <a:t>الميزان</a:t>
            </a:r>
          </a:p>
        </p:txBody>
      </p:sp>
      <p:sp>
        <p:nvSpPr>
          <p:cNvPr id="14" name="مربع نص 13">
            <a:extLst>
              <a:ext uri="{FF2B5EF4-FFF2-40B4-BE49-F238E27FC236}">
                <a16:creationId xmlns:a16="http://schemas.microsoft.com/office/drawing/2014/main" id="{43F26FAE-1B76-473E-814E-61271795DF5E}"/>
              </a:ext>
            </a:extLst>
          </p:cNvPr>
          <p:cNvSpPr txBox="1"/>
          <p:nvPr/>
        </p:nvSpPr>
        <p:spPr>
          <a:xfrm>
            <a:off x="6211359" y="3890758"/>
            <a:ext cx="2430350" cy="369332"/>
          </a:xfrm>
          <a:prstGeom prst="rect">
            <a:avLst/>
          </a:prstGeom>
          <a:noFill/>
        </p:spPr>
        <p:txBody>
          <a:bodyPr wrap="square" rtlCol="1">
            <a:spAutoFit/>
          </a:bodyPr>
          <a:lstStyle/>
          <a:p>
            <a:pPr algn="ctr"/>
            <a:r>
              <a:rPr lang="ar-SA" b="1" dirty="0">
                <a:solidFill>
                  <a:srgbClr val="FF0000"/>
                </a:solidFill>
              </a:rPr>
              <a:t>تحديد المناسيب ( الارتفاعات )</a:t>
            </a:r>
          </a:p>
        </p:txBody>
      </p:sp>
      <p:sp>
        <p:nvSpPr>
          <p:cNvPr id="15" name="مربع نص 14">
            <a:extLst>
              <a:ext uri="{FF2B5EF4-FFF2-40B4-BE49-F238E27FC236}">
                <a16:creationId xmlns:a16="http://schemas.microsoft.com/office/drawing/2014/main" id="{A4E57140-A9AC-4F47-A46E-2EBF956A6B83}"/>
              </a:ext>
            </a:extLst>
          </p:cNvPr>
          <p:cNvSpPr txBox="1"/>
          <p:nvPr/>
        </p:nvSpPr>
        <p:spPr>
          <a:xfrm>
            <a:off x="4367758" y="4972553"/>
            <a:ext cx="4491799" cy="369332"/>
          </a:xfrm>
          <a:prstGeom prst="rect">
            <a:avLst/>
          </a:prstGeom>
          <a:noFill/>
        </p:spPr>
        <p:txBody>
          <a:bodyPr wrap="square" rtlCol="1">
            <a:spAutoFit/>
          </a:bodyPr>
          <a:lstStyle/>
          <a:p>
            <a:pPr algn="ctr"/>
            <a:r>
              <a:rPr lang="ar-SA" b="1" dirty="0">
                <a:solidFill>
                  <a:srgbClr val="FF0000"/>
                </a:solidFill>
              </a:rPr>
              <a:t>نقل القياسات إلى لوحة ( خريطة ) بمقياس رسم مناسب.</a:t>
            </a:r>
          </a:p>
        </p:txBody>
      </p:sp>
      <p:sp>
        <p:nvSpPr>
          <p:cNvPr id="16" name="شكل بيضاوي 15">
            <a:hlinkClick r:id="rId4" action="ppaction://hlinksldjump"/>
            <a:extLst>
              <a:ext uri="{FF2B5EF4-FFF2-40B4-BE49-F238E27FC236}">
                <a16:creationId xmlns:a16="http://schemas.microsoft.com/office/drawing/2014/main" id="{E9474C63-C581-4054-BF59-C70F350BCC0E}"/>
              </a:ext>
            </a:extLst>
          </p:cNvPr>
          <p:cNvSpPr/>
          <p:nvPr/>
        </p:nvSpPr>
        <p:spPr>
          <a:xfrm>
            <a:off x="3269347" y="5451786"/>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382669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5"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ربع نص 4"/>
          <p:cNvSpPr txBox="1">
            <a:spLocks noChangeArrowheads="1"/>
          </p:cNvSpPr>
          <p:nvPr/>
        </p:nvSpPr>
        <p:spPr bwMode="auto">
          <a:xfrm>
            <a:off x="4093633" y="141661"/>
            <a:ext cx="4902433"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يتضمن المسح الأرضي عدد من القياسات على سطح الأرض ) استخلصها من مقطع الفيديو.</a:t>
            </a:r>
            <a:endParaRPr lang="en-US" sz="2400" b="1" dirty="0"/>
          </a:p>
        </p:txBody>
      </p:sp>
      <p:grpSp>
        <p:nvGrpSpPr>
          <p:cNvPr id="14" name="مجموعة 13"/>
          <p:cNvGrpSpPr/>
          <p:nvPr/>
        </p:nvGrpSpPr>
        <p:grpSpPr>
          <a:xfrm>
            <a:off x="245631" y="411336"/>
            <a:ext cx="4467864" cy="5689426"/>
            <a:chOff x="179512" y="292123"/>
            <a:chExt cx="4467864" cy="5689426"/>
          </a:xfrm>
        </p:grpSpPr>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292123"/>
              <a:ext cx="4467864" cy="5689426"/>
            </a:xfrm>
            <a:prstGeom prst="rect">
              <a:avLst/>
            </a:prstGeom>
          </p:spPr>
        </p:pic>
        <p:sp>
          <p:nvSpPr>
            <p:cNvPr id="12" name="مربع نص 11"/>
            <p:cNvSpPr txBox="1"/>
            <p:nvPr/>
          </p:nvSpPr>
          <p:spPr>
            <a:xfrm rot="18943581">
              <a:off x="2108553" y="4705367"/>
              <a:ext cx="2155356" cy="461665"/>
            </a:xfrm>
            <a:prstGeom prst="rect">
              <a:avLst/>
            </a:prstGeom>
            <a:noFill/>
          </p:spPr>
          <p:txBody>
            <a:bodyPr wrap="square" rtlCol="1">
              <a:spAutoFit/>
            </a:bodyPr>
            <a:lstStyle/>
            <a:p>
              <a:pPr algn="ctr"/>
              <a:r>
                <a:rPr lang="ar-SA" sz="2400" b="1" dirty="0">
                  <a:solidFill>
                    <a:schemeClr val="bg1"/>
                  </a:solidFill>
                </a:rPr>
                <a:t>القياسات في</a:t>
              </a:r>
            </a:p>
          </p:txBody>
        </p:sp>
        <p:sp>
          <p:nvSpPr>
            <p:cNvPr id="13" name="مستطيل 12"/>
            <p:cNvSpPr/>
            <p:nvPr/>
          </p:nvSpPr>
          <p:spPr>
            <a:xfrm rot="2356019">
              <a:off x="312749" y="4691516"/>
              <a:ext cx="1661032" cy="489749"/>
            </a:xfrm>
            <a:prstGeom prst="rect">
              <a:avLst/>
            </a:prstGeom>
          </p:spPr>
          <p:txBody>
            <a:bodyPr wrap="none">
              <a:spAutoFit/>
            </a:bodyPr>
            <a:lstStyle/>
            <a:p>
              <a:pPr algn="ctr">
                <a:lnSpc>
                  <a:spcPct val="115000"/>
                </a:lnSpc>
                <a:spcAft>
                  <a:spcPts val="1000"/>
                </a:spcAft>
              </a:pPr>
              <a:r>
                <a:rPr lang="ar-SA" sz="2400" b="1" dirty="0">
                  <a:solidFill>
                    <a:schemeClr val="bg1"/>
                  </a:solidFill>
                  <a:ea typeface="Calibri" panose="020F0502020204030204" pitchFamily="34" charset="0"/>
                </a:rPr>
                <a:t>المسح الأرضي</a:t>
              </a:r>
              <a:endParaRPr lang="en-US" sz="2400" dirty="0">
                <a:solidFill>
                  <a:schemeClr val="bg1"/>
                </a:solidFill>
                <a:ea typeface="Calibri" panose="020F0502020204030204" pitchFamily="34" charset="0"/>
              </a:endParaRPr>
            </a:p>
          </p:txBody>
        </p:sp>
      </p:grpSp>
      <p:sp>
        <p:nvSpPr>
          <p:cNvPr id="15" name="مربع نص 14"/>
          <p:cNvSpPr txBox="1"/>
          <p:nvPr/>
        </p:nvSpPr>
        <p:spPr>
          <a:xfrm rot="2012920">
            <a:off x="1868560" y="856353"/>
            <a:ext cx="1296144" cy="707886"/>
          </a:xfrm>
          <a:prstGeom prst="rect">
            <a:avLst/>
          </a:prstGeom>
          <a:noFill/>
        </p:spPr>
        <p:txBody>
          <a:bodyPr wrap="square" rtlCol="1">
            <a:spAutoFit/>
          </a:bodyPr>
          <a:lstStyle/>
          <a:p>
            <a:pPr algn="ctr"/>
            <a:r>
              <a:rPr lang="ar-SA" sz="2000" b="1" dirty="0"/>
              <a:t>قياس المسافات</a:t>
            </a:r>
          </a:p>
        </p:txBody>
      </p:sp>
      <p:sp>
        <p:nvSpPr>
          <p:cNvPr id="16" name="مربع نص 15"/>
          <p:cNvSpPr txBox="1"/>
          <p:nvPr/>
        </p:nvSpPr>
        <p:spPr>
          <a:xfrm rot="1493819">
            <a:off x="556323" y="1409450"/>
            <a:ext cx="1296144" cy="707886"/>
          </a:xfrm>
          <a:prstGeom prst="rect">
            <a:avLst/>
          </a:prstGeom>
          <a:noFill/>
        </p:spPr>
        <p:txBody>
          <a:bodyPr wrap="square" rtlCol="1">
            <a:spAutoFit/>
          </a:bodyPr>
          <a:lstStyle/>
          <a:p>
            <a:pPr algn="ctr"/>
            <a:r>
              <a:rPr lang="ar-SA" sz="2000" b="1" dirty="0"/>
              <a:t>حساب المساحات</a:t>
            </a:r>
          </a:p>
        </p:txBody>
      </p:sp>
      <p:sp>
        <p:nvSpPr>
          <p:cNvPr id="17" name="مربع نص 16"/>
          <p:cNvSpPr txBox="1"/>
          <p:nvPr/>
        </p:nvSpPr>
        <p:spPr>
          <a:xfrm rot="1377140">
            <a:off x="968843" y="2594329"/>
            <a:ext cx="1296144" cy="1323439"/>
          </a:xfrm>
          <a:prstGeom prst="rect">
            <a:avLst/>
          </a:prstGeom>
          <a:noFill/>
        </p:spPr>
        <p:txBody>
          <a:bodyPr wrap="square" rtlCol="1">
            <a:spAutoFit/>
          </a:bodyPr>
          <a:lstStyle/>
          <a:p>
            <a:pPr algn="ctr"/>
            <a:r>
              <a:rPr lang="ar-SA" sz="2000" b="1" dirty="0"/>
              <a:t>حساب الارتفاع عن مستوى سطح البحر</a:t>
            </a:r>
          </a:p>
        </p:txBody>
      </p:sp>
      <p:sp>
        <p:nvSpPr>
          <p:cNvPr id="18" name="مربع نص 17"/>
          <p:cNvSpPr txBox="1"/>
          <p:nvPr/>
        </p:nvSpPr>
        <p:spPr>
          <a:xfrm rot="621470">
            <a:off x="2725014" y="2646683"/>
            <a:ext cx="1296144" cy="707886"/>
          </a:xfrm>
          <a:prstGeom prst="rect">
            <a:avLst/>
          </a:prstGeom>
          <a:noFill/>
        </p:spPr>
        <p:txBody>
          <a:bodyPr wrap="square" rtlCol="1">
            <a:spAutoFit/>
          </a:bodyPr>
          <a:lstStyle/>
          <a:p>
            <a:pPr algn="ctr"/>
            <a:r>
              <a:rPr lang="ar-SA" sz="2000" b="1" dirty="0"/>
              <a:t>تحديد الاتجاهات</a:t>
            </a:r>
          </a:p>
        </p:txBody>
      </p:sp>
      <p:sp>
        <p:nvSpPr>
          <p:cNvPr id="19" name="مربع نص 18"/>
          <p:cNvSpPr txBox="1"/>
          <p:nvPr/>
        </p:nvSpPr>
        <p:spPr>
          <a:xfrm rot="21087134">
            <a:off x="2717531" y="1520060"/>
            <a:ext cx="2066556" cy="707886"/>
          </a:xfrm>
          <a:prstGeom prst="rect">
            <a:avLst/>
          </a:prstGeom>
          <a:noFill/>
        </p:spPr>
        <p:txBody>
          <a:bodyPr wrap="square" rtlCol="1">
            <a:spAutoFit/>
          </a:bodyPr>
          <a:lstStyle/>
          <a:p>
            <a:pPr algn="ctr"/>
            <a:r>
              <a:rPr lang="ar-SA" sz="2000" b="1" dirty="0"/>
              <a:t>تحديد مواقع الظواهر الجغرافية</a:t>
            </a:r>
          </a:p>
        </p:txBody>
      </p:sp>
      <p:pic>
        <p:nvPicPr>
          <p:cNvPr id="21" name="صورة 20" descr="صورة تحتوي على جالس, أسود, شاشة عرض, منضدة&#10;&#10;تم إنشاء الوصف تلقائياً">
            <a:extLst>
              <a:ext uri="{FF2B5EF4-FFF2-40B4-BE49-F238E27FC236}">
                <a16:creationId xmlns:a16="http://schemas.microsoft.com/office/drawing/2014/main" id="{60C196EB-60D7-4196-8A16-A750CEB79C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178" y="1364492"/>
            <a:ext cx="4278524" cy="4608512"/>
          </a:xfrm>
          <a:prstGeom prst="rect">
            <a:avLst/>
          </a:prstGeom>
        </p:spPr>
      </p:pic>
      <p:pic>
        <p:nvPicPr>
          <p:cNvPr id="4" name="WhatsApp Video 2019-11-12 at 10.44.52 PM">
            <a:hlinkClick r:id="" action="ppaction://media"/>
            <a:extLst>
              <a:ext uri="{FF2B5EF4-FFF2-40B4-BE49-F238E27FC236}">
                <a16:creationId xmlns:a16="http://schemas.microsoft.com/office/drawing/2014/main" id="{32386710-0A1B-4CD8-89DF-040A8C2DA4F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027363" y="3298732"/>
            <a:ext cx="2712989" cy="2074484"/>
          </a:xfrm>
          <a:prstGeom prst="rect">
            <a:avLst/>
          </a:prstGeom>
        </p:spPr>
      </p:pic>
    </p:spTree>
    <p:extLst>
      <p:ext uri="{BB962C8B-B14F-4D97-AF65-F5344CB8AC3E}">
        <p14:creationId xmlns:p14="http://schemas.microsoft.com/office/powerpoint/2010/main" val="175802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3"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upRigh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56" fill="hold" display="0">
                  <p:stCondLst>
                    <p:cond delay="indefinite"/>
                  </p:stCondLst>
                </p:cTn>
                <p:tgtEl>
                  <p:spTgt spid="4"/>
                </p:tgtEl>
              </p:cMediaNode>
            </p:video>
          </p:childTnLst>
        </p:cTn>
      </p:par>
    </p:tnLst>
    <p:bldLst>
      <p:bldP spid="5" grpId="0" animBg="1"/>
      <p:bldP spid="15" grpId="0"/>
      <p:bldP spid="16" grpId="0"/>
      <p:bldP spid="17" grpId="0"/>
      <p:bldP spid="18" grpId="0"/>
      <p:bldP spid="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a:extLst>
              <a:ext uri="{FF2B5EF4-FFF2-40B4-BE49-F238E27FC236}">
                <a16:creationId xmlns:a16="http://schemas.microsoft.com/office/drawing/2014/main" id="{B90D546A-2BD9-4AF2-A86F-4DB4C42A9001}"/>
              </a:ext>
            </a:extLst>
          </p:cNvPr>
          <p:cNvSpPr txBox="1">
            <a:spLocks noChangeArrowheads="1"/>
          </p:cNvSpPr>
          <p:nvPr/>
        </p:nvSpPr>
        <p:spPr bwMode="auto">
          <a:xfrm>
            <a:off x="2699792" y="180504"/>
            <a:ext cx="626469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دراستك لموضوع المسح الأرضي ، أجب عمّا يأتي :</a:t>
            </a:r>
            <a:endParaRPr lang="en-US" sz="2400" b="1" dirty="0"/>
          </a:p>
        </p:txBody>
      </p:sp>
      <p:sp>
        <p:nvSpPr>
          <p:cNvPr id="4" name="مربع نص 3">
            <a:extLst>
              <a:ext uri="{FF2B5EF4-FFF2-40B4-BE49-F238E27FC236}">
                <a16:creationId xmlns:a16="http://schemas.microsoft.com/office/drawing/2014/main" id="{EEDAF74E-C54F-4D33-811F-091251912F06}"/>
              </a:ext>
            </a:extLst>
          </p:cNvPr>
          <p:cNvSpPr txBox="1">
            <a:spLocks noChangeArrowheads="1"/>
          </p:cNvSpPr>
          <p:nvPr/>
        </p:nvSpPr>
        <p:spPr bwMode="auto">
          <a:xfrm>
            <a:off x="1043609" y="1556792"/>
            <a:ext cx="792088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 ) كيف يمكن أخذ قراءة دقيقة للقياسات الأرضية في الظروف الجوية الصعبة؟</a:t>
            </a:r>
            <a:endParaRPr lang="en-US" sz="2400" b="1" dirty="0"/>
          </a:p>
        </p:txBody>
      </p:sp>
      <p:sp>
        <p:nvSpPr>
          <p:cNvPr id="5" name="مخطط انسيابي: معالجة متعاقبة 4">
            <a:extLst>
              <a:ext uri="{FF2B5EF4-FFF2-40B4-BE49-F238E27FC236}">
                <a16:creationId xmlns:a16="http://schemas.microsoft.com/office/drawing/2014/main" id="{B3CF1187-D751-4A8A-9699-D79B8E3B34E5}"/>
              </a:ext>
            </a:extLst>
          </p:cNvPr>
          <p:cNvSpPr/>
          <p:nvPr/>
        </p:nvSpPr>
        <p:spPr>
          <a:xfrm>
            <a:off x="3635896" y="2132856"/>
            <a:ext cx="5400600" cy="70265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استخدام الأجهزة الرقمية / والأجهزة التي تعمل بتقنية الليزر. </a:t>
            </a:r>
            <a:endParaRPr lang="ar-OM" sz="2000" b="1" dirty="0">
              <a:solidFill>
                <a:schemeClr val="tx1"/>
              </a:solidFill>
            </a:endParaRPr>
          </a:p>
        </p:txBody>
      </p:sp>
      <p:sp>
        <p:nvSpPr>
          <p:cNvPr id="6" name="مربع نص 5">
            <a:extLst>
              <a:ext uri="{FF2B5EF4-FFF2-40B4-BE49-F238E27FC236}">
                <a16:creationId xmlns:a16="http://schemas.microsoft.com/office/drawing/2014/main" id="{A940B712-0489-4D23-AF0C-8CC47F3D8A7F}"/>
              </a:ext>
            </a:extLst>
          </p:cNvPr>
          <p:cNvSpPr txBox="1">
            <a:spLocks noChangeArrowheads="1"/>
          </p:cNvSpPr>
          <p:nvPr/>
        </p:nvSpPr>
        <p:spPr bwMode="auto">
          <a:xfrm>
            <a:off x="1043608" y="3140968"/>
            <a:ext cx="7907475"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 ) ما مصادر الأخطاء الشخصية التي تؤثر على دقة نتائج القياسات الأرضية؟</a:t>
            </a:r>
            <a:endParaRPr lang="en-US" sz="2400" b="1" dirty="0"/>
          </a:p>
        </p:txBody>
      </p:sp>
      <p:sp>
        <p:nvSpPr>
          <p:cNvPr id="8" name="مخطط انسيابي: معالجة متعاقبة 7">
            <a:extLst>
              <a:ext uri="{FF2B5EF4-FFF2-40B4-BE49-F238E27FC236}">
                <a16:creationId xmlns:a16="http://schemas.microsoft.com/office/drawing/2014/main" id="{C3C52F9A-BAC3-47FF-AF3B-4F6D766E1ED3}"/>
              </a:ext>
            </a:extLst>
          </p:cNvPr>
          <p:cNvSpPr/>
          <p:nvPr/>
        </p:nvSpPr>
        <p:spPr>
          <a:xfrm>
            <a:off x="179512" y="3692069"/>
            <a:ext cx="8856984" cy="825187"/>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عدم خبرة المسّاح الكافية في استخدام الجهاز / قلة إلمام المسّاح بالعمل في الموقع /المشاكل الصحية التي قد يعاني منها المسّاح أثناء قيامه بعمليات المسح الأرضي.</a:t>
            </a:r>
            <a:endParaRPr lang="ar-OM" sz="2000" b="1" dirty="0">
              <a:solidFill>
                <a:schemeClr val="tx1"/>
              </a:solidFill>
            </a:endParaRPr>
          </a:p>
        </p:txBody>
      </p:sp>
      <p:sp>
        <p:nvSpPr>
          <p:cNvPr id="9" name="مربع نص 8">
            <a:extLst>
              <a:ext uri="{FF2B5EF4-FFF2-40B4-BE49-F238E27FC236}">
                <a16:creationId xmlns:a16="http://schemas.microsoft.com/office/drawing/2014/main" id="{7AEAF56B-253D-427C-A0E2-34A36E5CEB63}"/>
              </a:ext>
            </a:extLst>
          </p:cNvPr>
          <p:cNvSpPr txBox="1">
            <a:spLocks noChangeArrowheads="1"/>
          </p:cNvSpPr>
          <p:nvPr/>
        </p:nvSpPr>
        <p:spPr bwMode="auto">
          <a:xfrm>
            <a:off x="467545" y="4768136"/>
            <a:ext cx="856895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ج ) ما النتيجة المترتبة على وجود أخطاء في وحدات القياس بأجهزة المسح الأرضي؟</a:t>
            </a:r>
            <a:endParaRPr lang="en-US" sz="2400" b="1" dirty="0"/>
          </a:p>
        </p:txBody>
      </p:sp>
      <p:sp>
        <p:nvSpPr>
          <p:cNvPr id="10" name="مخطط انسيابي: معالجة متعاقبة 9">
            <a:extLst>
              <a:ext uri="{FF2B5EF4-FFF2-40B4-BE49-F238E27FC236}">
                <a16:creationId xmlns:a16="http://schemas.microsoft.com/office/drawing/2014/main" id="{AF001E01-8375-4A0E-8EC5-60BAD855708E}"/>
              </a:ext>
            </a:extLst>
          </p:cNvPr>
          <p:cNvSpPr/>
          <p:nvPr/>
        </p:nvSpPr>
        <p:spPr>
          <a:xfrm>
            <a:off x="6084168" y="5373216"/>
            <a:ext cx="2952328" cy="630043"/>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حدوث أخطاء في نتائج القياس.</a:t>
            </a:r>
            <a:endParaRPr lang="ar-OM" sz="2000" b="1" dirty="0">
              <a:solidFill>
                <a:schemeClr val="tx1"/>
              </a:solidFill>
            </a:endParaRPr>
          </a:p>
        </p:txBody>
      </p:sp>
      <p:sp>
        <p:nvSpPr>
          <p:cNvPr id="12" name="موجة 11">
            <a:extLst>
              <a:ext uri="{FF2B5EF4-FFF2-40B4-BE49-F238E27FC236}">
                <a16:creationId xmlns:a16="http://schemas.microsoft.com/office/drawing/2014/main" id="{DA882C34-27A3-4899-8AC5-7AC6E0738DED}"/>
              </a:ext>
            </a:extLst>
          </p:cNvPr>
          <p:cNvSpPr/>
          <p:nvPr/>
        </p:nvSpPr>
        <p:spPr>
          <a:xfrm>
            <a:off x="168569" y="507293"/>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( 135 ).</a:t>
            </a:r>
          </a:p>
        </p:txBody>
      </p:sp>
      <p:sp>
        <p:nvSpPr>
          <p:cNvPr id="13" name="شكل بيضاوي 12">
            <a:hlinkClick r:id="rId2" action="ppaction://hlinksldjump"/>
            <a:extLst>
              <a:ext uri="{FF2B5EF4-FFF2-40B4-BE49-F238E27FC236}">
                <a16:creationId xmlns:a16="http://schemas.microsoft.com/office/drawing/2014/main" id="{70E3F138-D235-4482-8AFF-1C79397035B1}"/>
              </a:ext>
            </a:extLst>
          </p:cNvPr>
          <p:cNvSpPr/>
          <p:nvPr/>
        </p:nvSpPr>
        <p:spPr>
          <a:xfrm>
            <a:off x="201492" y="5442904"/>
            <a:ext cx="1297596" cy="648072"/>
          </a:xfrm>
          <a:prstGeom prst="ellipse">
            <a:avLst/>
          </a:prstGeom>
          <a:solidFill>
            <a:schemeClr val="bg2">
              <a:lumMod val="75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Tree>
    <p:extLst>
      <p:ext uri="{BB962C8B-B14F-4D97-AF65-F5344CB8AC3E}">
        <p14:creationId xmlns:p14="http://schemas.microsoft.com/office/powerpoint/2010/main" val="1702861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P spid="10"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292080" y="180504"/>
            <a:ext cx="367240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اذكر أهم تطبيقات المسح الأرضي.</a:t>
            </a:r>
            <a:endParaRPr lang="en-US" sz="2400" b="1" dirty="0"/>
          </a:p>
        </p:txBody>
      </p:sp>
      <p:grpSp>
        <p:nvGrpSpPr>
          <p:cNvPr id="5" name="مجموعة 4"/>
          <p:cNvGrpSpPr/>
          <p:nvPr/>
        </p:nvGrpSpPr>
        <p:grpSpPr>
          <a:xfrm>
            <a:off x="107504" y="1066104"/>
            <a:ext cx="9036496" cy="5091087"/>
            <a:chOff x="107504" y="1052736"/>
            <a:chExt cx="9036496" cy="5091087"/>
          </a:xfrm>
        </p:grpSpPr>
        <p:pic>
          <p:nvPicPr>
            <p:cNvPr id="3" name="صورة 2"/>
            <p:cNvPicPr/>
            <p:nvPr/>
          </p:nvPicPr>
          <p:blipFill>
            <a:blip r:embed="rId2">
              <a:extLst>
                <a:ext uri="{28A0092B-C50C-407E-A947-70E740481C1C}">
                  <a14:useLocalDpi xmlns:a14="http://schemas.microsoft.com/office/drawing/2010/main" val="0"/>
                </a:ext>
              </a:extLst>
            </a:blip>
            <a:stretch>
              <a:fillRect/>
            </a:stretch>
          </p:blipFill>
          <p:spPr>
            <a:xfrm>
              <a:off x="107504" y="1052736"/>
              <a:ext cx="9036496" cy="5091087"/>
            </a:xfrm>
            <a:prstGeom prst="rect">
              <a:avLst/>
            </a:prstGeom>
          </p:spPr>
        </p:pic>
        <p:sp>
          <p:nvSpPr>
            <p:cNvPr id="4" name="مربع نص 3"/>
            <p:cNvSpPr txBox="1"/>
            <p:nvPr/>
          </p:nvSpPr>
          <p:spPr>
            <a:xfrm>
              <a:off x="6372200" y="3136614"/>
              <a:ext cx="2020785" cy="1015663"/>
            </a:xfrm>
            <a:prstGeom prst="rect">
              <a:avLst/>
            </a:prstGeom>
            <a:noFill/>
          </p:spPr>
          <p:txBody>
            <a:bodyPr wrap="square" rtlCol="1">
              <a:spAutoFit/>
            </a:bodyPr>
            <a:lstStyle/>
            <a:p>
              <a:pPr algn="ctr"/>
              <a:r>
                <a:rPr lang="ar-SA" sz="2000" b="1" dirty="0"/>
                <a:t>تطبيقات</a:t>
              </a:r>
            </a:p>
            <a:p>
              <a:pPr algn="ctr"/>
              <a:r>
                <a:rPr lang="ar-SA" sz="2000" b="1" dirty="0"/>
                <a:t> المسح </a:t>
              </a:r>
            </a:p>
            <a:p>
              <a:pPr algn="ctr"/>
              <a:r>
                <a:rPr lang="ar-SA" sz="2000" b="1" dirty="0"/>
                <a:t>الأرضي</a:t>
              </a:r>
            </a:p>
          </p:txBody>
        </p:sp>
      </p:grpSp>
      <p:sp>
        <p:nvSpPr>
          <p:cNvPr id="6" name="مربع نص 5"/>
          <p:cNvSpPr txBox="1"/>
          <p:nvPr/>
        </p:nvSpPr>
        <p:spPr>
          <a:xfrm rot="3597015">
            <a:off x="3615037" y="2281531"/>
            <a:ext cx="2508740" cy="400110"/>
          </a:xfrm>
          <a:prstGeom prst="rect">
            <a:avLst/>
          </a:prstGeom>
          <a:noFill/>
        </p:spPr>
        <p:txBody>
          <a:bodyPr wrap="square" rtlCol="1">
            <a:spAutoFit/>
          </a:bodyPr>
          <a:lstStyle/>
          <a:p>
            <a:pPr algn="just"/>
            <a:r>
              <a:rPr lang="ar-SA" sz="2000" b="1" dirty="0"/>
              <a:t>تخطيط المدن وشق الطرق.</a:t>
            </a:r>
          </a:p>
        </p:txBody>
      </p:sp>
      <p:sp>
        <p:nvSpPr>
          <p:cNvPr id="7" name="مربع نص 6"/>
          <p:cNvSpPr txBox="1"/>
          <p:nvPr/>
        </p:nvSpPr>
        <p:spPr>
          <a:xfrm rot="3597015">
            <a:off x="1789397" y="2058879"/>
            <a:ext cx="2566663" cy="707886"/>
          </a:xfrm>
          <a:prstGeom prst="rect">
            <a:avLst/>
          </a:prstGeom>
          <a:noFill/>
        </p:spPr>
        <p:txBody>
          <a:bodyPr wrap="square" rtlCol="1">
            <a:spAutoFit/>
          </a:bodyPr>
          <a:lstStyle/>
          <a:p>
            <a:pPr algn="just"/>
            <a:r>
              <a:rPr lang="ar-SA" sz="2000" b="1" dirty="0"/>
              <a:t>الإنشاءات الهندسية وتحديد قبلة المساجد.</a:t>
            </a:r>
          </a:p>
        </p:txBody>
      </p:sp>
      <p:sp>
        <p:nvSpPr>
          <p:cNvPr id="8" name="مربع نص 7"/>
          <p:cNvSpPr txBox="1"/>
          <p:nvPr/>
        </p:nvSpPr>
        <p:spPr>
          <a:xfrm rot="3597015">
            <a:off x="-154987" y="2058880"/>
            <a:ext cx="2566663" cy="707886"/>
          </a:xfrm>
          <a:prstGeom prst="rect">
            <a:avLst/>
          </a:prstGeom>
          <a:noFill/>
        </p:spPr>
        <p:txBody>
          <a:bodyPr wrap="square" rtlCol="1">
            <a:spAutoFit/>
          </a:bodyPr>
          <a:lstStyle/>
          <a:p>
            <a:pPr algn="just"/>
            <a:r>
              <a:rPr lang="ar-SA" sz="2000" b="1" dirty="0"/>
              <a:t>أغراض الملاحة مثل تحديد المواقع في السفر.</a:t>
            </a:r>
          </a:p>
        </p:txBody>
      </p:sp>
      <p:sp>
        <p:nvSpPr>
          <p:cNvPr id="9" name="مربع نص 8"/>
          <p:cNvSpPr txBox="1"/>
          <p:nvPr/>
        </p:nvSpPr>
        <p:spPr>
          <a:xfrm rot="18329401">
            <a:off x="3651206" y="4510781"/>
            <a:ext cx="2746727" cy="707886"/>
          </a:xfrm>
          <a:prstGeom prst="rect">
            <a:avLst/>
          </a:prstGeom>
          <a:noFill/>
        </p:spPr>
        <p:txBody>
          <a:bodyPr wrap="square" rtlCol="1">
            <a:spAutoFit/>
          </a:bodyPr>
          <a:lstStyle/>
          <a:p>
            <a:pPr algn="just"/>
            <a:r>
              <a:rPr lang="ar-SA" b="1" dirty="0"/>
              <a:t> </a:t>
            </a:r>
            <a:r>
              <a:rPr lang="ar-SA" sz="2000" b="1" dirty="0"/>
              <a:t>رصد وقياس حركة زحزحة القارات.</a:t>
            </a:r>
          </a:p>
        </p:txBody>
      </p:sp>
      <p:sp>
        <p:nvSpPr>
          <p:cNvPr id="10" name="مربع نص 9"/>
          <p:cNvSpPr txBox="1"/>
          <p:nvPr/>
        </p:nvSpPr>
        <p:spPr>
          <a:xfrm rot="18329401">
            <a:off x="2344001" y="4497415"/>
            <a:ext cx="2746727" cy="707886"/>
          </a:xfrm>
          <a:prstGeom prst="rect">
            <a:avLst/>
          </a:prstGeom>
          <a:noFill/>
        </p:spPr>
        <p:txBody>
          <a:bodyPr wrap="square" rtlCol="1">
            <a:spAutoFit/>
          </a:bodyPr>
          <a:lstStyle/>
          <a:p>
            <a:pPr algn="just"/>
            <a:r>
              <a:rPr lang="ar-SA" sz="2000" b="1" dirty="0"/>
              <a:t> التصحيح الإحداثي للصور الجوية والفضائية.</a:t>
            </a:r>
          </a:p>
        </p:txBody>
      </p:sp>
      <p:sp>
        <p:nvSpPr>
          <p:cNvPr id="11" name="مربع نص 10"/>
          <p:cNvSpPr txBox="1"/>
          <p:nvPr/>
        </p:nvSpPr>
        <p:spPr>
          <a:xfrm rot="18329401">
            <a:off x="920680" y="4532169"/>
            <a:ext cx="2497986" cy="400110"/>
          </a:xfrm>
          <a:prstGeom prst="rect">
            <a:avLst/>
          </a:prstGeom>
          <a:noFill/>
        </p:spPr>
        <p:txBody>
          <a:bodyPr wrap="square" rtlCol="1">
            <a:spAutoFit/>
          </a:bodyPr>
          <a:lstStyle/>
          <a:p>
            <a:pPr algn="just"/>
            <a:r>
              <a:rPr lang="ar-SA" sz="2000" b="1" dirty="0"/>
              <a:t> إنتاج الخرائط وتحديثها.</a:t>
            </a:r>
          </a:p>
        </p:txBody>
      </p:sp>
      <p:sp>
        <p:nvSpPr>
          <p:cNvPr id="12" name="مربع نص 11"/>
          <p:cNvSpPr txBox="1"/>
          <p:nvPr/>
        </p:nvSpPr>
        <p:spPr>
          <a:xfrm rot="18329401">
            <a:off x="-318074" y="4500934"/>
            <a:ext cx="2497986" cy="400110"/>
          </a:xfrm>
          <a:prstGeom prst="rect">
            <a:avLst/>
          </a:prstGeom>
          <a:noFill/>
        </p:spPr>
        <p:txBody>
          <a:bodyPr wrap="square" rtlCol="1">
            <a:spAutoFit/>
          </a:bodyPr>
          <a:lstStyle/>
          <a:p>
            <a:pPr algn="just"/>
            <a:r>
              <a:rPr lang="ar-SA" sz="2000" b="1" dirty="0"/>
              <a:t> إنشاء نقاط التحكم الأرضي.</a:t>
            </a:r>
          </a:p>
        </p:txBody>
      </p:sp>
    </p:spTree>
    <p:extLst>
      <p:ext uri="{BB962C8B-B14F-4D97-AF65-F5344CB8AC3E}">
        <p14:creationId xmlns:p14="http://schemas.microsoft.com/office/powerpoint/2010/main" val="3241611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fltVal val="0"/>
                                          </p:val>
                                        </p:tav>
                                        <p:tav tm="100000">
                                          <p:val>
                                            <p:strVal val="#ppt_w"/>
                                          </p:val>
                                        </p:tav>
                                      </p:tavLst>
                                    </p:anim>
                                    <p:anim calcmode="lin" valueType="num">
                                      <p:cBhvr>
                                        <p:cTn id="58" dur="1000" fill="hold"/>
                                        <p:tgtEl>
                                          <p:spTgt spid="11"/>
                                        </p:tgtEl>
                                        <p:attrNameLst>
                                          <p:attrName>ppt_h</p:attrName>
                                        </p:attrNameLst>
                                      </p:cBhvr>
                                      <p:tavLst>
                                        <p:tav tm="0">
                                          <p:val>
                                            <p:fltVal val="0"/>
                                          </p:val>
                                        </p:tav>
                                        <p:tav tm="100000">
                                          <p:val>
                                            <p:strVal val="#ppt_h"/>
                                          </p:val>
                                        </p:tav>
                                      </p:tavLst>
                                    </p:anim>
                                    <p:anim calcmode="lin" valueType="num">
                                      <p:cBhvr>
                                        <p:cTn id="59" dur="1000" fill="hold"/>
                                        <p:tgtEl>
                                          <p:spTgt spid="11"/>
                                        </p:tgtEl>
                                        <p:attrNameLst>
                                          <p:attrName>style.rotation</p:attrName>
                                        </p:attrNameLst>
                                      </p:cBhvr>
                                      <p:tavLst>
                                        <p:tav tm="0">
                                          <p:val>
                                            <p:fltVal val="90"/>
                                          </p:val>
                                        </p:tav>
                                        <p:tav tm="100000">
                                          <p:val>
                                            <p:fltVal val="0"/>
                                          </p:val>
                                        </p:tav>
                                      </p:tavLst>
                                    </p:anim>
                                    <p:animEffect transition="in" filter="fade">
                                      <p:cBhvr>
                                        <p:cTn id="60" dur="10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1000" fill="hold"/>
                                        <p:tgtEl>
                                          <p:spTgt spid="12"/>
                                        </p:tgtEl>
                                        <p:attrNameLst>
                                          <p:attrName>ppt_w</p:attrName>
                                        </p:attrNameLst>
                                      </p:cBhvr>
                                      <p:tavLst>
                                        <p:tav tm="0">
                                          <p:val>
                                            <p:fltVal val="0"/>
                                          </p:val>
                                        </p:tav>
                                        <p:tav tm="100000">
                                          <p:val>
                                            <p:strVal val="#ppt_w"/>
                                          </p:val>
                                        </p:tav>
                                      </p:tavLst>
                                    </p:anim>
                                    <p:anim calcmode="lin" valueType="num">
                                      <p:cBhvr>
                                        <p:cTn id="66" dur="1000" fill="hold"/>
                                        <p:tgtEl>
                                          <p:spTgt spid="12"/>
                                        </p:tgtEl>
                                        <p:attrNameLst>
                                          <p:attrName>ppt_h</p:attrName>
                                        </p:attrNameLst>
                                      </p:cBhvr>
                                      <p:tavLst>
                                        <p:tav tm="0">
                                          <p:val>
                                            <p:fltVal val="0"/>
                                          </p:val>
                                        </p:tav>
                                        <p:tav tm="100000">
                                          <p:val>
                                            <p:strVal val="#ppt_h"/>
                                          </p:val>
                                        </p:tav>
                                      </p:tavLst>
                                    </p:anim>
                                    <p:anim calcmode="lin" valueType="num">
                                      <p:cBhvr>
                                        <p:cTn id="67" dur="1000" fill="hold"/>
                                        <p:tgtEl>
                                          <p:spTgt spid="12"/>
                                        </p:tgtEl>
                                        <p:attrNameLst>
                                          <p:attrName>style.rotation</p:attrName>
                                        </p:attrNameLst>
                                      </p:cBhvr>
                                      <p:tavLst>
                                        <p:tav tm="0">
                                          <p:val>
                                            <p:fltVal val="90"/>
                                          </p:val>
                                        </p:tav>
                                        <p:tav tm="100000">
                                          <p:val>
                                            <p:fltVal val="0"/>
                                          </p:val>
                                        </p:tav>
                                      </p:tavLst>
                                    </p:anim>
                                    <p:animEffect transition="in" filter="fade">
                                      <p:cBhvr>
                                        <p:cTn id="6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188640"/>
            <a:ext cx="7209337"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يُعد رصد وقياس حركة زحزحة القارات من التطبيقات المهمة للمسح الأرضي ) من خلال الفيديو وضح المقصود بحركة زحزحة القارات.</a:t>
            </a:r>
            <a:endParaRPr lang="en-US" sz="2400" b="1" dirty="0"/>
          </a:p>
        </p:txBody>
      </p:sp>
      <p:sp>
        <p:nvSpPr>
          <p:cNvPr id="3" name="شكل بيضاوي 2"/>
          <p:cNvSpPr/>
          <p:nvPr/>
        </p:nvSpPr>
        <p:spPr>
          <a:xfrm>
            <a:off x="7524328" y="180628"/>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تابع الفيديو</a:t>
            </a:r>
            <a:endParaRPr lang="ar-OM" sz="2400" b="1" dirty="0">
              <a:solidFill>
                <a:schemeClr val="tx1"/>
              </a:solidFill>
            </a:endParaRPr>
          </a:p>
        </p:txBody>
      </p:sp>
      <p:pic>
        <p:nvPicPr>
          <p:cNvPr id="4" name="نظرية زحزحة القارات">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63888" y="1268760"/>
            <a:ext cx="5400600" cy="4320480"/>
          </a:xfrm>
          <a:prstGeom prst="rect">
            <a:avLst/>
          </a:prstGeom>
        </p:spPr>
      </p:pic>
      <p:sp>
        <p:nvSpPr>
          <p:cNvPr id="5" name="مخطط انسيابي: معالجة متعاقبة 4"/>
          <p:cNvSpPr/>
          <p:nvPr/>
        </p:nvSpPr>
        <p:spPr>
          <a:xfrm>
            <a:off x="179512" y="1196752"/>
            <a:ext cx="3240360" cy="4680520"/>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من النظريات التي فسرت توزيع القارات والمحيطات على سطح الأرض ، قدمها العالم الألماني الفريد </a:t>
            </a:r>
            <a:r>
              <a:rPr lang="ar-SA" sz="2000" b="1" dirty="0" err="1">
                <a:solidFill>
                  <a:schemeClr val="tx1"/>
                </a:solidFill>
              </a:rPr>
              <a:t>فيجنر</a:t>
            </a:r>
            <a:r>
              <a:rPr lang="ar-SA" sz="2000" b="1" dirty="0">
                <a:solidFill>
                  <a:schemeClr val="tx1"/>
                </a:solidFill>
              </a:rPr>
              <a:t> عام 1912م ، حيث قسم تكون القارات والمحيطات إلى ثلاث مراحل ، وتقول النظرية باختصار : أن القارات كانت كتلة أرضية واحدة تحيط بها المياه ، ثم انقسمت تلك الكتلة إلى قسمين فصل بينهما بحر </a:t>
            </a:r>
            <a:r>
              <a:rPr lang="ar-SA" sz="2000" b="1" dirty="0" err="1">
                <a:solidFill>
                  <a:schemeClr val="tx1"/>
                </a:solidFill>
              </a:rPr>
              <a:t>تيثس</a:t>
            </a:r>
            <a:r>
              <a:rPr lang="ar-SA" sz="2000" b="1" dirty="0">
                <a:solidFill>
                  <a:schemeClr val="tx1"/>
                </a:solidFill>
              </a:rPr>
              <a:t> ، وفي المرحلة الثالثة تكسرت الكتلتان لتظهر القارات المختلفة وتشكلت البحار والمحيطات المعروفة في العالم اليوم.</a:t>
            </a:r>
            <a:endParaRPr lang="ar-OM" sz="2000" b="1" dirty="0">
              <a:solidFill>
                <a:schemeClr val="tx1"/>
              </a:solidFill>
            </a:endParaRPr>
          </a:p>
        </p:txBody>
      </p:sp>
    </p:spTree>
    <p:extLst>
      <p:ext uri="{BB962C8B-B14F-4D97-AF65-F5344CB8AC3E}">
        <p14:creationId xmlns:p14="http://schemas.microsoft.com/office/powerpoint/2010/main" val="347866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4"/>
                </p:tgtEl>
              </p:cMediaNode>
            </p:video>
          </p:childTnLst>
        </p:cTn>
      </p:par>
    </p:tnLst>
    <p:bldLst>
      <p:bldP spid="2" grpId="0" animBg="1"/>
      <p:bldP spid="3" grpId="0" animBg="1"/>
      <p:bldP spid="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627784" y="180504"/>
            <a:ext cx="633670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تسهم عمليات المسح الأرضي في رصد زحزحة القارات ؟</a:t>
            </a:r>
            <a:endParaRPr lang="en-US" sz="2400" b="1" dirty="0"/>
          </a:p>
        </p:txBody>
      </p:sp>
      <p:sp>
        <p:nvSpPr>
          <p:cNvPr id="3" name="مخطط انسيابي: معالجة متعاقبة 2"/>
          <p:cNvSpPr/>
          <p:nvPr/>
        </p:nvSpPr>
        <p:spPr>
          <a:xfrm>
            <a:off x="251520" y="1727473"/>
            <a:ext cx="3256562" cy="230425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من خلال وضع أجهزة مسح أرضي ثابتة طول العام ترصد إشارات الأقمار الصناعية بحيث ترصد الزحزحة بين القارات باستخدام (</a:t>
            </a:r>
            <a:r>
              <a:rPr lang="en-US" sz="2000" b="1" dirty="0">
                <a:solidFill>
                  <a:schemeClr val="tx1"/>
                </a:solidFill>
              </a:rPr>
              <a:t>GPS </a:t>
            </a:r>
            <a:r>
              <a:rPr lang="ar-SA" sz="2000" b="1" dirty="0">
                <a:solidFill>
                  <a:schemeClr val="tx1"/>
                </a:solidFill>
              </a:rPr>
              <a:t> ) ويسمي(المسح  ذا المسافات الطويلة) يحتاج إلي دقة متناهية.</a:t>
            </a: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908720"/>
            <a:ext cx="5159780" cy="3941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5" name="موجة 4"/>
          <p:cNvSpPr/>
          <p:nvPr/>
        </p:nvSpPr>
        <p:spPr>
          <a:xfrm>
            <a:off x="2123728" y="5117033"/>
            <a:ext cx="4608512" cy="895945"/>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دفترك المدرسي صفحة ( 148 ).</a:t>
            </a:r>
          </a:p>
        </p:txBody>
      </p:sp>
    </p:spTree>
    <p:extLst>
      <p:ext uri="{BB962C8B-B14F-4D97-AF65-F5344CB8AC3E}">
        <p14:creationId xmlns:p14="http://schemas.microsoft.com/office/powerpoint/2010/main" val="202443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5508104" y="180504"/>
            <a:ext cx="345638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أعط تعريفا لنقاط التحكم الأرضي.</a:t>
            </a:r>
            <a:endParaRPr lang="en-US" sz="2400" b="1" dirty="0"/>
          </a:p>
        </p:txBody>
      </p:sp>
      <p:sp>
        <p:nvSpPr>
          <p:cNvPr id="3" name="مخطط انسيابي: معالجة متعاقبة 2"/>
          <p:cNvSpPr/>
          <p:nvPr/>
        </p:nvSpPr>
        <p:spPr>
          <a:xfrm>
            <a:off x="755576" y="836712"/>
            <a:ext cx="8109001" cy="6480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هي نقاط معلومة الإحداثيات ، يتم تحديدها على سطح الأرض ، وقد تكون ثنائية أو ثلاثية الأبعاد.</a:t>
            </a:r>
          </a:p>
        </p:txBody>
      </p:sp>
      <p:pic>
        <p:nvPicPr>
          <p:cNvPr id="4" name="صورة 3"/>
          <p:cNvPicPr>
            <a:picLocks noChangeAspect="1"/>
          </p:cNvPicPr>
          <p:nvPr/>
        </p:nvPicPr>
        <p:blipFill rotWithShape="1">
          <a:blip r:embed="rId2"/>
          <a:srcRect l="38187" t="23387" r="31888" b="31792"/>
          <a:stretch/>
        </p:blipFill>
        <p:spPr>
          <a:xfrm>
            <a:off x="5292080" y="1772816"/>
            <a:ext cx="3672408" cy="374441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مربع نص 4"/>
          <p:cNvSpPr txBox="1">
            <a:spLocks noChangeArrowheads="1"/>
          </p:cNvSpPr>
          <p:nvPr/>
        </p:nvSpPr>
        <p:spPr bwMode="auto">
          <a:xfrm>
            <a:off x="1043608" y="1832460"/>
            <a:ext cx="396044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دلل على أهمية نقاط التحكم الأرضي.</a:t>
            </a:r>
            <a:endParaRPr lang="en-US" sz="2400" b="1" dirty="0"/>
          </a:p>
        </p:txBody>
      </p:sp>
      <p:sp>
        <p:nvSpPr>
          <p:cNvPr id="6" name="مخطط انسيابي: معالجة متعاقبة 5"/>
          <p:cNvSpPr/>
          <p:nvPr/>
        </p:nvSpPr>
        <p:spPr>
          <a:xfrm>
            <a:off x="179512" y="2492896"/>
            <a:ext cx="4918596" cy="504056"/>
          </a:xfrm>
          <a:prstGeom prst="flowChartAlternateProcess">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بما إن نقاط التحكم الأرضي معروفة الإحداثيات فتستخدم:</a:t>
            </a:r>
          </a:p>
        </p:txBody>
      </p:sp>
      <p:sp>
        <p:nvSpPr>
          <p:cNvPr id="7" name="مخطط انسيابي: معالجة متعاقبة 6"/>
          <p:cNvSpPr/>
          <p:nvPr/>
        </p:nvSpPr>
        <p:spPr>
          <a:xfrm>
            <a:off x="179512" y="3140968"/>
            <a:ext cx="4896544" cy="720080"/>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1) تعتبر ضرورية لحساب نقاط أخرى مجهولة أثناء عمليات المسح الأرضي.</a:t>
            </a:r>
          </a:p>
        </p:txBody>
      </p:sp>
      <p:sp>
        <p:nvSpPr>
          <p:cNvPr id="8" name="مخطط انسيابي: معالجة متعاقبة 7"/>
          <p:cNvSpPr/>
          <p:nvPr/>
        </p:nvSpPr>
        <p:spPr>
          <a:xfrm>
            <a:off x="201564" y="4005064"/>
            <a:ext cx="4896544" cy="720080"/>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2) تستخدم لربط الصور الجوية والفضائية بأرض الواقع بواسطة الإحداثيات.</a:t>
            </a:r>
          </a:p>
        </p:txBody>
      </p:sp>
      <p:sp>
        <p:nvSpPr>
          <p:cNvPr id="9" name="مخطط انسيابي: معالجة متعاقبة 8"/>
          <p:cNvSpPr/>
          <p:nvPr/>
        </p:nvSpPr>
        <p:spPr>
          <a:xfrm>
            <a:off x="179512" y="4869160"/>
            <a:ext cx="4896544" cy="720080"/>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3) ربط الصور الجوية والفضائية بعضها ببعض.</a:t>
            </a:r>
          </a:p>
        </p:txBody>
      </p:sp>
    </p:spTree>
    <p:extLst>
      <p:ext uri="{BB962C8B-B14F-4D97-AF65-F5344CB8AC3E}">
        <p14:creationId xmlns:p14="http://schemas.microsoft.com/office/powerpoint/2010/main" val="189373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3275856" y="180504"/>
            <a:ext cx="568863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يتم إنشاء نقاط التحكم الأرضي على سطح الأرض؟</a:t>
            </a:r>
            <a:endParaRPr lang="en-US" sz="2400" b="1" dirty="0"/>
          </a:p>
        </p:txBody>
      </p:sp>
      <p:sp>
        <p:nvSpPr>
          <p:cNvPr id="3" name="مخطط انسيابي: معالجة متعاقبة 2"/>
          <p:cNvSpPr/>
          <p:nvPr/>
        </p:nvSpPr>
        <p:spPr>
          <a:xfrm>
            <a:off x="179512" y="836712"/>
            <a:ext cx="8794500"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يتم تثبيت علامات خاصة على سطح الأرض باستخدام مواد ثابتة ، مثل الإسمنت أو المعدن للدلالة على موقع نقاط التحكم لتكون واضحة للراصد عند إجراء العمليات المساحية المختلفة.</a:t>
            </a:r>
          </a:p>
        </p:txBody>
      </p:sp>
      <p:sp>
        <p:nvSpPr>
          <p:cNvPr id="6" name="مربع نص 5"/>
          <p:cNvSpPr txBox="1">
            <a:spLocks noChangeArrowheads="1"/>
          </p:cNvSpPr>
          <p:nvPr/>
        </p:nvSpPr>
        <p:spPr bwMode="auto">
          <a:xfrm>
            <a:off x="3282040" y="1849878"/>
            <a:ext cx="5661455"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ما الجهة المختصة بتحديد نقاط التحكم في سلطنة عمان؟</a:t>
            </a:r>
            <a:endParaRPr lang="en-US" sz="2400" b="1" dirty="0"/>
          </a:p>
        </p:txBody>
      </p:sp>
      <p:pic>
        <p:nvPicPr>
          <p:cNvPr id="7" name="صورة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311543"/>
            <a:ext cx="3816424" cy="3637737"/>
          </a:xfrm>
          <a:prstGeom prst="rect">
            <a:avLst/>
          </a:prstGeom>
        </p:spPr>
      </p:pic>
      <p:sp>
        <p:nvSpPr>
          <p:cNvPr id="8" name="مخطط انسيابي: معالجة متعاقبة 7"/>
          <p:cNvSpPr/>
          <p:nvPr/>
        </p:nvSpPr>
        <p:spPr>
          <a:xfrm>
            <a:off x="5010232" y="2511381"/>
            <a:ext cx="2205070" cy="6482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الهيئة الوطنية للمساحة</a:t>
            </a:r>
          </a:p>
        </p:txBody>
      </p:sp>
      <p:sp>
        <p:nvSpPr>
          <p:cNvPr id="9" name="شكل بيضاوي 8">
            <a:extLst>
              <a:ext uri="{FF2B5EF4-FFF2-40B4-BE49-F238E27FC236}">
                <a16:creationId xmlns:a16="http://schemas.microsoft.com/office/drawing/2014/main" id="{4712BBE0-8F6C-479C-ADDE-563B19C08229}"/>
              </a:ext>
            </a:extLst>
          </p:cNvPr>
          <p:cNvSpPr/>
          <p:nvPr/>
        </p:nvSpPr>
        <p:spPr>
          <a:xfrm>
            <a:off x="7539642" y="327697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تذكر</a:t>
            </a:r>
            <a:endParaRPr lang="ar-OM" sz="2400" b="1" dirty="0">
              <a:solidFill>
                <a:schemeClr val="tx1"/>
              </a:solidFill>
            </a:endParaRPr>
          </a:p>
        </p:txBody>
      </p:sp>
      <p:sp>
        <p:nvSpPr>
          <p:cNvPr id="10" name="مربع نص 9">
            <a:extLst>
              <a:ext uri="{FF2B5EF4-FFF2-40B4-BE49-F238E27FC236}">
                <a16:creationId xmlns:a16="http://schemas.microsoft.com/office/drawing/2014/main" id="{2052636B-6683-40DA-8C38-B18D12B1A921}"/>
              </a:ext>
            </a:extLst>
          </p:cNvPr>
          <p:cNvSpPr txBox="1">
            <a:spLocks noChangeArrowheads="1"/>
          </p:cNvSpPr>
          <p:nvPr/>
        </p:nvSpPr>
        <p:spPr bwMode="auto">
          <a:xfrm>
            <a:off x="4139952" y="3364808"/>
            <a:ext cx="3227075"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متى أنشئت الهيئة الوطنية للمساحة؟</a:t>
            </a:r>
            <a:endParaRPr lang="en-US" sz="2400" b="1" dirty="0"/>
          </a:p>
        </p:txBody>
      </p:sp>
      <p:sp>
        <p:nvSpPr>
          <p:cNvPr id="11" name="مخطط انسيابي: معالجة متعاقبة 10">
            <a:extLst>
              <a:ext uri="{FF2B5EF4-FFF2-40B4-BE49-F238E27FC236}">
                <a16:creationId xmlns:a16="http://schemas.microsoft.com/office/drawing/2014/main" id="{9F8475EB-DA24-4098-A975-DAC389EE9FC4}"/>
              </a:ext>
            </a:extLst>
          </p:cNvPr>
          <p:cNvSpPr/>
          <p:nvPr/>
        </p:nvSpPr>
        <p:spPr>
          <a:xfrm>
            <a:off x="5133534" y="4392036"/>
            <a:ext cx="1440158" cy="6482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عام 1984م</a:t>
            </a:r>
          </a:p>
        </p:txBody>
      </p:sp>
    </p:spTree>
    <p:extLst>
      <p:ext uri="{BB962C8B-B14F-4D97-AF65-F5344CB8AC3E}">
        <p14:creationId xmlns:p14="http://schemas.microsoft.com/office/powerpoint/2010/main" val="4040226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ircle(in)">
                                      <p:cBhvr>
                                        <p:cTn id="31" dur="2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8" grpId="0" animBg="1"/>
      <p:bldP spid="9" grpId="0" animBg="1"/>
      <p:bldP spid="10" grpId="0" animBg="1"/>
      <p:bldP spid="1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a:spLocks noChangeArrowheads="1"/>
          </p:cNvSpPr>
          <p:nvPr/>
        </p:nvSpPr>
        <p:spPr bwMode="auto">
          <a:xfrm>
            <a:off x="611560" y="188640"/>
            <a:ext cx="835292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ما الشروط الواجب مراعاتها عند وضع العلامات الدالة على نقاط التحكم الأرضي؟</a:t>
            </a:r>
            <a:endParaRPr lang="en-US" sz="2400" b="1" dirty="0"/>
          </a:p>
        </p:txBody>
      </p:sp>
      <p:sp>
        <p:nvSpPr>
          <p:cNvPr id="5" name="مخطط انسيابي: معالجة متعاقبة 4"/>
          <p:cNvSpPr/>
          <p:nvPr/>
        </p:nvSpPr>
        <p:spPr>
          <a:xfrm>
            <a:off x="179512" y="844848"/>
            <a:ext cx="8794500"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وضع العلامة في مكان مناسب بحيث يمكن رؤيتها أثناء المسح الأرضي أو الجوي ، ويفضل أن تكون في مكان مرتفع ليسهل رؤيتها من الجو.</a:t>
            </a:r>
          </a:p>
        </p:txBody>
      </p:sp>
      <p:sp>
        <p:nvSpPr>
          <p:cNvPr id="9" name="مخطط انسيابي: معالجة متعاقبة 8"/>
          <p:cNvSpPr/>
          <p:nvPr/>
        </p:nvSpPr>
        <p:spPr>
          <a:xfrm>
            <a:off x="195961" y="1772816"/>
            <a:ext cx="8794500" cy="771044"/>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يفضل استخدام علامات مصنوعة من مواد ثابتة مثل : الإسمنت أو معدن غير معرض للصدأ مثل النحاس ؛ وذلك للمحافظة عليها لأطول وقت ممكن وتجنب أي عبث قد تتعرض له.</a:t>
            </a:r>
          </a:p>
        </p:txBody>
      </p:sp>
      <p:sp>
        <p:nvSpPr>
          <p:cNvPr id="11" name="مخطط انسيابي: معالجة متعاقبة 10"/>
          <p:cNvSpPr/>
          <p:nvPr/>
        </p:nvSpPr>
        <p:spPr>
          <a:xfrm>
            <a:off x="195961" y="2661639"/>
            <a:ext cx="8794500" cy="80022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كتابة بعض البيانات المتعلقة بنقطة التحكم الأرضي بشكل واضح على العلامة : مثل إحداثيات النقطة ، والجهة المسؤولة عنها ، والتاريخ ، وغيرها من البيانات المهمة.</a:t>
            </a:r>
          </a:p>
        </p:txBody>
      </p:sp>
      <p:sp>
        <p:nvSpPr>
          <p:cNvPr id="12" name="مخطط انسيابي: معالجة متعاقبة 11"/>
          <p:cNvSpPr/>
          <p:nvPr/>
        </p:nvSpPr>
        <p:spPr>
          <a:xfrm>
            <a:off x="467544" y="3597743"/>
            <a:ext cx="8506468" cy="80022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متابعة العلامات التي تم وضعها بشكل دوري ؛ للتأكد من سلامتها وعدم تعرضها للتلف أو التخريب.</a:t>
            </a:r>
          </a:p>
        </p:txBody>
      </p:sp>
      <p:sp>
        <p:nvSpPr>
          <p:cNvPr id="13" name="موجة 12"/>
          <p:cNvSpPr/>
          <p:nvPr/>
        </p:nvSpPr>
        <p:spPr>
          <a:xfrm>
            <a:off x="2375756" y="4725144"/>
            <a:ext cx="4392488" cy="741606"/>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دفترك المدرسي صفحة ( 145).</a:t>
            </a:r>
          </a:p>
        </p:txBody>
      </p:sp>
    </p:spTree>
    <p:extLst>
      <p:ext uri="{BB962C8B-B14F-4D97-AF65-F5344CB8AC3E}">
        <p14:creationId xmlns:p14="http://schemas.microsoft.com/office/powerpoint/2010/main" val="196587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1" grpId="0" animBg="1"/>
      <p:bldP spid="12" grpId="0" animBg="1"/>
      <p:bldP spid="1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a:spLocks noChangeArrowheads="1"/>
          </p:cNvSpPr>
          <p:nvPr/>
        </p:nvSpPr>
        <p:spPr bwMode="auto">
          <a:xfrm>
            <a:off x="179512" y="188640"/>
            <a:ext cx="7272808"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الصورة التي أمامك والتي تمثل جزءاً من مشروع طريق مسقط السريع ، وأحد الأجهزة المستخدمة في عمليات المسح الأرضي ، اجب عن الأسئلة التي تليها:</a:t>
            </a:r>
            <a:endParaRPr lang="en-US" sz="2400" b="1" dirty="0"/>
          </a:p>
        </p:txBody>
      </p:sp>
      <p:sp>
        <p:nvSpPr>
          <p:cNvPr id="8" name="شكل بيضاوي 7">
            <a:extLst>
              <a:ext uri="{FF2B5EF4-FFF2-40B4-BE49-F238E27FC236}">
                <a16:creationId xmlns:a16="http://schemas.microsoft.com/office/drawing/2014/main" id="{6F689974-D2AA-4D1F-BAFB-7819780D7B7A}"/>
              </a:ext>
            </a:extLst>
          </p:cNvPr>
          <p:cNvSpPr/>
          <p:nvPr/>
        </p:nvSpPr>
        <p:spPr>
          <a:xfrm>
            <a:off x="7526068" y="153155"/>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grpSp>
        <p:nvGrpSpPr>
          <p:cNvPr id="10" name="مجموعة 9">
            <a:extLst>
              <a:ext uri="{FF2B5EF4-FFF2-40B4-BE49-F238E27FC236}">
                <a16:creationId xmlns:a16="http://schemas.microsoft.com/office/drawing/2014/main" id="{2CFFACAC-A0E5-4DE4-B7F4-12179EC92B91}"/>
              </a:ext>
            </a:extLst>
          </p:cNvPr>
          <p:cNvGrpSpPr/>
          <p:nvPr/>
        </p:nvGrpSpPr>
        <p:grpSpPr>
          <a:xfrm>
            <a:off x="199052" y="1556792"/>
            <a:ext cx="5165036" cy="4392488"/>
            <a:chOff x="199052" y="1556792"/>
            <a:chExt cx="5165036" cy="4392488"/>
          </a:xfrm>
        </p:grpSpPr>
        <p:pic>
          <p:nvPicPr>
            <p:cNvPr id="3" name="صورة 2">
              <a:extLst>
                <a:ext uri="{FF2B5EF4-FFF2-40B4-BE49-F238E27FC236}">
                  <a16:creationId xmlns:a16="http://schemas.microsoft.com/office/drawing/2014/main" id="{9A56B8E1-15B2-4196-A4A2-3847CFD71B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052" y="1556792"/>
              <a:ext cx="4804995" cy="4392488"/>
            </a:xfrm>
            <a:prstGeom prst="rect">
              <a:avLst/>
            </a:prstGeom>
            <a:ln>
              <a:noFill/>
            </a:ln>
            <a:effectLst>
              <a:outerShdw blurRad="292100" dist="139700" dir="2700000" algn="tl" rotWithShape="0">
                <a:srgbClr val="333333">
                  <a:alpha val="65000"/>
                </a:srgbClr>
              </a:outerShdw>
            </a:effectLst>
          </p:spPr>
        </p:pic>
        <p:pic>
          <p:nvPicPr>
            <p:cNvPr id="7" name="صورة 6">
              <a:extLst>
                <a:ext uri="{FF2B5EF4-FFF2-40B4-BE49-F238E27FC236}">
                  <a16:creationId xmlns:a16="http://schemas.microsoft.com/office/drawing/2014/main" id="{B448AB7E-931D-4762-8A91-DC15FB55B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203848" y="1580452"/>
              <a:ext cx="2160240" cy="2088232"/>
            </a:xfrm>
            <a:prstGeom prst="rect">
              <a:avLst/>
            </a:prstGeom>
            <a:ln>
              <a:noFill/>
            </a:ln>
            <a:effectLst>
              <a:outerShdw blurRad="292100" dist="139700" dir="2700000" algn="tl" rotWithShape="0">
                <a:srgbClr val="333333">
                  <a:alpha val="65000"/>
                </a:srgbClr>
              </a:outerShdw>
            </a:effectLst>
          </p:spPr>
        </p:pic>
      </p:grpSp>
      <p:sp>
        <p:nvSpPr>
          <p:cNvPr id="14" name="مربع نص 13">
            <a:extLst>
              <a:ext uri="{FF2B5EF4-FFF2-40B4-BE49-F238E27FC236}">
                <a16:creationId xmlns:a16="http://schemas.microsoft.com/office/drawing/2014/main" id="{7D650FA4-642D-4D42-9E08-D62E3152E781}"/>
              </a:ext>
            </a:extLst>
          </p:cNvPr>
          <p:cNvSpPr txBox="1">
            <a:spLocks noChangeArrowheads="1"/>
          </p:cNvSpPr>
          <p:nvPr/>
        </p:nvSpPr>
        <p:spPr bwMode="auto">
          <a:xfrm>
            <a:off x="5128524" y="2659838"/>
            <a:ext cx="3816424"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ما الجهة المسؤولة التي وفرت خرائط طوبوغرافية للمشروع الموضح في الصورة ؟</a:t>
            </a:r>
            <a:endParaRPr lang="en-US" sz="2400" b="1" dirty="0"/>
          </a:p>
        </p:txBody>
      </p:sp>
      <p:sp>
        <p:nvSpPr>
          <p:cNvPr id="15" name="مخطط انسيابي: معالجة متعاقبة 14">
            <a:extLst>
              <a:ext uri="{FF2B5EF4-FFF2-40B4-BE49-F238E27FC236}">
                <a16:creationId xmlns:a16="http://schemas.microsoft.com/office/drawing/2014/main" id="{70F2ABFB-6229-486F-99AA-2B598740CB4E}"/>
              </a:ext>
            </a:extLst>
          </p:cNvPr>
          <p:cNvSpPr/>
          <p:nvPr/>
        </p:nvSpPr>
        <p:spPr>
          <a:xfrm>
            <a:off x="5344548" y="3998173"/>
            <a:ext cx="3528392" cy="6482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الهيئة الوطنية للمساحة / وزارة الدفاع</a:t>
            </a:r>
          </a:p>
        </p:txBody>
      </p:sp>
      <p:sp>
        <p:nvSpPr>
          <p:cNvPr id="9" name="موجة 8">
            <a:extLst>
              <a:ext uri="{FF2B5EF4-FFF2-40B4-BE49-F238E27FC236}">
                <a16:creationId xmlns:a16="http://schemas.microsoft.com/office/drawing/2014/main" id="{DEE8AF3A-80EE-4E7C-A535-119F4DBE0280}"/>
              </a:ext>
            </a:extLst>
          </p:cNvPr>
          <p:cNvSpPr/>
          <p:nvPr/>
        </p:nvSpPr>
        <p:spPr>
          <a:xfrm>
            <a:off x="5558526" y="1580452"/>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( 151 ).</a:t>
            </a:r>
          </a:p>
        </p:txBody>
      </p:sp>
    </p:spTree>
    <p:extLst>
      <p:ext uri="{BB962C8B-B14F-4D97-AF65-F5344CB8AC3E}">
        <p14:creationId xmlns:p14="http://schemas.microsoft.com/office/powerpoint/2010/main" val="425798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4" grpId="0" animBg="1"/>
      <p:bldP spid="15" grpId="0" animBg="1"/>
      <p:bldP spid="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a:spLocks noChangeArrowheads="1"/>
          </p:cNvSpPr>
          <p:nvPr/>
        </p:nvSpPr>
        <p:spPr bwMode="auto">
          <a:xfrm>
            <a:off x="179512" y="188640"/>
            <a:ext cx="7272808"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الصورة التي أمامك والتي تمثل جزءاً من مشروع طريق مسقط السريع ، وأحد الأجهزة المستخدمة في عمليات المسح الأرضي ، اجب عن الأسئلة التي تليها:</a:t>
            </a:r>
            <a:endParaRPr lang="en-US" sz="2400" b="1" dirty="0"/>
          </a:p>
        </p:txBody>
      </p:sp>
      <p:sp>
        <p:nvSpPr>
          <p:cNvPr id="8" name="شكل بيضاوي 7">
            <a:extLst>
              <a:ext uri="{FF2B5EF4-FFF2-40B4-BE49-F238E27FC236}">
                <a16:creationId xmlns:a16="http://schemas.microsoft.com/office/drawing/2014/main" id="{6F689974-D2AA-4D1F-BAFB-7819780D7B7A}"/>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grpSp>
        <p:nvGrpSpPr>
          <p:cNvPr id="10" name="مجموعة 9">
            <a:extLst>
              <a:ext uri="{FF2B5EF4-FFF2-40B4-BE49-F238E27FC236}">
                <a16:creationId xmlns:a16="http://schemas.microsoft.com/office/drawing/2014/main" id="{2CFFACAC-A0E5-4DE4-B7F4-12179EC92B91}"/>
              </a:ext>
            </a:extLst>
          </p:cNvPr>
          <p:cNvGrpSpPr/>
          <p:nvPr/>
        </p:nvGrpSpPr>
        <p:grpSpPr>
          <a:xfrm>
            <a:off x="199052" y="1556792"/>
            <a:ext cx="5165036" cy="4392488"/>
            <a:chOff x="199052" y="1556792"/>
            <a:chExt cx="5165036" cy="4392488"/>
          </a:xfrm>
        </p:grpSpPr>
        <p:pic>
          <p:nvPicPr>
            <p:cNvPr id="3" name="صورة 2">
              <a:extLst>
                <a:ext uri="{FF2B5EF4-FFF2-40B4-BE49-F238E27FC236}">
                  <a16:creationId xmlns:a16="http://schemas.microsoft.com/office/drawing/2014/main" id="{9A56B8E1-15B2-4196-A4A2-3847CFD71B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052" y="1556792"/>
              <a:ext cx="4804995" cy="4392488"/>
            </a:xfrm>
            <a:prstGeom prst="rect">
              <a:avLst/>
            </a:prstGeom>
            <a:ln>
              <a:noFill/>
            </a:ln>
            <a:effectLst>
              <a:outerShdw blurRad="292100" dist="139700" dir="2700000" algn="tl" rotWithShape="0">
                <a:srgbClr val="333333">
                  <a:alpha val="65000"/>
                </a:srgbClr>
              </a:outerShdw>
            </a:effectLst>
          </p:spPr>
        </p:pic>
        <p:pic>
          <p:nvPicPr>
            <p:cNvPr id="7" name="صورة 6">
              <a:extLst>
                <a:ext uri="{FF2B5EF4-FFF2-40B4-BE49-F238E27FC236}">
                  <a16:creationId xmlns:a16="http://schemas.microsoft.com/office/drawing/2014/main" id="{B448AB7E-931D-4762-8A91-DC15FB55B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203848" y="1580452"/>
              <a:ext cx="2160240" cy="2088232"/>
            </a:xfrm>
            <a:prstGeom prst="rect">
              <a:avLst/>
            </a:prstGeom>
            <a:ln>
              <a:noFill/>
            </a:ln>
            <a:effectLst>
              <a:outerShdw blurRad="292100" dist="139700" dir="2700000" algn="tl" rotWithShape="0">
                <a:srgbClr val="333333">
                  <a:alpha val="65000"/>
                </a:srgbClr>
              </a:outerShdw>
            </a:effectLst>
          </p:spPr>
        </p:pic>
      </p:grpSp>
      <p:sp>
        <p:nvSpPr>
          <p:cNvPr id="14" name="مربع نص 13">
            <a:extLst>
              <a:ext uri="{FF2B5EF4-FFF2-40B4-BE49-F238E27FC236}">
                <a16:creationId xmlns:a16="http://schemas.microsoft.com/office/drawing/2014/main" id="{7D650FA4-642D-4D42-9E08-D62E3152E781}"/>
              </a:ext>
            </a:extLst>
          </p:cNvPr>
          <p:cNvSpPr txBox="1">
            <a:spLocks noChangeArrowheads="1"/>
          </p:cNvSpPr>
          <p:nvPr/>
        </p:nvSpPr>
        <p:spPr bwMode="auto">
          <a:xfrm>
            <a:off x="5148064" y="1484784"/>
            <a:ext cx="3816424"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استفاد مهندسو المشروع من الجهاز الوارد في الصورة في عمليات الرفع المساحي؟</a:t>
            </a:r>
            <a:endParaRPr lang="en-US" sz="2400" b="1" dirty="0"/>
          </a:p>
        </p:txBody>
      </p:sp>
      <p:sp>
        <p:nvSpPr>
          <p:cNvPr id="15" name="مخطط انسيابي: معالجة متعاقبة 14">
            <a:extLst>
              <a:ext uri="{FF2B5EF4-FFF2-40B4-BE49-F238E27FC236}">
                <a16:creationId xmlns:a16="http://schemas.microsoft.com/office/drawing/2014/main" id="{70F2ABFB-6229-486F-99AA-2B598740CB4E}"/>
              </a:ext>
            </a:extLst>
          </p:cNvPr>
          <p:cNvSpPr/>
          <p:nvPr/>
        </p:nvSpPr>
        <p:spPr>
          <a:xfrm>
            <a:off x="5148064" y="2812970"/>
            <a:ext cx="3816424" cy="63361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أخذ القياسات مثل قياس المسافات والزوايا. </a:t>
            </a:r>
          </a:p>
        </p:txBody>
      </p:sp>
      <p:sp>
        <p:nvSpPr>
          <p:cNvPr id="9" name="مخطط انسيابي: معالجة متعاقبة 8">
            <a:extLst>
              <a:ext uri="{FF2B5EF4-FFF2-40B4-BE49-F238E27FC236}">
                <a16:creationId xmlns:a16="http://schemas.microsoft.com/office/drawing/2014/main" id="{6FC8EBF8-FF15-4EAC-9CD6-9A28B8F05D15}"/>
              </a:ext>
            </a:extLst>
          </p:cNvPr>
          <p:cNvSpPr/>
          <p:nvPr/>
        </p:nvSpPr>
        <p:spPr>
          <a:xfrm>
            <a:off x="5148064" y="3508603"/>
            <a:ext cx="3816424" cy="63361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رصد وتخزين بيانات الظواهر الجغرافية المرفوعة مساحياً.</a:t>
            </a:r>
          </a:p>
        </p:txBody>
      </p:sp>
      <p:sp>
        <p:nvSpPr>
          <p:cNvPr id="11" name="مخطط انسيابي: معالجة متعاقبة 10">
            <a:extLst>
              <a:ext uri="{FF2B5EF4-FFF2-40B4-BE49-F238E27FC236}">
                <a16:creationId xmlns:a16="http://schemas.microsoft.com/office/drawing/2014/main" id="{B20A19BF-53EB-4CDE-80D9-4182E9638499}"/>
              </a:ext>
            </a:extLst>
          </p:cNvPr>
          <p:cNvSpPr/>
          <p:nvPr/>
        </p:nvSpPr>
        <p:spPr>
          <a:xfrm>
            <a:off x="5128524" y="4221088"/>
            <a:ext cx="3835964" cy="1056460"/>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القيام بجميع العمليات الحسابية بشكل مباشر ثم نقل البيانات إلى الحاسب الآلي لتوقيعها على الخريطة.</a:t>
            </a:r>
          </a:p>
        </p:txBody>
      </p:sp>
    </p:spTree>
    <p:extLst>
      <p:ext uri="{BB962C8B-B14F-4D97-AF65-F5344CB8AC3E}">
        <p14:creationId xmlns:p14="http://schemas.microsoft.com/office/powerpoint/2010/main" val="245953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4" grpId="0" animBg="1"/>
      <p:bldP spid="15" grpId="0" animBg="1"/>
      <p:bldP spid="9" grpId="0" animBg="1"/>
      <p:bldP spid="11"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a:spLocks noChangeArrowheads="1"/>
          </p:cNvSpPr>
          <p:nvPr/>
        </p:nvSpPr>
        <p:spPr bwMode="auto">
          <a:xfrm>
            <a:off x="179512" y="188640"/>
            <a:ext cx="7272808"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الصورة التي أمامك والتي تمثل جزءاً من مشروع طريق مسقط السريع ، وأحد الأجهزة المستخدمة في عمليات المسح الأرضي ، اجب عن الأسئلة التي تليها:</a:t>
            </a:r>
            <a:endParaRPr lang="en-US" sz="2400" b="1" dirty="0"/>
          </a:p>
        </p:txBody>
      </p:sp>
      <p:sp>
        <p:nvSpPr>
          <p:cNvPr id="8" name="شكل بيضاوي 7">
            <a:extLst>
              <a:ext uri="{FF2B5EF4-FFF2-40B4-BE49-F238E27FC236}">
                <a16:creationId xmlns:a16="http://schemas.microsoft.com/office/drawing/2014/main" id="{6F689974-D2AA-4D1F-BAFB-7819780D7B7A}"/>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grpSp>
        <p:nvGrpSpPr>
          <p:cNvPr id="10" name="مجموعة 9">
            <a:extLst>
              <a:ext uri="{FF2B5EF4-FFF2-40B4-BE49-F238E27FC236}">
                <a16:creationId xmlns:a16="http://schemas.microsoft.com/office/drawing/2014/main" id="{2CFFACAC-A0E5-4DE4-B7F4-12179EC92B91}"/>
              </a:ext>
            </a:extLst>
          </p:cNvPr>
          <p:cNvGrpSpPr/>
          <p:nvPr/>
        </p:nvGrpSpPr>
        <p:grpSpPr>
          <a:xfrm>
            <a:off x="199052" y="1556792"/>
            <a:ext cx="5165036" cy="4392488"/>
            <a:chOff x="199052" y="1556792"/>
            <a:chExt cx="5165036" cy="4392488"/>
          </a:xfrm>
        </p:grpSpPr>
        <p:pic>
          <p:nvPicPr>
            <p:cNvPr id="3" name="صورة 2">
              <a:extLst>
                <a:ext uri="{FF2B5EF4-FFF2-40B4-BE49-F238E27FC236}">
                  <a16:creationId xmlns:a16="http://schemas.microsoft.com/office/drawing/2014/main" id="{9A56B8E1-15B2-4196-A4A2-3847CFD71B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052" y="1556792"/>
              <a:ext cx="4804995" cy="4392488"/>
            </a:xfrm>
            <a:prstGeom prst="rect">
              <a:avLst/>
            </a:prstGeom>
            <a:ln>
              <a:noFill/>
            </a:ln>
            <a:effectLst>
              <a:outerShdw blurRad="292100" dist="139700" dir="2700000" algn="tl" rotWithShape="0">
                <a:srgbClr val="333333">
                  <a:alpha val="65000"/>
                </a:srgbClr>
              </a:outerShdw>
            </a:effectLst>
          </p:spPr>
        </p:pic>
        <p:pic>
          <p:nvPicPr>
            <p:cNvPr id="7" name="صورة 6">
              <a:extLst>
                <a:ext uri="{FF2B5EF4-FFF2-40B4-BE49-F238E27FC236}">
                  <a16:creationId xmlns:a16="http://schemas.microsoft.com/office/drawing/2014/main" id="{B448AB7E-931D-4762-8A91-DC15FB55B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203848" y="1580452"/>
              <a:ext cx="2160240" cy="2088232"/>
            </a:xfrm>
            <a:prstGeom prst="rect">
              <a:avLst/>
            </a:prstGeom>
            <a:ln>
              <a:noFill/>
            </a:ln>
            <a:effectLst>
              <a:outerShdw blurRad="292100" dist="139700" dir="2700000" algn="tl" rotWithShape="0">
                <a:srgbClr val="333333">
                  <a:alpha val="65000"/>
                </a:srgbClr>
              </a:outerShdw>
            </a:effectLst>
          </p:spPr>
        </p:pic>
      </p:grpSp>
      <p:sp>
        <p:nvSpPr>
          <p:cNvPr id="14" name="مربع نص 13">
            <a:extLst>
              <a:ext uri="{FF2B5EF4-FFF2-40B4-BE49-F238E27FC236}">
                <a16:creationId xmlns:a16="http://schemas.microsoft.com/office/drawing/2014/main" id="{7D650FA4-642D-4D42-9E08-D62E3152E781}"/>
              </a:ext>
            </a:extLst>
          </p:cNvPr>
          <p:cNvSpPr txBox="1">
            <a:spLocks noChangeArrowheads="1"/>
          </p:cNvSpPr>
          <p:nvPr/>
        </p:nvSpPr>
        <p:spPr bwMode="auto">
          <a:xfrm>
            <a:off x="5148064" y="1484784"/>
            <a:ext cx="3816424"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اكتب واحداً من الظروف الجوية التي تؤثر على دقة القياسات المأخوذة في مثل هذه المشاريع.</a:t>
            </a:r>
            <a:endParaRPr lang="en-US" sz="2400" b="1" dirty="0"/>
          </a:p>
        </p:txBody>
      </p:sp>
      <p:sp>
        <p:nvSpPr>
          <p:cNvPr id="15" name="مخطط انسيابي: معالجة متعاقبة 14">
            <a:extLst>
              <a:ext uri="{FF2B5EF4-FFF2-40B4-BE49-F238E27FC236}">
                <a16:creationId xmlns:a16="http://schemas.microsoft.com/office/drawing/2014/main" id="{70F2ABFB-6229-486F-99AA-2B598740CB4E}"/>
              </a:ext>
            </a:extLst>
          </p:cNvPr>
          <p:cNvSpPr/>
          <p:nvPr/>
        </p:nvSpPr>
        <p:spPr>
          <a:xfrm>
            <a:off x="5832140" y="2820003"/>
            <a:ext cx="2664296" cy="633615"/>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الحرارة / الأمطار / الضباب </a:t>
            </a:r>
          </a:p>
        </p:txBody>
      </p:sp>
      <p:sp>
        <p:nvSpPr>
          <p:cNvPr id="12" name="مربع نص 11">
            <a:extLst>
              <a:ext uri="{FF2B5EF4-FFF2-40B4-BE49-F238E27FC236}">
                <a16:creationId xmlns:a16="http://schemas.microsoft.com/office/drawing/2014/main" id="{5CA33E8E-883F-4119-8868-414AC0C3C82B}"/>
              </a:ext>
            </a:extLst>
          </p:cNvPr>
          <p:cNvSpPr txBox="1">
            <a:spLocks noChangeArrowheads="1"/>
          </p:cNvSpPr>
          <p:nvPr/>
        </p:nvSpPr>
        <p:spPr bwMode="auto">
          <a:xfrm>
            <a:off x="5128524" y="3573760"/>
            <a:ext cx="3816424"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كيف يمكن التقليل من أخطاء قياسات المسح الأرضي في ظل الظروف الجوية الصعبة؟</a:t>
            </a:r>
            <a:endParaRPr lang="en-US" sz="2400" b="1" dirty="0"/>
          </a:p>
        </p:txBody>
      </p:sp>
      <p:sp>
        <p:nvSpPr>
          <p:cNvPr id="13" name="مخطط انسيابي: معالجة متعاقبة 12">
            <a:extLst>
              <a:ext uri="{FF2B5EF4-FFF2-40B4-BE49-F238E27FC236}">
                <a16:creationId xmlns:a16="http://schemas.microsoft.com/office/drawing/2014/main" id="{706EB59E-652E-4F41-9B90-190CC31CAC1E}"/>
              </a:ext>
            </a:extLst>
          </p:cNvPr>
          <p:cNvSpPr/>
          <p:nvPr/>
        </p:nvSpPr>
        <p:spPr>
          <a:xfrm>
            <a:off x="5128524" y="4908979"/>
            <a:ext cx="3816424" cy="753013"/>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اختراع واستخدام الأجهزة الرقمية والأجهزة التي تعمل بتقنية الليزر.</a:t>
            </a:r>
          </a:p>
        </p:txBody>
      </p:sp>
    </p:spTree>
    <p:extLst>
      <p:ext uri="{BB962C8B-B14F-4D97-AF65-F5344CB8AC3E}">
        <p14:creationId xmlns:p14="http://schemas.microsoft.com/office/powerpoint/2010/main" val="411586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4" grpId="0" animBg="1"/>
      <p:bldP spid="15"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4427984" y="180504"/>
            <a:ext cx="453650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عدد الأجهزة المستخدمة في المسح الأرضي.</a:t>
            </a:r>
            <a:endParaRPr lang="en-US" sz="2400" b="1" dirty="0"/>
          </a:p>
        </p:txBody>
      </p:sp>
      <p:pic>
        <p:nvPicPr>
          <p:cNvPr id="4" name="صورة 3"/>
          <p:cNvPicPr>
            <a:picLocks noChangeAspect="1"/>
          </p:cNvPicPr>
          <p:nvPr/>
        </p:nvPicPr>
        <p:blipFill>
          <a:blip r:embed="rId2" cstate="print">
            <a:extLst>
              <a:ext uri="{BEBA8EAE-BF5A-486C-A8C5-ECC9F3942E4B}">
                <a14:imgProps xmlns:a14="http://schemas.microsoft.com/office/drawing/2010/main">
                  <a14:imgLayer r:embed="rId3">
                    <a14:imgEffect>
                      <a14:backgroundRemoval t="667" b="100000" l="0" r="100000"/>
                    </a14:imgEffect>
                  </a14:imgLayer>
                </a14:imgProps>
              </a:ext>
              <a:ext uri="{28A0092B-C50C-407E-A947-70E740481C1C}">
                <a14:useLocalDpi xmlns:a14="http://schemas.microsoft.com/office/drawing/2010/main" val="0"/>
              </a:ext>
            </a:extLst>
          </a:blip>
          <a:stretch>
            <a:fillRect/>
          </a:stretch>
        </p:blipFill>
        <p:spPr>
          <a:xfrm>
            <a:off x="323529" y="193436"/>
            <a:ext cx="1872207" cy="1939420"/>
          </a:xfrm>
          <a:prstGeom prst="rect">
            <a:avLst/>
          </a:prstGeom>
        </p:spPr>
      </p:pic>
      <p:sp>
        <p:nvSpPr>
          <p:cNvPr id="5" name="شكل بيضاوي 4"/>
          <p:cNvSpPr/>
          <p:nvPr/>
        </p:nvSpPr>
        <p:spPr>
          <a:xfrm>
            <a:off x="561474" y="2060848"/>
            <a:ext cx="1656184" cy="1581778"/>
          </a:xfrm>
          <a:prstGeom prst="ellipse">
            <a:avLst/>
          </a:prstGeom>
          <a:solidFill>
            <a:srgbClr val="A9C27C"/>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شريط القياس</a:t>
            </a:r>
          </a:p>
        </p:txBody>
      </p:sp>
      <p:sp>
        <p:nvSpPr>
          <p:cNvPr id="6" name="شكل بيضاوي 5"/>
          <p:cNvSpPr/>
          <p:nvPr/>
        </p:nvSpPr>
        <p:spPr>
          <a:xfrm>
            <a:off x="880516" y="3581725"/>
            <a:ext cx="1656184" cy="1532845"/>
          </a:xfrm>
          <a:prstGeom prst="ellipse">
            <a:avLst/>
          </a:prstGeom>
          <a:solidFill>
            <a:srgbClr val="9E89B9"/>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البوصلة</a:t>
            </a:r>
          </a:p>
        </p:txBody>
      </p:sp>
      <p:sp>
        <p:nvSpPr>
          <p:cNvPr id="7" name="شكل بيضاوي 6"/>
          <p:cNvSpPr/>
          <p:nvPr/>
        </p:nvSpPr>
        <p:spPr>
          <a:xfrm>
            <a:off x="2267744" y="4409461"/>
            <a:ext cx="1656184" cy="1581778"/>
          </a:xfrm>
          <a:prstGeom prst="ellipse">
            <a:avLst/>
          </a:prstGeom>
          <a:solidFill>
            <a:srgbClr val="A9C27C"/>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الطاولة المستوية</a:t>
            </a:r>
          </a:p>
        </p:txBody>
      </p:sp>
      <p:sp>
        <p:nvSpPr>
          <p:cNvPr id="8" name="شكل بيضاوي 7"/>
          <p:cNvSpPr/>
          <p:nvPr/>
        </p:nvSpPr>
        <p:spPr>
          <a:xfrm>
            <a:off x="3923928" y="4425979"/>
            <a:ext cx="1656184" cy="1581778"/>
          </a:xfrm>
          <a:prstGeom prst="ellipse">
            <a:avLst/>
          </a:prstGeom>
          <a:solidFill>
            <a:srgbClr val="C7D7A9"/>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الميزان</a:t>
            </a:r>
          </a:p>
        </p:txBody>
      </p:sp>
      <p:sp>
        <p:nvSpPr>
          <p:cNvPr id="9" name="شكل بيضاوي 8"/>
          <p:cNvSpPr/>
          <p:nvPr/>
        </p:nvSpPr>
        <p:spPr>
          <a:xfrm>
            <a:off x="5594673" y="4367502"/>
            <a:ext cx="1656184" cy="1581778"/>
          </a:xfrm>
          <a:prstGeom prst="ellipse">
            <a:avLst/>
          </a:prstGeom>
          <a:solidFill>
            <a:srgbClr val="A9C27C"/>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err="1">
                <a:solidFill>
                  <a:schemeClr val="tx1"/>
                </a:solidFill>
              </a:rPr>
              <a:t>الثيودوليت</a:t>
            </a:r>
            <a:endParaRPr lang="ar-SA" sz="2200" b="1" dirty="0">
              <a:solidFill>
                <a:schemeClr val="tx1"/>
              </a:solidFill>
            </a:endParaRPr>
          </a:p>
        </p:txBody>
      </p:sp>
      <p:sp>
        <p:nvSpPr>
          <p:cNvPr id="10" name="شكل بيضاوي 9"/>
          <p:cNvSpPr/>
          <p:nvPr/>
        </p:nvSpPr>
        <p:spPr>
          <a:xfrm>
            <a:off x="6876256" y="3356992"/>
            <a:ext cx="1656184" cy="1581778"/>
          </a:xfrm>
          <a:prstGeom prst="ellipse">
            <a:avLst/>
          </a:prstGeom>
          <a:solidFill>
            <a:srgbClr val="F3E09B"/>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جهاز تحديد المواقع</a:t>
            </a:r>
          </a:p>
        </p:txBody>
      </p:sp>
      <p:grpSp>
        <p:nvGrpSpPr>
          <p:cNvPr id="13" name="مجموعة 12"/>
          <p:cNvGrpSpPr/>
          <p:nvPr/>
        </p:nvGrpSpPr>
        <p:grpSpPr>
          <a:xfrm>
            <a:off x="7164288" y="1268760"/>
            <a:ext cx="1656184" cy="2088232"/>
            <a:chOff x="7164288" y="1268760"/>
            <a:chExt cx="1656184" cy="2088232"/>
          </a:xfrm>
        </p:grpSpPr>
        <p:sp>
          <p:nvSpPr>
            <p:cNvPr id="11" name="شكل بيضاوي 10"/>
            <p:cNvSpPr/>
            <p:nvPr/>
          </p:nvSpPr>
          <p:spPr>
            <a:xfrm>
              <a:off x="7164288" y="1775214"/>
              <a:ext cx="1656184" cy="1581778"/>
            </a:xfrm>
            <a:prstGeom prst="ellipse">
              <a:avLst/>
            </a:prstGeom>
            <a:solidFill>
              <a:srgbClr val="A9C27C"/>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محطة العمل المتكاملة</a:t>
              </a:r>
            </a:p>
          </p:txBody>
        </p:sp>
        <p:sp>
          <p:nvSpPr>
            <p:cNvPr id="12" name="مثلث متساوي الساقين 11"/>
            <p:cNvSpPr/>
            <p:nvPr/>
          </p:nvSpPr>
          <p:spPr>
            <a:xfrm>
              <a:off x="7704348" y="1268760"/>
              <a:ext cx="540060" cy="576064"/>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a:p>
          </p:txBody>
        </p:sp>
      </p:grpSp>
      <p:sp>
        <p:nvSpPr>
          <p:cNvPr id="14" name="شكل بيضاوي 13"/>
          <p:cNvSpPr/>
          <p:nvPr/>
        </p:nvSpPr>
        <p:spPr>
          <a:xfrm>
            <a:off x="2510234" y="791023"/>
            <a:ext cx="4483572" cy="984191"/>
          </a:xfrm>
          <a:prstGeom prst="ellipse">
            <a:avLst/>
          </a:prstGeom>
          <a:solidFill>
            <a:srgbClr val="DAE54D"/>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تختلف هذه الأجهزة من حيث نوع القياس المطلوب.</a:t>
            </a:r>
          </a:p>
        </p:txBody>
      </p:sp>
      <p:sp>
        <p:nvSpPr>
          <p:cNvPr id="16" name="شكل بيضاوي 15">
            <a:extLst>
              <a:ext uri="{FF2B5EF4-FFF2-40B4-BE49-F238E27FC236}">
                <a16:creationId xmlns:a16="http://schemas.microsoft.com/office/drawing/2014/main" id="{6D72A2AF-D78A-4334-9097-216BD500A956}"/>
              </a:ext>
            </a:extLst>
          </p:cNvPr>
          <p:cNvSpPr/>
          <p:nvPr/>
        </p:nvSpPr>
        <p:spPr>
          <a:xfrm>
            <a:off x="2546238" y="1663012"/>
            <a:ext cx="4483572" cy="1434904"/>
          </a:xfrm>
          <a:prstGeom prst="ellipse">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هناك أجهزة تختص بقياس المسافات ، وأخرى في تحديد الاتجاهات أو قياس الزوايا.</a:t>
            </a:r>
          </a:p>
        </p:txBody>
      </p:sp>
      <p:sp>
        <p:nvSpPr>
          <p:cNvPr id="17" name="شكل بيضاوي 16">
            <a:extLst>
              <a:ext uri="{FF2B5EF4-FFF2-40B4-BE49-F238E27FC236}">
                <a16:creationId xmlns:a16="http://schemas.microsoft.com/office/drawing/2014/main" id="{892BCBA5-A930-4A99-9ACF-60C32C542A1B}"/>
              </a:ext>
            </a:extLst>
          </p:cNvPr>
          <p:cNvSpPr/>
          <p:nvPr/>
        </p:nvSpPr>
        <p:spPr>
          <a:xfrm>
            <a:off x="2411760" y="2922233"/>
            <a:ext cx="4483572" cy="1370863"/>
          </a:xfrm>
          <a:prstGeom prst="ellipse">
            <a:avLst/>
          </a:prstGeom>
          <a:solidFill>
            <a:srgbClr val="DAE54D"/>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200" b="1" dirty="0">
                <a:solidFill>
                  <a:schemeClr val="tx1"/>
                </a:solidFill>
              </a:rPr>
              <a:t>مع التطور التقني والتكنولوجي ظهرت أجهزة تقوم بإجراء عدد من القياسات في آن واحد.</a:t>
            </a:r>
          </a:p>
        </p:txBody>
      </p:sp>
    </p:spTree>
    <p:extLst>
      <p:ext uri="{BB962C8B-B14F-4D97-AF65-F5344CB8AC3E}">
        <p14:creationId xmlns:p14="http://schemas.microsoft.com/office/powerpoint/2010/main" val="1040579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heel(1)">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2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heel(1)">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heel(1)">
                                      <p:cBhvr>
                                        <p:cTn id="48" dur="20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heel(1)">
                                      <p:cBhvr>
                                        <p:cTn id="53" dur="20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heel(1)">
                                      <p:cBhvr>
                                        <p:cTn id="58" dur="2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heel(1)">
                                      <p:cBhvr>
                                        <p:cTn id="6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4" grpId="0" animBg="1"/>
      <p:bldP spid="16" grpId="0" animBg="1"/>
      <p:bldP spid="1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a:spLocks noChangeArrowheads="1"/>
          </p:cNvSpPr>
          <p:nvPr/>
        </p:nvSpPr>
        <p:spPr bwMode="auto">
          <a:xfrm>
            <a:off x="3491880" y="188640"/>
            <a:ext cx="3960440"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ادرس الشكل الآتي ثم اجب عما يلي :</a:t>
            </a:r>
            <a:endParaRPr lang="en-US" sz="2400" b="1" dirty="0"/>
          </a:p>
        </p:txBody>
      </p:sp>
      <p:sp>
        <p:nvSpPr>
          <p:cNvPr id="8" name="شكل بيضاوي 7">
            <a:extLst>
              <a:ext uri="{FF2B5EF4-FFF2-40B4-BE49-F238E27FC236}">
                <a16:creationId xmlns:a16="http://schemas.microsoft.com/office/drawing/2014/main" id="{6F689974-D2AA-4D1F-BAFB-7819780D7B7A}"/>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sp>
        <p:nvSpPr>
          <p:cNvPr id="14" name="مربع نص 13">
            <a:extLst>
              <a:ext uri="{FF2B5EF4-FFF2-40B4-BE49-F238E27FC236}">
                <a16:creationId xmlns:a16="http://schemas.microsoft.com/office/drawing/2014/main" id="{7D650FA4-642D-4D42-9E08-D62E3152E781}"/>
              </a:ext>
            </a:extLst>
          </p:cNvPr>
          <p:cNvSpPr txBox="1">
            <a:spLocks noChangeArrowheads="1"/>
          </p:cNvSpPr>
          <p:nvPr/>
        </p:nvSpPr>
        <p:spPr bwMode="auto">
          <a:xfrm>
            <a:off x="3923928" y="1124744"/>
            <a:ext cx="5095739"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( 1 ) سم العلامة المساحية الموضحة في الشكل. </a:t>
            </a:r>
            <a:endParaRPr lang="en-US" sz="2400" b="1" dirty="0"/>
          </a:p>
        </p:txBody>
      </p:sp>
      <p:pic>
        <p:nvPicPr>
          <p:cNvPr id="11" name="صورة 10">
            <a:extLst>
              <a:ext uri="{FF2B5EF4-FFF2-40B4-BE49-F238E27FC236}">
                <a16:creationId xmlns:a16="http://schemas.microsoft.com/office/drawing/2014/main" id="{1F5F3381-7E5F-4487-9609-FEB5737C06E7}"/>
              </a:ext>
            </a:extLst>
          </p:cNvPr>
          <p:cNvPicPr/>
          <p:nvPr/>
        </p:nvPicPr>
        <p:blipFill rotWithShape="1">
          <a:blip r:embed="rId2">
            <a:extLst>
              <a:ext uri="{28A0092B-C50C-407E-A947-70E740481C1C}">
                <a14:useLocalDpi xmlns:a14="http://schemas.microsoft.com/office/drawing/2010/main" val="0"/>
              </a:ext>
            </a:extLst>
          </a:blip>
          <a:srcRect l="2348" t="12721" r="1577" b="10426"/>
          <a:stretch/>
        </p:blipFill>
        <p:spPr bwMode="auto">
          <a:xfrm>
            <a:off x="107504" y="654834"/>
            <a:ext cx="3351454" cy="2152228"/>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16" name="مخطط انسيابي: معالجة متعاقبة 15">
            <a:extLst>
              <a:ext uri="{FF2B5EF4-FFF2-40B4-BE49-F238E27FC236}">
                <a16:creationId xmlns:a16="http://schemas.microsoft.com/office/drawing/2014/main" id="{FE938777-480A-42A4-A07A-5E9FC672877E}"/>
              </a:ext>
            </a:extLst>
          </p:cNvPr>
          <p:cNvSpPr/>
          <p:nvPr/>
        </p:nvSpPr>
        <p:spPr>
          <a:xfrm>
            <a:off x="6876255" y="1700808"/>
            <a:ext cx="2143411" cy="46166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000" b="1" dirty="0">
                <a:solidFill>
                  <a:schemeClr val="tx1"/>
                </a:solidFill>
              </a:rPr>
              <a:t>نقطة تحكم أرضي</a:t>
            </a:r>
          </a:p>
        </p:txBody>
      </p:sp>
      <p:sp>
        <p:nvSpPr>
          <p:cNvPr id="17" name="مربع نص 16">
            <a:extLst>
              <a:ext uri="{FF2B5EF4-FFF2-40B4-BE49-F238E27FC236}">
                <a16:creationId xmlns:a16="http://schemas.microsoft.com/office/drawing/2014/main" id="{07E525E0-F912-4164-AE5C-1495C0C04C79}"/>
              </a:ext>
            </a:extLst>
          </p:cNvPr>
          <p:cNvSpPr txBox="1">
            <a:spLocks noChangeArrowheads="1"/>
          </p:cNvSpPr>
          <p:nvPr/>
        </p:nvSpPr>
        <p:spPr bwMode="auto">
          <a:xfrm>
            <a:off x="3563888" y="2276873"/>
            <a:ext cx="5455779"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( 2 ) اذكر شرطا واحدا يجب أن يتوفر عند وضع العلامة المساحة على الأرض للدلالة عليها .</a:t>
            </a:r>
            <a:endParaRPr lang="en-US" sz="2400" b="1" dirty="0"/>
          </a:p>
        </p:txBody>
      </p:sp>
      <p:sp>
        <p:nvSpPr>
          <p:cNvPr id="19" name="مخطط انسيابي: معالجة متعاقبة 18">
            <a:extLst>
              <a:ext uri="{FF2B5EF4-FFF2-40B4-BE49-F238E27FC236}">
                <a16:creationId xmlns:a16="http://schemas.microsoft.com/office/drawing/2014/main" id="{C426A172-3DD1-47E6-9B15-FAC6D01D259F}"/>
              </a:ext>
            </a:extLst>
          </p:cNvPr>
          <p:cNvSpPr/>
          <p:nvPr/>
        </p:nvSpPr>
        <p:spPr>
          <a:xfrm>
            <a:off x="179882" y="3212976"/>
            <a:ext cx="8870682"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 تثبت باستخدام مواد ثابتة ، مثل الإسمنت أو المعدن / تكون واضحة للراصد عند إجراء العمليات المساحية المختلفة.</a:t>
            </a:r>
          </a:p>
        </p:txBody>
      </p:sp>
      <p:sp>
        <p:nvSpPr>
          <p:cNvPr id="20" name="شكل بيضاوي 19">
            <a:extLst>
              <a:ext uri="{FF2B5EF4-FFF2-40B4-BE49-F238E27FC236}">
                <a16:creationId xmlns:a16="http://schemas.microsoft.com/office/drawing/2014/main" id="{5D4DCE7F-492C-4412-8D0C-8193755AB92A}"/>
              </a:ext>
            </a:extLst>
          </p:cNvPr>
          <p:cNvSpPr/>
          <p:nvPr/>
        </p:nvSpPr>
        <p:spPr>
          <a:xfrm>
            <a:off x="7595666" y="4069060"/>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sp>
        <p:nvSpPr>
          <p:cNvPr id="21" name="مربع نص 20">
            <a:extLst>
              <a:ext uri="{FF2B5EF4-FFF2-40B4-BE49-F238E27FC236}">
                <a16:creationId xmlns:a16="http://schemas.microsoft.com/office/drawing/2014/main" id="{A2C4633E-FA10-4992-9BEB-737041EA5299}"/>
              </a:ext>
            </a:extLst>
          </p:cNvPr>
          <p:cNvSpPr txBox="1">
            <a:spLocks noChangeArrowheads="1"/>
          </p:cNvSpPr>
          <p:nvPr/>
        </p:nvSpPr>
        <p:spPr bwMode="auto">
          <a:xfrm>
            <a:off x="3563888" y="4263479"/>
            <a:ext cx="3888432"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أذكر ميزة واحدة النقاط ثلاثية الأبعاد.</a:t>
            </a:r>
            <a:endParaRPr lang="en-US" sz="2400" b="1" dirty="0"/>
          </a:p>
        </p:txBody>
      </p:sp>
      <p:sp>
        <p:nvSpPr>
          <p:cNvPr id="22" name="مخطط انسيابي: معالجة متعاقبة 21">
            <a:extLst>
              <a:ext uri="{FF2B5EF4-FFF2-40B4-BE49-F238E27FC236}">
                <a16:creationId xmlns:a16="http://schemas.microsoft.com/office/drawing/2014/main" id="{25474534-3DE4-47D5-A1B5-91DF012FBBC8}"/>
              </a:ext>
            </a:extLst>
          </p:cNvPr>
          <p:cNvSpPr/>
          <p:nvPr/>
        </p:nvSpPr>
        <p:spPr>
          <a:xfrm>
            <a:off x="1907704" y="5085184"/>
            <a:ext cx="7128792"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 تحدد الارتفاع ( </a:t>
            </a:r>
            <a:r>
              <a:rPr lang="en-US" sz="2000" b="1" dirty="0">
                <a:solidFill>
                  <a:schemeClr val="tx1"/>
                </a:solidFill>
              </a:rPr>
              <a:t>Z</a:t>
            </a:r>
            <a:r>
              <a:rPr lang="ar-SA" sz="2000" b="1" dirty="0">
                <a:solidFill>
                  <a:schemeClr val="tx1"/>
                </a:solidFill>
              </a:rPr>
              <a:t> ) بالإضافة إلى الإحداثي السيني ( </a:t>
            </a:r>
            <a:r>
              <a:rPr lang="en-US" sz="2000" b="1" dirty="0">
                <a:solidFill>
                  <a:schemeClr val="tx1"/>
                </a:solidFill>
              </a:rPr>
              <a:t>X</a:t>
            </a:r>
            <a:r>
              <a:rPr lang="ar-SA" sz="2000" b="1" dirty="0">
                <a:solidFill>
                  <a:schemeClr val="tx1"/>
                </a:solidFill>
              </a:rPr>
              <a:t> ) والإحداثي الصادي ( </a:t>
            </a:r>
            <a:r>
              <a:rPr lang="en-US" sz="2000" b="1" dirty="0">
                <a:solidFill>
                  <a:schemeClr val="tx1"/>
                </a:solidFill>
              </a:rPr>
              <a:t>Y</a:t>
            </a:r>
            <a:r>
              <a:rPr lang="ar-SA" sz="2000" b="1" dirty="0">
                <a:solidFill>
                  <a:schemeClr val="tx1"/>
                </a:solidFill>
              </a:rPr>
              <a:t> ).</a:t>
            </a:r>
          </a:p>
        </p:txBody>
      </p:sp>
      <p:sp>
        <p:nvSpPr>
          <p:cNvPr id="23" name="موجة 22">
            <a:extLst>
              <a:ext uri="{FF2B5EF4-FFF2-40B4-BE49-F238E27FC236}">
                <a16:creationId xmlns:a16="http://schemas.microsoft.com/office/drawing/2014/main" id="{45FB4E55-ABA9-4DDA-8802-C15ADCD97853}"/>
              </a:ext>
            </a:extLst>
          </p:cNvPr>
          <p:cNvSpPr/>
          <p:nvPr/>
        </p:nvSpPr>
        <p:spPr>
          <a:xfrm>
            <a:off x="285344" y="4077072"/>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( 149 ).</a:t>
            </a:r>
          </a:p>
        </p:txBody>
      </p:sp>
    </p:spTree>
    <p:extLst>
      <p:ext uri="{BB962C8B-B14F-4D97-AF65-F5344CB8AC3E}">
        <p14:creationId xmlns:p14="http://schemas.microsoft.com/office/powerpoint/2010/main" val="409613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inVertical)">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4" grpId="0" animBg="1"/>
      <p:bldP spid="16" grpId="0" animBg="1"/>
      <p:bldP spid="17" grpId="0" animBg="1"/>
      <p:bldP spid="19" grpId="0" animBg="1"/>
      <p:bldP spid="20" grpId="0" animBg="1"/>
      <p:bldP spid="21" grpId="0" animBg="1"/>
      <p:bldP spid="22" grpId="0" animBg="1"/>
      <p:bldP spid="2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a:spLocks noChangeArrowheads="1"/>
          </p:cNvSpPr>
          <p:nvPr/>
        </p:nvSpPr>
        <p:spPr bwMode="auto">
          <a:xfrm>
            <a:off x="2195736" y="188640"/>
            <a:ext cx="525658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من خلال الشكل الذي ألذي أمامك ، أجب عما يأتي :</a:t>
            </a:r>
            <a:endParaRPr lang="en-US" sz="2400" b="1" dirty="0"/>
          </a:p>
        </p:txBody>
      </p:sp>
      <p:sp>
        <p:nvSpPr>
          <p:cNvPr id="8" name="شكل بيضاوي 7">
            <a:extLst>
              <a:ext uri="{FF2B5EF4-FFF2-40B4-BE49-F238E27FC236}">
                <a16:creationId xmlns:a16="http://schemas.microsoft.com/office/drawing/2014/main" id="{6F689974-D2AA-4D1F-BAFB-7819780D7B7A}"/>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sp>
        <p:nvSpPr>
          <p:cNvPr id="14" name="مربع نص 13">
            <a:extLst>
              <a:ext uri="{FF2B5EF4-FFF2-40B4-BE49-F238E27FC236}">
                <a16:creationId xmlns:a16="http://schemas.microsoft.com/office/drawing/2014/main" id="{7D650FA4-642D-4D42-9E08-D62E3152E781}"/>
              </a:ext>
            </a:extLst>
          </p:cNvPr>
          <p:cNvSpPr txBox="1">
            <a:spLocks noChangeArrowheads="1"/>
          </p:cNvSpPr>
          <p:nvPr/>
        </p:nvSpPr>
        <p:spPr bwMode="auto">
          <a:xfrm>
            <a:off x="5220072" y="3082196"/>
            <a:ext cx="378460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أ ) وضح أهمية واحدة لهذه العلامة.</a:t>
            </a:r>
            <a:endParaRPr lang="en-US" sz="2400" b="1" dirty="0"/>
          </a:p>
        </p:txBody>
      </p:sp>
      <p:sp>
        <p:nvSpPr>
          <p:cNvPr id="16" name="مخطط انسيابي: معالجة متعاقبة 15">
            <a:extLst>
              <a:ext uri="{FF2B5EF4-FFF2-40B4-BE49-F238E27FC236}">
                <a16:creationId xmlns:a16="http://schemas.microsoft.com/office/drawing/2014/main" id="{FE938777-480A-42A4-A07A-5E9FC672877E}"/>
              </a:ext>
            </a:extLst>
          </p:cNvPr>
          <p:cNvSpPr/>
          <p:nvPr/>
        </p:nvSpPr>
        <p:spPr>
          <a:xfrm>
            <a:off x="179512" y="3684542"/>
            <a:ext cx="8841806" cy="83099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حساب نقاط أخرى مجهولة أثناء عمليات المسح الأرضي / لربط الصور الجوية والفضائية بأرض الواقع بواسطة الإحداثيات / ربط الصور الجوية والفضائية بعضها ببعض.</a:t>
            </a:r>
          </a:p>
        </p:txBody>
      </p:sp>
      <p:sp>
        <p:nvSpPr>
          <p:cNvPr id="17" name="مربع نص 16">
            <a:extLst>
              <a:ext uri="{FF2B5EF4-FFF2-40B4-BE49-F238E27FC236}">
                <a16:creationId xmlns:a16="http://schemas.microsoft.com/office/drawing/2014/main" id="{07E525E0-F912-4164-AE5C-1495C0C04C79}"/>
              </a:ext>
            </a:extLst>
          </p:cNvPr>
          <p:cNvSpPr txBox="1">
            <a:spLocks noChangeArrowheads="1"/>
          </p:cNvSpPr>
          <p:nvPr/>
        </p:nvSpPr>
        <p:spPr bwMode="auto">
          <a:xfrm>
            <a:off x="1115616" y="4653567"/>
            <a:ext cx="7887221"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 ) تصنف العلامة الواردة في الشكل إلى نوعين تبعاً للأبعاد .اكتب واحداً منها.</a:t>
            </a:r>
            <a:endParaRPr lang="en-US" sz="2400" b="1" dirty="0"/>
          </a:p>
        </p:txBody>
      </p:sp>
      <p:sp>
        <p:nvSpPr>
          <p:cNvPr id="19" name="مخطط انسيابي: معالجة متعاقبة 18">
            <a:extLst>
              <a:ext uri="{FF2B5EF4-FFF2-40B4-BE49-F238E27FC236}">
                <a16:creationId xmlns:a16="http://schemas.microsoft.com/office/drawing/2014/main" id="{C426A172-3DD1-47E6-9B15-FAC6D01D259F}"/>
              </a:ext>
            </a:extLst>
          </p:cNvPr>
          <p:cNvSpPr/>
          <p:nvPr/>
        </p:nvSpPr>
        <p:spPr>
          <a:xfrm>
            <a:off x="5364087" y="5229200"/>
            <a:ext cx="3638749" cy="792088"/>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 نقاط ثنائية الأبعاد / نقاط ثلاثية الأبعاد</a:t>
            </a:r>
          </a:p>
        </p:txBody>
      </p:sp>
      <p:sp>
        <p:nvSpPr>
          <p:cNvPr id="23" name="موجة 22">
            <a:extLst>
              <a:ext uri="{FF2B5EF4-FFF2-40B4-BE49-F238E27FC236}">
                <a16:creationId xmlns:a16="http://schemas.microsoft.com/office/drawing/2014/main" id="{45FB4E55-ABA9-4DDA-8802-C15ADCD97853}"/>
              </a:ext>
            </a:extLst>
          </p:cNvPr>
          <p:cNvSpPr/>
          <p:nvPr/>
        </p:nvSpPr>
        <p:spPr>
          <a:xfrm>
            <a:off x="208758" y="552686"/>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( 135 ).</a:t>
            </a:r>
          </a:p>
        </p:txBody>
      </p:sp>
      <p:pic>
        <p:nvPicPr>
          <p:cNvPr id="13" name="صورة 12">
            <a:extLst>
              <a:ext uri="{FF2B5EF4-FFF2-40B4-BE49-F238E27FC236}">
                <a16:creationId xmlns:a16="http://schemas.microsoft.com/office/drawing/2014/main" id="{FE7DC1B0-305A-4BEA-BA17-ED3D3A9EB74D}"/>
              </a:ext>
            </a:extLst>
          </p:cNvPr>
          <p:cNvPicPr/>
          <p:nvPr/>
        </p:nvPicPr>
        <p:blipFill rotWithShape="1">
          <a:blip r:embed="rId2">
            <a:extLst>
              <a:ext uri="{28A0092B-C50C-407E-A947-70E740481C1C}">
                <a14:useLocalDpi xmlns:a14="http://schemas.microsoft.com/office/drawing/2010/main" val="0"/>
              </a:ext>
            </a:extLst>
          </a:blip>
          <a:srcRect l="28344" t="28179" r="27510" b="24651"/>
          <a:stretch/>
        </p:blipFill>
        <p:spPr bwMode="auto">
          <a:xfrm>
            <a:off x="3588678" y="650304"/>
            <a:ext cx="2855529" cy="252315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134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4" grpId="0" animBg="1"/>
      <p:bldP spid="16" grpId="0" animBg="1"/>
      <p:bldP spid="17" grpId="0" animBg="1"/>
      <p:bldP spid="19" grpId="0" animBg="1"/>
      <p:bldP spid="2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رابط مستقيم 13"/>
          <p:cNvCxnSpPr/>
          <p:nvPr/>
        </p:nvCxnSpPr>
        <p:spPr>
          <a:xfrm flipH="1">
            <a:off x="5796136" y="4076725"/>
            <a:ext cx="216024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مربع نص 1"/>
          <p:cNvSpPr txBox="1">
            <a:spLocks noChangeArrowheads="1"/>
          </p:cNvSpPr>
          <p:nvPr/>
        </p:nvSpPr>
        <p:spPr bwMode="auto">
          <a:xfrm>
            <a:off x="2771800" y="180504"/>
            <a:ext cx="6192688"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فرق بين نقاط التحكم الأرضي الثنائية الأبعاد والثلاثية الأبعاد</a:t>
            </a:r>
            <a:endParaRPr lang="en-US" sz="2400" b="1" dirty="0"/>
          </a:p>
        </p:txBody>
      </p:sp>
      <p:sp>
        <p:nvSpPr>
          <p:cNvPr id="3" name="مخطط انسيابي: معالجة متعاقبة 2"/>
          <p:cNvSpPr/>
          <p:nvPr/>
        </p:nvSpPr>
        <p:spPr>
          <a:xfrm>
            <a:off x="5940152" y="1628800"/>
            <a:ext cx="1727200" cy="1871662"/>
          </a:xfrm>
          <a:prstGeom prst="flowChartAlternateProcess">
            <a:avLst/>
          </a:prstGeom>
          <a:solidFill>
            <a:srgbClr val="72FAB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800" b="1" dirty="0">
                <a:solidFill>
                  <a:schemeClr val="tx1"/>
                </a:solidFill>
              </a:rPr>
              <a:t>نقاط تحكم ثنائية الأبعاد تحدد</a:t>
            </a:r>
            <a:endParaRPr lang="ar-OM" sz="2800" b="1" dirty="0">
              <a:solidFill>
                <a:schemeClr val="tx1"/>
              </a:solidFill>
            </a:endParaRPr>
          </a:p>
        </p:txBody>
      </p:sp>
      <p:sp>
        <p:nvSpPr>
          <p:cNvPr id="4" name="مخطط انسيابي: معالجة متعاقبة 3"/>
          <p:cNvSpPr/>
          <p:nvPr/>
        </p:nvSpPr>
        <p:spPr>
          <a:xfrm>
            <a:off x="2050777" y="1555775"/>
            <a:ext cx="1728787" cy="1873250"/>
          </a:xfrm>
          <a:prstGeom prst="flowChartAlternateProcess">
            <a:avLst/>
          </a:prstGeom>
          <a:solidFill>
            <a:srgbClr val="72FAB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800" b="1" dirty="0">
                <a:solidFill>
                  <a:schemeClr val="tx1"/>
                </a:solidFill>
              </a:rPr>
              <a:t>نقاط تحكم ثلاثية الأبعاد تحدد</a:t>
            </a:r>
          </a:p>
        </p:txBody>
      </p:sp>
      <p:sp>
        <p:nvSpPr>
          <p:cNvPr id="5" name="سهم للأسفل 4"/>
          <p:cNvSpPr/>
          <p:nvPr/>
        </p:nvSpPr>
        <p:spPr>
          <a:xfrm>
            <a:off x="6438627" y="3500462"/>
            <a:ext cx="792162" cy="576263"/>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6" name="سهم للأسفل 5"/>
          <p:cNvSpPr/>
          <p:nvPr/>
        </p:nvSpPr>
        <p:spPr>
          <a:xfrm>
            <a:off x="2484164" y="3429025"/>
            <a:ext cx="792163" cy="576262"/>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7" name="شكل بيضاوي 6"/>
          <p:cNvSpPr/>
          <p:nvPr/>
        </p:nvSpPr>
        <p:spPr>
          <a:xfrm>
            <a:off x="3265214" y="901725"/>
            <a:ext cx="3538538" cy="800100"/>
          </a:xfrm>
          <a:prstGeom prst="ellipse">
            <a:avLst/>
          </a:prstGeom>
          <a:solidFill>
            <a:srgbClr val="FFFF00"/>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800" b="1" dirty="0">
                <a:solidFill>
                  <a:schemeClr val="tx1"/>
                </a:solidFill>
              </a:rPr>
              <a:t>نقاط التحكم الأرضي</a:t>
            </a:r>
            <a:endParaRPr lang="ar-OM" sz="2800" b="1" dirty="0">
              <a:solidFill>
                <a:schemeClr val="tx1"/>
              </a:solidFill>
            </a:endParaRPr>
          </a:p>
        </p:txBody>
      </p:sp>
      <p:sp>
        <p:nvSpPr>
          <p:cNvPr id="8" name="مخطط انسيابي: معالجة متعاقبة 7"/>
          <p:cNvSpPr/>
          <p:nvPr/>
        </p:nvSpPr>
        <p:spPr>
          <a:xfrm>
            <a:off x="6945039" y="4076725"/>
            <a:ext cx="1155700" cy="1873250"/>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الإحداثي السيني </a:t>
            </a:r>
          </a:p>
          <a:p>
            <a:pPr algn="ctr" fontAlgn="auto">
              <a:spcBef>
                <a:spcPts val="0"/>
              </a:spcBef>
              <a:spcAft>
                <a:spcPts val="0"/>
              </a:spcAft>
              <a:defRPr/>
            </a:pPr>
            <a:r>
              <a:rPr lang="ar-SA" sz="2400" b="1" dirty="0">
                <a:solidFill>
                  <a:schemeClr val="tx1"/>
                </a:solidFill>
              </a:rPr>
              <a:t>( </a:t>
            </a:r>
            <a:r>
              <a:rPr lang="en-US" sz="2400" b="1" dirty="0">
                <a:solidFill>
                  <a:schemeClr val="tx1"/>
                </a:solidFill>
              </a:rPr>
              <a:t>x</a:t>
            </a:r>
            <a:r>
              <a:rPr lang="ar-OM" sz="2400" b="1" dirty="0">
                <a:solidFill>
                  <a:schemeClr val="tx1"/>
                </a:solidFill>
              </a:rPr>
              <a:t> )</a:t>
            </a:r>
          </a:p>
        </p:txBody>
      </p:sp>
      <p:sp>
        <p:nvSpPr>
          <p:cNvPr id="9" name="مخطط انسيابي: معالجة متعاقبة 8"/>
          <p:cNvSpPr/>
          <p:nvPr/>
        </p:nvSpPr>
        <p:spPr>
          <a:xfrm>
            <a:off x="5651227" y="4076725"/>
            <a:ext cx="1155700" cy="1873250"/>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الإحداثي الصادي ( </a:t>
            </a:r>
            <a:r>
              <a:rPr lang="en-US" sz="2400" b="1" dirty="0">
                <a:solidFill>
                  <a:schemeClr val="tx1"/>
                </a:solidFill>
              </a:rPr>
              <a:t>y</a:t>
            </a:r>
            <a:r>
              <a:rPr lang="ar-OM" sz="2400" b="1" dirty="0">
                <a:solidFill>
                  <a:schemeClr val="tx1"/>
                </a:solidFill>
              </a:rPr>
              <a:t> )</a:t>
            </a:r>
            <a:endParaRPr lang="en-US" sz="2400" b="1" dirty="0">
              <a:solidFill>
                <a:schemeClr val="tx1"/>
              </a:solidFill>
            </a:endParaRPr>
          </a:p>
        </p:txBody>
      </p:sp>
      <p:cxnSp>
        <p:nvCxnSpPr>
          <p:cNvPr id="10" name="رابط مستقيم 9"/>
          <p:cNvCxnSpPr/>
          <p:nvPr/>
        </p:nvCxnSpPr>
        <p:spPr>
          <a:xfrm flipH="1">
            <a:off x="1187177" y="3994175"/>
            <a:ext cx="331311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1" name="مخطط انسيابي: معالجة متعاقبة 10"/>
          <p:cNvSpPr/>
          <p:nvPr/>
        </p:nvSpPr>
        <p:spPr>
          <a:xfrm>
            <a:off x="3560489" y="3994175"/>
            <a:ext cx="1155700" cy="1871662"/>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الإحداثي السيني </a:t>
            </a:r>
          </a:p>
          <a:p>
            <a:pPr algn="ctr" fontAlgn="auto">
              <a:spcBef>
                <a:spcPts val="0"/>
              </a:spcBef>
              <a:spcAft>
                <a:spcPts val="0"/>
              </a:spcAft>
              <a:defRPr/>
            </a:pPr>
            <a:r>
              <a:rPr lang="ar-SA" sz="2400" b="1" dirty="0">
                <a:solidFill>
                  <a:schemeClr val="tx1"/>
                </a:solidFill>
              </a:rPr>
              <a:t>( </a:t>
            </a:r>
            <a:r>
              <a:rPr lang="en-US" sz="2400" b="1" dirty="0">
                <a:solidFill>
                  <a:schemeClr val="tx1"/>
                </a:solidFill>
              </a:rPr>
              <a:t>x</a:t>
            </a:r>
            <a:r>
              <a:rPr lang="ar-OM" sz="2400" b="1" dirty="0">
                <a:solidFill>
                  <a:schemeClr val="tx1"/>
                </a:solidFill>
              </a:rPr>
              <a:t> )</a:t>
            </a:r>
          </a:p>
        </p:txBody>
      </p:sp>
      <p:sp>
        <p:nvSpPr>
          <p:cNvPr id="12" name="مخطط انسيابي: معالجة متعاقبة 11"/>
          <p:cNvSpPr/>
          <p:nvPr/>
        </p:nvSpPr>
        <p:spPr>
          <a:xfrm>
            <a:off x="2265089" y="3994175"/>
            <a:ext cx="1154113" cy="1871662"/>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الإحداثي الصادي ( </a:t>
            </a:r>
            <a:r>
              <a:rPr lang="en-US" sz="2400" b="1" dirty="0">
                <a:solidFill>
                  <a:schemeClr val="tx1"/>
                </a:solidFill>
              </a:rPr>
              <a:t>y</a:t>
            </a:r>
            <a:r>
              <a:rPr lang="ar-OM" sz="2400" b="1" dirty="0">
                <a:solidFill>
                  <a:schemeClr val="tx1"/>
                </a:solidFill>
              </a:rPr>
              <a:t> )</a:t>
            </a:r>
            <a:endParaRPr lang="en-US" sz="2400" b="1" dirty="0">
              <a:solidFill>
                <a:schemeClr val="tx1"/>
              </a:solidFill>
            </a:endParaRPr>
          </a:p>
        </p:txBody>
      </p:sp>
      <p:sp>
        <p:nvSpPr>
          <p:cNvPr id="13" name="مخطط انسيابي: معالجة متعاقبة 12"/>
          <p:cNvSpPr/>
          <p:nvPr/>
        </p:nvSpPr>
        <p:spPr>
          <a:xfrm>
            <a:off x="961752" y="4005609"/>
            <a:ext cx="1154112" cy="1871663"/>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الارتفاع( </a:t>
            </a:r>
            <a:r>
              <a:rPr lang="en-US" sz="2400" b="1" dirty="0">
                <a:solidFill>
                  <a:schemeClr val="tx1"/>
                </a:solidFill>
              </a:rPr>
              <a:t>z</a:t>
            </a:r>
            <a:r>
              <a:rPr lang="ar-OM" sz="2400" b="1" dirty="0">
                <a:solidFill>
                  <a:schemeClr val="tx1"/>
                </a:solidFill>
              </a:rPr>
              <a:t> )</a:t>
            </a:r>
            <a:endParaRPr lang="en-US" sz="2400" b="1" dirty="0">
              <a:solidFill>
                <a:schemeClr val="tx1"/>
              </a:solidFill>
            </a:endParaRPr>
          </a:p>
        </p:txBody>
      </p:sp>
    </p:spTree>
    <p:extLst>
      <p:ext uri="{BB962C8B-B14F-4D97-AF65-F5344CB8AC3E}">
        <p14:creationId xmlns:p14="http://schemas.microsoft.com/office/powerpoint/2010/main" val="117553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barn(inVertical)">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down)">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down)">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1" grpId="0" animBg="1"/>
      <p:bldP spid="12" grpId="0" animBg="1"/>
      <p:bldP spid="1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6084814" y="180504"/>
            <a:ext cx="287967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نقاط التحكم ثنائية الأبعاد.</a:t>
            </a:r>
            <a:endParaRPr lang="en-US" sz="2400" b="1" dirty="0"/>
          </a:p>
        </p:txBody>
      </p:sp>
      <p:grpSp>
        <p:nvGrpSpPr>
          <p:cNvPr id="3" name="مجموعة 2"/>
          <p:cNvGrpSpPr>
            <a:grpSpLocks/>
          </p:cNvGrpSpPr>
          <p:nvPr/>
        </p:nvGrpSpPr>
        <p:grpSpPr bwMode="auto">
          <a:xfrm>
            <a:off x="826913" y="800893"/>
            <a:ext cx="7129563" cy="5256213"/>
            <a:chOff x="322856" y="1196751"/>
            <a:chExt cx="7129464" cy="5256585"/>
          </a:xfrm>
        </p:grpSpPr>
        <p:pic>
          <p:nvPicPr>
            <p:cNvPr id="4" name="صورة 3"/>
            <p:cNvPicPr>
              <a:picLocks noChangeAspect="1"/>
            </p:cNvPicPr>
            <p:nvPr/>
          </p:nvPicPr>
          <p:blipFill>
            <a:blip r:embed="rId2"/>
            <a:stretch>
              <a:fillRect/>
            </a:stretch>
          </p:blipFill>
          <p:spPr>
            <a:xfrm>
              <a:off x="322957" y="1217390"/>
              <a:ext cx="7129363" cy="5235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 name="رابط مستقيم 4"/>
            <p:cNvCxnSpPr/>
            <p:nvPr/>
          </p:nvCxnSpPr>
          <p:spPr>
            <a:xfrm>
              <a:off x="6588732" y="1217390"/>
              <a:ext cx="0" cy="5235946"/>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 name="رابط مستقيم 5"/>
            <p:cNvCxnSpPr/>
            <p:nvPr/>
          </p:nvCxnSpPr>
          <p:spPr>
            <a:xfrm>
              <a:off x="5580684" y="1196751"/>
              <a:ext cx="0" cy="5235946"/>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رابط مستقيم 6"/>
            <p:cNvCxnSpPr/>
            <p:nvPr/>
          </p:nvCxnSpPr>
          <p:spPr>
            <a:xfrm>
              <a:off x="4499611" y="1217390"/>
              <a:ext cx="0" cy="5235946"/>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 name="رابط مستقيم 7"/>
            <p:cNvCxnSpPr/>
            <p:nvPr/>
          </p:nvCxnSpPr>
          <p:spPr>
            <a:xfrm>
              <a:off x="3420126" y="1217390"/>
              <a:ext cx="0" cy="5235946"/>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 name="رابط مستقيم 8"/>
            <p:cNvCxnSpPr/>
            <p:nvPr/>
          </p:nvCxnSpPr>
          <p:spPr>
            <a:xfrm>
              <a:off x="2339054" y="1196751"/>
              <a:ext cx="0" cy="5235946"/>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 name="رابط مستقيم 9"/>
            <p:cNvCxnSpPr/>
            <p:nvPr/>
          </p:nvCxnSpPr>
          <p:spPr>
            <a:xfrm>
              <a:off x="1259569" y="1196751"/>
              <a:ext cx="0" cy="5235946"/>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 name="رابط مستقيم 10"/>
            <p:cNvCxnSpPr/>
            <p:nvPr/>
          </p:nvCxnSpPr>
          <p:spPr>
            <a:xfrm flipH="1" flipV="1">
              <a:off x="322957" y="1988970"/>
              <a:ext cx="7129363" cy="71442"/>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رابط مستقيم 11"/>
            <p:cNvCxnSpPr/>
            <p:nvPr/>
          </p:nvCxnSpPr>
          <p:spPr>
            <a:xfrm flipH="1" flipV="1">
              <a:off x="322957" y="2997103"/>
              <a:ext cx="7129363" cy="71443"/>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3" name="رابط مستقيم 12"/>
            <p:cNvCxnSpPr/>
            <p:nvPr/>
          </p:nvCxnSpPr>
          <p:spPr>
            <a:xfrm flipH="1" flipV="1">
              <a:off x="322856" y="4005238"/>
              <a:ext cx="7129364" cy="71442"/>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رابط مستقيم 13"/>
            <p:cNvCxnSpPr/>
            <p:nvPr/>
          </p:nvCxnSpPr>
          <p:spPr>
            <a:xfrm flipH="1" flipV="1">
              <a:off x="322957" y="5084814"/>
              <a:ext cx="7129363" cy="73030"/>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رابط مستقيم 14"/>
            <p:cNvCxnSpPr/>
            <p:nvPr/>
          </p:nvCxnSpPr>
          <p:spPr>
            <a:xfrm flipH="1" flipV="1">
              <a:off x="322957" y="6165978"/>
              <a:ext cx="7129363" cy="71443"/>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16" name="مخطط انسيابي: رابط 15"/>
          <p:cNvSpPr/>
          <p:nvPr/>
        </p:nvSpPr>
        <p:spPr>
          <a:xfrm>
            <a:off x="5940351" y="3464248"/>
            <a:ext cx="360363" cy="360362"/>
          </a:xfrm>
          <a:prstGeom prst="flowChartConnector">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17" name="سهم إلى اليسار 5"/>
          <p:cNvSpPr/>
          <p:nvPr/>
        </p:nvSpPr>
        <p:spPr>
          <a:xfrm>
            <a:off x="6408663" y="3336454"/>
            <a:ext cx="1008063" cy="615950"/>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18" name="سهم إلى اليسار 5"/>
          <p:cNvSpPr/>
          <p:nvPr/>
        </p:nvSpPr>
        <p:spPr>
          <a:xfrm rot="16200000">
            <a:off x="5616501" y="2453010"/>
            <a:ext cx="1008063" cy="615950"/>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Tree>
    <p:extLst>
      <p:ext uri="{BB962C8B-B14F-4D97-AF65-F5344CB8AC3E}">
        <p14:creationId xmlns:p14="http://schemas.microsoft.com/office/powerpoint/2010/main" val="36657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ircle(in)">
                                      <p:cBhvr>
                                        <p:cTn id="17" dur="2000"/>
                                        <p:tgtEl>
                                          <p:spTgt spid="16"/>
                                        </p:tgtEl>
                                      </p:cBhvr>
                                    </p:animEffect>
                                  </p:childTnLst>
                                </p:cTn>
                              </p:par>
                              <p:par>
                                <p:cTn id="18" presetID="6" presetClass="emph" presetSubtype="0" repeatCount="indefinite" fill="hold" grpId="0" nodeType="withEffect">
                                  <p:stCondLst>
                                    <p:cond delay="0"/>
                                  </p:stCondLst>
                                  <p:childTnLst>
                                    <p:animScale>
                                      <p:cBhvr>
                                        <p:cTn id="19" dur="2000" fill="hold"/>
                                        <p:tgtEl>
                                          <p:spTgt spid="16"/>
                                        </p:tgtEl>
                                      </p:cBhvr>
                                      <p:by x="150000" y="150000"/>
                                    </p:animScale>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1"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circle(in)">
                                      <p:cBhvr>
                                        <p:cTn id="24" dur="2000"/>
                                        <p:tgtEl>
                                          <p:spTgt spid="17"/>
                                        </p:tgtEl>
                                      </p:cBhvr>
                                    </p:animEffect>
                                  </p:childTnLst>
                                </p:cTn>
                              </p:par>
                              <p:par>
                                <p:cTn id="25" presetID="35" presetClass="path" presetSubtype="0" repeatCount="indefinite" accel="50000" decel="50000" fill="hold" grpId="0" nodeType="withEffect">
                                  <p:stCondLst>
                                    <p:cond delay="0"/>
                                  </p:stCondLst>
                                  <p:childTnLst>
                                    <p:animMotion origin="layout" path="M 0.16337 -1.48148E-6 L -2.77778E-6 -1.48148E-6 " pathEditMode="relative" rAng="0" ptsTypes="AA">
                                      <p:cBhvr>
                                        <p:cTn id="26" dur="2000" fill="hold"/>
                                        <p:tgtEl>
                                          <p:spTgt spid="17"/>
                                        </p:tgtEl>
                                        <p:attrNameLst>
                                          <p:attrName>ppt_x</p:attrName>
                                          <p:attrName>ppt_y</p:attrName>
                                        </p:attrNameLst>
                                      </p:cBhvr>
                                      <p:rCtr x="-8177" y="0"/>
                                    </p:animMotion>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1"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circle(in)">
                                      <p:cBhvr>
                                        <p:cTn id="31" dur="2000"/>
                                        <p:tgtEl>
                                          <p:spTgt spid="18"/>
                                        </p:tgtEl>
                                      </p:cBhvr>
                                    </p:animEffect>
                                  </p:childTnLst>
                                </p:cTn>
                              </p:par>
                              <p:par>
                                <p:cTn id="32" presetID="35" presetClass="path" presetSubtype="0" repeatCount="indefinite" accel="50000" decel="50000" fill="hold" grpId="0" nodeType="withEffect">
                                  <p:stCondLst>
                                    <p:cond delay="0"/>
                                  </p:stCondLst>
                                  <p:childTnLst>
                                    <p:animMotion origin="layout" path="M -0.00382 -0.15463 L -8.33333E-7 3.7037E-6 " pathEditMode="relative" rAng="0" ptsTypes="AA">
                                      <p:cBhvr>
                                        <p:cTn id="33" dur="2000" fill="hold"/>
                                        <p:tgtEl>
                                          <p:spTgt spid="18"/>
                                        </p:tgtEl>
                                        <p:attrNameLst>
                                          <p:attrName>ppt_x</p:attrName>
                                          <p:attrName>ppt_y</p:attrName>
                                        </p:attrNameLst>
                                      </p:cBhvr>
                                      <p:rCtr x="191" y="7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6" grpId="1" animBg="1"/>
      <p:bldP spid="17" grpId="0" animBg="1"/>
      <p:bldP spid="17" grpId="1" animBg="1"/>
      <p:bldP spid="18" grpId="0" animBg="1"/>
      <p:bldP spid="18"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d_drive\أعمال أسرة الدراسات الاجتماعية 2014   2015م\الجغرافيا والتقنيات الحديثة 2014    2015\الأنشطة\تصاميم للأنشطة\نقاط التحكم الأرضي.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1880" y="116632"/>
            <a:ext cx="5472608" cy="5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شكل بيضاوي 3"/>
          <p:cNvSpPr/>
          <p:nvPr/>
        </p:nvSpPr>
        <p:spPr>
          <a:xfrm>
            <a:off x="1029546" y="188640"/>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معلومة</a:t>
            </a:r>
            <a:endParaRPr lang="ar-OM" sz="2400" b="1" dirty="0">
              <a:solidFill>
                <a:schemeClr val="tx1"/>
              </a:solidFill>
            </a:endParaRPr>
          </a:p>
        </p:txBody>
      </p:sp>
      <p:sp>
        <p:nvSpPr>
          <p:cNvPr id="5" name="مخطط انسيابي: معالجة متعاقبة 4"/>
          <p:cNvSpPr/>
          <p:nvPr/>
        </p:nvSpPr>
        <p:spPr>
          <a:xfrm>
            <a:off x="179512" y="1196752"/>
            <a:ext cx="3140899" cy="4248472"/>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تعد نقاط التحكم الأرضي الثلاثية الأبعاد أكثر دقة وأفضل في الاستخدام من النقاط ثنائية الأبعاد ، وذلك نظراً لتوافر قيم الارتفاعات بها ، أما بالنسبة للنقاط ثنائية الأبعاد فهي تستخدم لربط الخريطة أرضيا في حال عدم الحاجة إلى قيم الارتفاعات ، كما يتم استخدامها في التصحيح الإحداثي للخريطة الممسوحة ضوئيا لوضع نظام الإحداثيات لها. </a:t>
            </a:r>
          </a:p>
        </p:txBody>
      </p:sp>
    </p:spTree>
    <p:extLst>
      <p:ext uri="{BB962C8B-B14F-4D97-AF65-F5344CB8AC3E}">
        <p14:creationId xmlns:p14="http://schemas.microsoft.com/office/powerpoint/2010/main" val="2653178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2339752" y="180504"/>
            <a:ext cx="6624736"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بالاستعانة بالخريطة التالية .. حدد إحداثيات النقاط ( أ ، م ، ك ):</a:t>
            </a:r>
          </a:p>
        </p:txBody>
      </p:sp>
      <p:pic>
        <p:nvPicPr>
          <p:cNvPr id="3" name="Picture 2" descr="نقاط تحكم"/>
          <p:cNvPicPr>
            <a:picLocks noChangeAspect="1" noChangeArrowheads="1"/>
          </p:cNvPicPr>
          <p:nvPr/>
        </p:nvPicPr>
        <p:blipFill>
          <a:blip r:embed="rId2">
            <a:extLst>
              <a:ext uri="{28A0092B-C50C-407E-A947-70E740481C1C}">
                <a14:useLocalDpi xmlns:a14="http://schemas.microsoft.com/office/drawing/2010/main" val="0"/>
              </a:ext>
            </a:extLst>
          </a:blip>
          <a:srcRect l="9763" t="14655" r="7698" b="14639"/>
          <a:stretch>
            <a:fillRect/>
          </a:stretch>
        </p:blipFill>
        <p:spPr bwMode="auto">
          <a:xfrm>
            <a:off x="323528" y="642169"/>
            <a:ext cx="8640960" cy="49470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موجة 3"/>
          <p:cNvSpPr/>
          <p:nvPr/>
        </p:nvSpPr>
        <p:spPr>
          <a:xfrm>
            <a:off x="2447764" y="5373216"/>
            <a:ext cx="4392488" cy="720080"/>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سجل إجابتك في دفترك المدرسي صفحة ( 147).</a:t>
            </a:r>
          </a:p>
        </p:txBody>
      </p:sp>
      <p:sp>
        <p:nvSpPr>
          <p:cNvPr id="5" name="مربع نص 4">
            <a:extLst>
              <a:ext uri="{FF2B5EF4-FFF2-40B4-BE49-F238E27FC236}">
                <a16:creationId xmlns:a16="http://schemas.microsoft.com/office/drawing/2014/main" id="{C7487040-40C1-47CA-8E1D-4223479B9F83}"/>
              </a:ext>
            </a:extLst>
          </p:cNvPr>
          <p:cNvSpPr txBox="1"/>
          <p:nvPr/>
        </p:nvSpPr>
        <p:spPr>
          <a:xfrm>
            <a:off x="5943625" y="1628800"/>
            <a:ext cx="1793253" cy="584775"/>
          </a:xfrm>
          <a:prstGeom prst="rect">
            <a:avLst/>
          </a:prstGeom>
          <a:noFill/>
        </p:spPr>
        <p:txBody>
          <a:bodyPr wrap="square" rtlCol="1">
            <a:spAutoFit/>
          </a:bodyPr>
          <a:lstStyle/>
          <a:p>
            <a:pPr algn="ctr"/>
            <a:r>
              <a:rPr lang="en-US" sz="1600" b="1" dirty="0">
                <a:solidFill>
                  <a:srgbClr val="FF0000"/>
                </a:solidFill>
              </a:rPr>
              <a:t>X</a:t>
            </a:r>
            <a:r>
              <a:rPr lang="ar-SA" sz="1600" b="1" dirty="0">
                <a:solidFill>
                  <a:srgbClr val="FF0000"/>
                </a:solidFill>
              </a:rPr>
              <a:t> ( 80 شرقاً )</a:t>
            </a:r>
          </a:p>
          <a:p>
            <a:pPr algn="ctr"/>
            <a:r>
              <a:rPr lang="en-US" sz="1600" b="1" dirty="0">
                <a:solidFill>
                  <a:srgbClr val="FF0000"/>
                </a:solidFill>
              </a:rPr>
              <a:t>Y</a:t>
            </a:r>
            <a:r>
              <a:rPr lang="ar-SA" sz="1600" b="1" dirty="0">
                <a:solidFill>
                  <a:srgbClr val="FF0000"/>
                </a:solidFill>
              </a:rPr>
              <a:t> ( 40 شمالاً )</a:t>
            </a:r>
          </a:p>
        </p:txBody>
      </p:sp>
      <p:sp>
        <p:nvSpPr>
          <p:cNvPr id="6" name="مربع نص 5">
            <a:extLst>
              <a:ext uri="{FF2B5EF4-FFF2-40B4-BE49-F238E27FC236}">
                <a16:creationId xmlns:a16="http://schemas.microsoft.com/office/drawing/2014/main" id="{3267D903-40C8-4035-8F98-E2AB4B46CB53}"/>
              </a:ext>
            </a:extLst>
          </p:cNvPr>
          <p:cNvSpPr txBox="1"/>
          <p:nvPr/>
        </p:nvSpPr>
        <p:spPr>
          <a:xfrm>
            <a:off x="2562723" y="2772217"/>
            <a:ext cx="1865261" cy="584775"/>
          </a:xfrm>
          <a:prstGeom prst="rect">
            <a:avLst/>
          </a:prstGeom>
          <a:noFill/>
        </p:spPr>
        <p:txBody>
          <a:bodyPr wrap="square" rtlCol="1">
            <a:spAutoFit/>
          </a:bodyPr>
          <a:lstStyle/>
          <a:p>
            <a:pPr algn="ctr"/>
            <a:r>
              <a:rPr lang="en-US" sz="1600" b="1" dirty="0">
                <a:solidFill>
                  <a:srgbClr val="FF0000"/>
                </a:solidFill>
              </a:rPr>
              <a:t>X</a:t>
            </a:r>
            <a:r>
              <a:rPr lang="ar-SA" sz="1600" b="1" dirty="0">
                <a:solidFill>
                  <a:srgbClr val="FF0000"/>
                </a:solidFill>
              </a:rPr>
              <a:t> ( 40غرباً )</a:t>
            </a:r>
          </a:p>
          <a:p>
            <a:pPr algn="ctr"/>
            <a:r>
              <a:rPr lang="en-US" sz="1600" b="1" dirty="0">
                <a:solidFill>
                  <a:srgbClr val="FF0000"/>
                </a:solidFill>
              </a:rPr>
              <a:t>Y</a:t>
            </a:r>
            <a:r>
              <a:rPr lang="ar-SA" sz="1600" b="1" dirty="0">
                <a:solidFill>
                  <a:srgbClr val="FF0000"/>
                </a:solidFill>
              </a:rPr>
              <a:t> ( 20شمالاً )</a:t>
            </a:r>
          </a:p>
        </p:txBody>
      </p:sp>
      <p:sp>
        <p:nvSpPr>
          <p:cNvPr id="7" name="مربع نص 6">
            <a:extLst>
              <a:ext uri="{FF2B5EF4-FFF2-40B4-BE49-F238E27FC236}">
                <a16:creationId xmlns:a16="http://schemas.microsoft.com/office/drawing/2014/main" id="{836B78AB-10AB-46A0-BACA-B6A19A61F9E1}"/>
              </a:ext>
            </a:extLst>
          </p:cNvPr>
          <p:cNvSpPr txBox="1"/>
          <p:nvPr/>
        </p:nvSpPr>
        <p:spPr>
          <a:xfrm>
            <a:off x="5346597" y="4278864"/>
            <a:ext cx="2369317" cy="584775"/>
          </a:xfrm>
          <a:prstGeom prst="rect">
            <a:avLst/>
          </a:prstGeom>
          <a:noFill/>
        </p:spPr>
        <p:txBody>
          <a:bodyPr wrap="square" rtlCol="1">
            <a:spAutoFit/>
          </a:bodyPr>
          <a:lstStyle/>
          <a:p>
            <a:pPr algn="ctr"/>
            <a:r>
              <a:rPr lang="en-US" sz="1600" b="1" dirty="0">
                <a:solidFill>
                  <a:srgbClr val="FF0000"/>
                </a:solidFill>
              </a:rPr>
              <a:t>X</a:t>
            </a:r>
            <a:r>
              <a:rPr lang="ar-SA" sz="1600" b="1" dirty="0">
                <a:solidFill>
                  <a:srgbClr val="FF0000"/>
                </a:solidFill>
              </a:rPr>
              <a:t> ( 120 شرقاً )</a:t>
            </a:r>
          </a:p>
          <a:p>
            <a:pPr algn="ctr"/>
            <a:r>
              <a:rPr lang="en-US" sz="1600" b="1" dirty="0">
                <a:solidFill>
                  <a:srgbClr val="FF0000"/>
                </a:solidFill>
              </a:rPr>
              <a:t>Y</a:t>
            </a:r>
            <a:r>
              <a:rPr lang="ar-SA" sz="1600" b="1" dirty="0">
                <a:solidFill>
                  <a:srgbClr val="FF0000"/>
                </a:solidFill>
              </a:rPr>
              <a:t> ( 40 جنوباً )</a:t>
            </a:r>
          </a:p>
        </p:txBody>
      </p:sp>
    </p:spTree>
    <p:extLst>
      <p:ext uri="{BB962C8B-B14F-4D97-AF65-F5344CB8AC3E}">
        <p14:creationId xmlns:p14="http://schemas.microsoft.com/office/powerpoint/2010/main" val="97403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179512" y="180504"/>
            <a:ext cx="727280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وقع نقطة تحكم أرضي على الخريطة المجاورة حسب الإحداثيات الآتية:  ( 5 , 23 ْ  شمالا  ) و ( 56 ْ شرقا ).</a:t>
            </a:r>
          </a:p>
        </p:txBody>
      </p:sp>
      <p:sp>
        <p:nvSpPr>
          <p:cNvPr id="8" name="موجة 7">
            <a:extLst>
              <a:ext uri="{FF2B5EF4-FFF2-40B4-BE49-F238E27FC236}">
                <a16:creationId xmlns:a16="http://schemas.microsoft.com/office/drawing/2014/main" id="{A12D4600-28E6-46D4-B228-E7E284E164FC}"/>
              </a:ext>
            </a:extLst>
          </p:cNvPr>
          <p:cNvSpPr/>
          <p:nvPr/>
        </p:nvSpPr>
        <p:spPr>
          <a:xfrm>
            <a:off x="4499992" y="1340768"/>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( 145 ).</a:t>
            </a:r>
          </a:p>
        </p:txBody>
      </p:sp>
      <p:sp>
        <p:nvSpPr>
          <p:cNvPr id="9" name="شكل بيضاوي 8">
            <a:extLst>
              <a:ext uri="{FF2B5EF4-FFF2-40B4-BE49-F238E27FC236}">
                <a16:creationId xmlns:a16="http://schemas.microsoft.com/office/drawing/2014/main" id="{5083F004-D846-4068-A910-EE4D1AB3BB03}"/>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pic>
        <p:nvPicPr>
          <p:cNvPr id="10" name="صورة 9">
            <a:extLst>
              <a:ext uri="{FF2B5EF4-FFF2-40B4-BE49-F238E27FC236}">
                <a16:creationId xmlns:a16="http://schemas.microsoft.com/office/drawing/2014/main" id="{CB964376-5FCE-4E4F-8680-4319A8460FF9}"/>
              </a:ext>
            </a:extLst>
          </p:cNvPr>
          <p:cNvPicPr/>
          <p:nvPr/>
        </p:nvPicPr>
        <p:blipFill>
          <a:blip r:embed="rId2" cstate="print">
            <a:extLst>
              <a:ext uri="{28A0092B-C50C-407E-A947-70E740481C1C}">
                <a14:useLocalDpi xmlns:a14="http://schemas.microsoft.com/office/drawing/2010/main" val="0"/>
              </a:ext>
            </a:extLst>
          </a:blip>
          <a:srcRect l="3085" t="2626" r="2827" b="1970"/>
          <a:stretch>
            <a:fillRect/>
          </a:stretch>
        </p:blipFill>
        <p:spPr bwMode="auto">
          <a:xfrm>
            <a:off x="179512" y="1045642"/>
            <a:ext cx="4172372" cy="51196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11" name="مخطط انسيابي: رابط 10">
            <a:extLst>
              <a:ext uri="{FF2B5EF4-FFF2-40B4-BE49-F238E27FC236}">
                <a16:creationId xmlns:a16="http://schemas.microsoft.com/office/drawing/2014/main" id="{EBDC6F31-F0AA-43D8-8CC8-0B9C037AF4CA}"/>
              </a:ext>
            </a:extLst>
          </p:cNvPr>
          <p:cNvSpPr/>
          <p:nvPr/>
        </p:nvSpPr>
        <p:spPr>
          <a:xfrm>
            <a:off x="2158777" y="2564904"/>
            <a:ext cx="180975" cy="179388"/>
          </a:xfrm>
          <a:prstGeom prst="flowChartConnector">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cxnSp>
        <p:nvCxnSpPr>
          <p:cNvPr id="13" name="رابط مستقيم 12">
            <a:extLst>
              <a:ext uri="{FF2B5EF4-FFF2-40B4-BE49-F238E27FC236}">
                <a16:creationId xmlns:a16="http://schemas.microsoft.com/office/drawing/2014/main" id="{2DA20104-A47B-43D3-802A-55C2DB173832}"/>
              </a:ext>
            </a:extLst>
          </p:cNvPr>
          <p:cNvCxnSpPr/>
          <p:nvPr/>
        </p:nvCxnSpPr>
        <p:spPr>
          <a:xfrm>
            <a:off x="5973876" y="3583127"/>
            <a:ext cx="0" cy="234089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رابط مستقيم 13">
            <a:extLst>
              <a:ext uri="{FF2B5EF4-FFF2-40B4-BE49-F238E27FC236}">
                <a16:creationId xmlns:a16="http://schemas.microsoft.com/office/drawing/2014/main" id="{0A13B5BD-17AE-44E3-AC1D-2D992285FF33}"/>
              </a:ext>
            </a:extLst>
          </p:cNvPr>
          <p:cNvCxnSpPr>
            <a:cxnSpLocks/>
          </p:cNvCxnSpPr>
          <p:nvPr/>
        </p:nvCxnSpPr>
        <p:spPr>
          <a:xfrm>
            <a:off x="5253795" y="5527343"/>
            <a:ext cx="3320752"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مربع نص 15">
            <a:extLst>
              <a:ext uri="{FF2B5EF4-FFF2-40B4-BE49-F238E27FC236}">
                <a16:creationId xmlns:a16="http://schemas.microsoft.com/office/drawing/2014/main" id="{D762A4B9-18AA-485C-A965-56E206D9F15C}"/>
              </a:ext>
            </a:extLst>
          </p:cNvPr>
          <p:cNvSpPr txBox="1"/>
          <p:nvPr/>
        </p:nvSpPr>
        <p:spPr>
          <a:xfrm rot="16200000">
            <a:off x="4420715" y="4245287"/>
            <a:ext cx="1793253"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en-US" sz="1600" b="1" dirty="0">
                <a:solidFill>
                  <a:srgbClr val="FF0000"/>
                </a:solidFill>
              </a:rPr>
              <a:t>X</a:t>
            </a:r>
            <a:r>
              <a:rPr lang="ar-SA" sz="1600" b="1" dirty="0">
                <a:solidFill>
                  <a:srgbClr val="FF0000"/>
                </a:solidFill>
              </a:rPr>
              <a:t> ( 56 شرقاً )</a:t>
            </a:r>
          </a:p>
        </p:txBody>
      </p:sp>
      <p:pic>
        <p:nvPicPr>
          <p:cNvPr id="18" name="صورة 17">
            <a:extLst>
              <a:ext uri="{FF2B5EF4-FFF2-40B4-BE49-F238E27FC236}">
                <a16:creationId xmlns:a16="http://schemas.microsoft.com/office/drawing/2014/main" id="{6EBE7095-7BAD-4015-8814-D11CDBFD78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4222"/>
          <a:stretch/>
        </p:blipFill>
        <p:spPr>
          <a:xfrm>
            <a:off x="5677381" y="2832731"/>
            <a:ext cx="592989" cy="1015894"/>
          </a:xfrm>
          <a:prstGeom prst="rect">
            <a:avLst/>
          </a:prstGeom>
        </p:spPr>
      </p:pic>
      <p:pic>
        <p:nvPicPr>
          <p:cNvPr id="20" name="صورة 19">
            <a:extLst>
              <a:ext uri="{FF2B5EF4-FFF2-40B4-BE49-F238E27FC236}">
                <a16:creationId xmlns:a16="http://schemas.microsoft.com/office/drawing/2014/main" id="{97F53AA3-BC6F-4300-9AC1-218A4F2224F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887" r="24887" b="4051"/>
          <a:stretch/>
        </p:blipFill>
        <p:spPr>
          <a:xfrm>
            <a:off x="8021458" y="4519231"/>
            <a:ext cx="832737" cy="1067681"/>
          </a:xfrm>
          <a:prstGeom prst="rect">
            <a:avLst/>
          </a:prstGeom>
        </p:spPr>
      </p:pic>
      <p:sp>
        <p:nvSpPr>
          <p:cNvPr id="21" name="مربع نص 20">
            <a:extLst>
              <a:ext uri="{FF2B5EF4-FFF2-40B4-BE49-F238E27FC236}">
                <a16:creationId xmlns:a16="http://schemas.microsoft.com/office/drawing/2014/main" id="{F3E93337-50E7-4EAE-929D-C7D784E13E27}"/>
              </a:ext>
            </a:extLst>
          </p:cNvPr>
          <p:cNvSpPr txBox="1"/>
          <p:nvPr/>
        </p:nvSpPr>
        <p:spPr>
          <a:xfrm>
            <a:off x="6988934" y="5754742"/>
            <a:ext cx="1793253"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en-US" sz="1600" b="1" dirty="0">
                <a:solidFill>
                  <a:srgbClr val="FF0000"/>
                </a:solidFill>
              </a:rPr>
              <a:t>Y</a:t>
            </a:r>
            <a:r>
              <a:rPr lang="ar-SA" sz="1600" b="1" dirty="0">
                <a:solidFill>
                  <a:srgbClr val="FF0000"/>
                </a:solidFill>
              </a:rPr>
              <a:t> ( 5 ، 23شمالاً )</a:t>
            </a:r>
          </a:p>
        </p:txBody>
      </p:sp>
      <p:sp>
        <p:nvSpPr>
          <p:cNvPr id="22" name="شكل بيضاوي 21">
            <a:extLst>
              <a:ext uri="{FF2B5EF4-FFF2-40B4-BE49-F238E27FC236}">
                <a16:creationId xmlns:a16="http://schemas.microsoft.com/office/drawing/2014/main" id="{0D9C3404-6058-451F-8155-D1FF5743637B}"/>
              </a:ext>
            </a:extLst>
          </p:cNvPr>
          <p:cNvSpPr/>
          <p:nvPr/>
        </p:nvSpPr>
        <p:spPr>
          <a:xfrm>
            <a:off x="7552980" y="2193079"/>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توضيح</a:t>
            </a:r>
            <a:endParaRPr lang="ar-OM" sz="2400" b="1" dirty="0">
              <a:solidFill>
                <a:schemeClr val="tx1"/>
              </a:solidFill>
            </a:endParaRPr>
          </a:p>
        </p:txBody>
      </p:sp>
    </p:spTree>
    <p:extLst>
      <p:ext uri="{BB962C8B-B14F-4D97-AF65-F5344CB8AC3E}">
        <p14:creationId xmlns:p14="http://schemas.microsoft.com/office/powerpoint/2010/main" val="286858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0" presetClass="entr" presetSubtype="0" decel="10000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strVal val="#ppt_w+.3"/>
                                          </p:val>
                                        </p:tav>
                                        <p:tav tm="100000">
                                          <p:val>
                                            <p:strVal val="#ppt_w"/>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animEffect transition="in" filter="fade">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1"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par>
                                <p:cTn id="31" presetID="6" presetClass="emph" presetSubtype="0" repeatCount="indefinite" fill="hold" grpId="0" nodeType="withEffect">
                                  <p:stCondLst>
                                    <p:cond delay="0"/>
                                  </p:stCondLst>
                                  <p:childTnLst>
                                    <p:animScale>
                                      <p:cBhvr>
                                        <p:cTn id="32" dur="2000" fill="hold"/>
                                        <p:tgtEl>
                                          <p:spTgt spid="11"/>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par>
                                <p:cTn id="43" presetID="22" presetClass="entr" presetSubtype="2"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42" presetClass="path" presetSubtype="0" accel="50000" decel="50000" fill="hold" nodeType="clickEffect">
                                  <p:stCondLst>
                                    <p:cond delay="0"/>
                                  </p:stCondLst>
                                  <p:childTnLst>
                                    <p:animMotion origin="layout" path="M 1.38889E-6 2.96296E-6 L 1.38889E-6 0.25 " pathEditMode="relative" rAng="0" ptsTypes="AA">
                                      <p:cBhvr>
                                        <p:cTn id="53" dur="2000" fill="hold"/>
                                        <p:tgtEl>
                                          <p:spTgt spid="18"/>
                                        </p:tgtEl>
                                        <p:attrNameLst>
                                          <p:attrName>ppt_x</p:attrName>
                                          <p:attrName>ppt_y</p:attrName>
                                        </p:attrNameLst>
                                      </p:cBhvr>
                                      <p:rCtr x="0" y="12500"/>
                                    </p:animMotion>
                                  </p:childTnLst>
                                </p:cTn>
                              </p:par>
                            </p:childTnLst>
                          </p:cTn>
                        </p:par>
                      </p:childTnLst>
                    </p:cTn>
                  </p:par>
                  <p:par>
                    <p:cTn id="54" fill="hold">
                      <p:stCondLst>
                        <p:cond delay="indefinite"/>
                      </p:stCondLst>
                      <p:childTnLst>
                        <p:par>
                          <p:cTn id="55" fill="hold">
                            <p:stCondLst>
                              <p:cond delay="0"/>
                            </p:stCondLst>
                            <p:childTnLst>
                              <p:par>
                                <p:cTn id="56" presetID="17" presetClass="exit" presetSubtype="10" fill="hold" nodeType="clickEffect">
                                  <p:stCondLst>
                                    <p:cond delay="0"/>
                                  </p:stCondLst>
                                  <p:childTnLst>
                                    <p:anim calcmode="lin" valueType="num">
                                      <p:cBhvr>
                                        <p:cTn id="57" dur="500"/>
                                        <p:tgtEl>
                                          <p:spTgt spid="18"/>
                                        </p:tgtEl>
                                        <p:attrNameLst>
                                          <p:attrName>ppt_w</p:attrName>
                                        </p:attrNameLst>
                                      </p:cBhvr>
                                      <p:tavLst>
                                        <p:tav tm="0">
                                          <p:val>
                                            <p:strVal val="ppt_w"/>
                                          </p:val>
                                        </p:tav>
                                        <p:tav tm="100000">
                                          <p:val>
                                            <p:fltVal val="0"/>
                                          </p:val>
                                        </p:tav>
                                      </p:tavLst>
                                    </p:anim>
                                    <p:anim calcmode="lin" valueType="num">
                                      <p:cBhvr>
                                        <p:cTn id="58" dur="500"/>
                                        <p:tgtEl>
                                          <p:spTgt spid="18"/>
                                        </p:tgtEl>
                                        <p:attrNameLst>
                                          <p:attrName>ppt_h</p:attrName>
                                        </p:attrNameLst>
                                      </p:cBhvr>
                                      <p:tavLst>
                                        <p:tav tm="0">
                                          <p:val>
                                            <p:strVal val="ppt_h"/>
                                          </p:val>
                                        </p:tav>
                                        <p:tav tm="100000">
                                          <p:val>
                                            <p:strVal val="ppt_h"/>
                                          </p:val>
                                        </p:tav>
                                      </p:tavLst>
                                    </p:anim>
                                    <p:set>
                                      <p:cBhvr>
                                        <p:cTn id="59" dur="1" fill="hold">
                                          <p:stCondLst>
                                            <p:cond delay="499"/>
                                          </p:stCondLst>
                                        </p:cTn>
                                        <p:tgtEl>
                                          <p:spTgt spid="18"/>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35" presetClass="path" presetSubtype="0" accel="50000" decel="50000" fill="hold" nodeType="clickEffect">
                                  <p:stCondLst>
                                    <p:cond delay="0"/>
                                  </p:stCondLst>
                                  <p:childTnLst>
                                    <p:animMotion origin="layout" path="M -3.05556E-6 4.44444E-6 L -0.28524 -0.00162 " pathEditMode="relative" rAng="0" ptsTypes="AA">
                                      <p:cBhvr>
                                        <p:cTn id="72" dur="2000" fill="hold"/>
                                        <p:tgtEl>
                                          <p:spTgt spid="20"/>
                                        </p:tgtEl>
                                        <p:attrNameLst>
                                          <p:attrName>ppt_x</p:attrName>
                                          <p:attrName>ppt_y</p:attrName>
                                        </p:attrNameLst>
                                      </p:cBhvr>
                                      <p:rCtr x="-14271" y="-93"/>
                                    </p:animMotion>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nodeType="clickEffect">
                                  <p:stCondLst>
                                    <p:cond delay="0"/>
                                  </p:stCondLst>
                                  <p:childTnLst>
                                    <p:animEffect transition="out" filter="wipe(down)">
                                      <p:cBhvr>
                                        <p:cTn id="76" dur="500"/>
                                        <p:tgtEl>
                                          <p:spTgt spid="20"/>
                                        </p:tgtEl>
                                      </p:cBhvr>
                                    </p:animEffect>
                                    <p:set>
                                      <p:cBhvr>
                                        <p:cTn id="77" dur="1" fill="hold">
                                          <p:stCondLst>
                                            <p:cond delay="499"/>
                                          </p:stCondLst>
                                        </p:cTn>
                                        <p:tgtEl>
                                          <p:spTgt spid="20"/>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1" grpId="0" animBg="1"/>
      <p:bldP spid="11" grpId="1" animBg="1"/>
      <p:bldP spid="16" grpId="0" animBg="1"/>
      <p:bldP spid="21" grpId="0" animBg="1"/>
      <p:bldP spid="2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a:spLocks noChangeArrowheads="1"/>
          </p:cNvSpPr>
          <p:nvPr/>
        </p:nvSpPr>
        <p:spPr bwMode="auto">
          <a:xfrm>
            <a:off x="4139952" y="2276872"/>
            <a:ext cx="3960440" cy="707886"/>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000" b="1" dirty="0"/>
              <a:t>دائرة العرض ( 30 ) خط الطول ( 20 ) الارتفاع ( 100 ).</a:t>
            </a:r>
          </a:p>
        </p:txBody>
      </p:sp>
      <p:sp>
        <p:nvSpPr>
          <p:cNvPr id="8" name="موجة 7">
            <a:extLst>
              <a:ext uri="{FF2B5EF4-FFF2-40B4-BE49-F238E27FC236}">
                <a16:creationId xmlns:a16="http://schemas.microsoft.com/office/drawing/2014/main" id="{A12D4600-28E6-46D4-B228-E7E284E164FC}"/>
              </a:ext>
            </a:extLst>
          </p:cNvPr>
          <p:cNvSpPr/>
          <p:nvPr/>
        </p:nvSpPr>
        <p:spPr>
          <a:xfrm>
            <a:off x="4343290" y="1108194"/>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( 150 ).</a:t>
            </a:r>
          </a:p>
        </p:txBody>
      </p:sp>
      <p:sp>
        <p:nvSpPr>
          <p:cNvPr id="9" name="شكل بيضاوي 8">
            <a:extLst>
              <a:ext uri="{FF2B5EF4-FFF2-40B4-BE49-F238E27FC236}">
                <a16:creationId xmlns:a16="http://schemas.microsoft.com/office/drawing/2014/main" id="{5083F004-D846-4068-A910-EE4D1AB3BB03}"/>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grpSp>
        <p:nvGrpSpPr>
          <p:cNvPr id="15" name="مجموعة 14">
            <a:extLst>
              <a:ext uri="{FF2B5EF4-FFF2-40B4-BE49-F238E27FC236}">
                <a16:creationId xmlns:a16="http://schemas.microsoft.com/office/drawing/2014/main" id="{4C9E2E0E-75E3-4D59-B99B-98E670B07A3F}"/>
              </a:ext>
            </a:extLst>
          </p:cNvPr>
          <p:cNvGrpSpPr/>
          <p:nvPr/>
        </p:nvGrpSpPr>
        <p:grpSpPr>
          <a:xfrm>
            <a:off x="170918" y="149731"/>
            <a:ext cx="7272808" cy="830997"/>
            <a:chOff x="170918" y="149731"/>
            <a:chExt cx="7272808" cy="830997"/>
          </a:xfrm>
        </p:grpSpPr>
        <p:sp>
          <p:nvSpPr>
            <p:cNvPr id="17" name="مربع نص 16">
              <a:extLst>
                <a:ext uri="{FF2B5EF4-FFF2-40B4-BE49-F238E27FC236}">
                  <a16:creationId xmlns:a16="http://schemas.microsoft.com/office/drawing/2014/main" id="{B3BAC7EC-ABD8-42E9-9D28-A0F2100F6357}"/>
                </a:ext>
              </a:extLst>
            </p:cNvPr>
            <p:cNvSpPr txBox="1">
              <a:spLocks noChangeArrowheads="1"/>
            </p:cNvSpPr>
            <p:nvPr/>
          </p:nvSpPr>
          <p:spPr bwMode="auto">
            <a:xfrm>
              <a:off x="170918" y="149731"/>
              <a:ext cx="7272808" cy="830997"/>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إحداثيات النقطة المشار إليها بالرمز ( س ) بالشكل المقابل :</a:t>
              </a:r>
              <a:endParaRPr lang="en-US" sz="2400" b="1" dirty="0"/>
            </a:p>
          </p:txBody>
        </p:sp>
        <p:sp>
          <p:nvSpPr>
            <p:cNvPr id="19" name="مستطيل 18">
              <a:extLst>
                <a:ext uri="{FF2B5EF4-FFF2-40B4-BE49-F238E27FC236}">
                  <a16:creationId xmlns:a16="http://schemas.microsoft.com/office/drawing/2014/main" id="{B5192029-57B3-4E73-BBCA-60BF04D1B06A}"/>
                </a:ext>
              </a:extLst>
            </p:cNvPr>
            <p:cNvSpPr/>
            <p:nvPr/>
          </p:nvSpPr>
          <p:spPr>
            <a:xfrm>
              <a:off x="5656212" y="277197"/>
              <a:ext cx="427956" cy="2714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pic>
        <p:nvPicPr>
          <p:cNvPr id="23" name="صورة 22">
            <a:extLst>
              <a:ext uri="{FF2B5EF4-FFF2-40B4-BE49-F238E27FC236}">
                <a16:creationId xmlns:a16="http://schemas.microsoft.com/office/drawing/2014/main" id="{5567B896-A18F-47DC-80BB-1EA3FA98CD03}"/>
              </a:ext>
            </a:extLst>
          </p:cNvPr>
          <p:cNvPicPr/>
          <p:nvPr/>
        </p:nvPicPr>
        <p:blipFill rotWithShape="1">
          <a:blip r:embed="rId3">
            <a:extLst>
              <a:ext uri="{28A0092B-C50C-407E-A947-70E740481C1C}">
                <a14:useLocalDpi xmlns:a14="http://schemas.microsoft.com/office/drawing/2010/main" val="0"/>
              </a:ext>
            </a:extLst>
          </a:blip>
          <a:srcRect l="6421" t="27409" r="66608" b="24245"/>
          <a:stretch/>
        </p:blipFill>
        <p:spPr bwMode="auto">
          <a:xfrm>
            <a:off x="107504" y="1196752"/>
            <a:ext cx="3960440" cy="3528392"/>
          </a:xfrm>
          <a:prstGeom prst="rect">
            <a:avLst/>
          </a:prstGeom>
          <a:ln>
            <a:noFill/>
          </a:ln>
          <a:effectLst>
            <a:softEdge rad="112500"/>
          </a:effectLst>
          <a:extLst>
            <a:ext uri="{53640926-AAD7-44D8-BBD7-CCE9431645EC}">
              <a14:shadowObscured xmlns:a14="http://schemas.microsoft.com/office/drawing/2010/main"/>
            </a:ext>
          </a:extLst>
        </p:spPr>
      </p:pic>
      <p:sp>
        <p:nvSpPr>
          <p:cNvPr id="24" name="مربع نص 23">
            <a:extLst>
              <a:ext uri="{FF2B5EF4-FFF2-40B4-BE49-F238E27FC236}">
                <a16:creationId xmlns:a16="http://schemas.microsoft.com/office/drawing/2014/main" id="{C43DA2CB-B645-4CD6-8C71-47722C177391}"/>
              </a:ext>
            </a:extLst>
          </p:cNvPr>
          <p:cNvSpPr txBox="1">
            <a:spLocks noChangeArrowheads="1"/>
          </p:cNvSpPr>
          <p:nvPr/>
        </p:nvSpPr>
        <p:spPr bwMode="auto">
          <a:xfrm>
            <a:off x="4157149" y="3165357"/>
            <a:ext cx="3960440" cy="707886"/>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000" b="1" dirty="0"/>
              <a:t>دائرة العرض ( 20) خط الطول ( 100 ) الارتفاع ( 30 ).</a:t>
            </a:r>
          </a:p>
        </p:txBody>
      </p:sp>
      <p:sp>
        <p:nvSpPr>
          <p:cNvPr id="25" name="مربع نص 24">
            <a:extLst>
              <a:ext uri="{FF2B5EF4-FFF2-40B4-BE49-F238E27FC236}">
                <a16:creationId xmlns:a16="http://schemas.microsoft.com/office/drawing/2014/main" id="{33CE29E9-AFAA-49C7-B04D-EDE0F7D9EF6D}"/>
              </a:ext>
            </a:extLst>
          </p:cNvPr>
          <p:cNvSpPr txBox="1">
            <a:spLocks noChangeArrowheads="1"/>
          </p:cNvSpPr>
          <p:nvPr/>
        </p:nvSpPr>
        <p:spPr bwMode="auto">
          <a:xfrm>
            <a:off x="4157149" y="4053842"/>
            <a:ext cx="3960440" cy="707886"/>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000" b="1" dirty="0"/>
              <a:t>دائرة العرض ( 30 ) خط الطول ( 100 ) الارتفاع ( 20 ).</a:t>
            </a:r>
          </a:p>
        </p:txBody>
      </p:sp>
      <p:sp>
        <p:nvSpPr>
          <p:cNvPr id="26" name="مربع نص 25">
            <a:extLst>
              <a:ext uri="{FF2B5EF4-FFF2-40B4-BE49-F238E27FC236}">
                <a16:creationId xmlns:a16="http://schemas.microsoft.com/office/drawing/2014/main" id="{D3891A3E-FA3C-4EB9-87F6-06A291431B4D}"/>
              </a:ext>
            </a:extLst>
          </p:cNvPr>
          <p:cNvSpPr txBox="1">
            <a:spLocks noChangeArrowheads="1"/>
          </p:cNvSpPr>
          <p:nvPr/>
        </p:nvSpPr>
        <p:spPr bwMode="auto">
          <a:xfrm>
            <a:off x="4157149" y="4942327"/>
            <a:ext cx="3960440" cy="707886"/>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000" b="1" dirty="0"/>
              <a:t>دائرة العرض ( 20 ) خط الطول ( 30 ) الارتفاع ( 100 ).</a:t>
            </a:r>
          </a:p>
        </p:txBody>
      </p:sp>
      <p:sp>
        <p:nvSpPr>
          <p:cNvPr id="27" name="مستطيل 26">
            <a:extLst>
              <a:ext uri="{FF2B5EF4-FFF2-40B4-BE49-F238E27FC236}">
                <a16:creationId xmlns:a16="http://schemas.microsoft.com/office/drawing/2014/main" id="{BCCB672D-1D09-46E0-87A4-DE2CFEC4BA7F}"/>
              </a:ext>
            </a:extLst>
          </p:cNvPr>
          <p:cNvSpPr/>
          <p:nvPr/>
        </p:nvSpPr>
        <p:spPr>
          <a:xfrm>
            <a:off x="8233139" y="2492896"/>
            <a:ext cx="427956" cy="2714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8" name="مستطيل 27">
            <a:extLst>
              <a:ext uri="{FF2B5EF4-FFF2-40B4-BE49-F238E27FC236}">
                <a16:creationId xmlns:a16="http://schemas.microsoft.com/office/drawing/2014/main" id="{CF7652E7-8561-4029-A753-D74F3F159248}"/>
              </a:ext>
            </a:extLst>
          </p:cNvPr>
          <p:cNvSpPr/>
          <p:nvPr/>
        </p:nvSpPr>
        <p:spPr>
          <a:xfrm>
            <a:off x="8232300" y="3429000"/>
            <a:ext cx="427956" cy="2714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29" name="مستطيل 28">
            <a:extLst>
              <a:ext uri="{FF2B5EF4-FFF2-40B4-BE49-F238E27FC236}">
                <a16:creationId xmlns:a16="http://schemas.microsoft.com/office/drawing/2014/main" id="{6DB7649B-247A-4CEE-A860-E75A30145BD0}"/>
              </a:ext>
            </a:extLst>
          </p:cNvPr>
          <p:cNvSpPr/>
          <p:nvPr/>
        </p:nvSpPr>
        <p:spPr>
          <a:xfrm>
            <a:off x="8234982" y="4275270"/>
            <a:ext cx="427956" cy="2714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0" name="مستطيل 29">
            <a:extLst>
              <a:ext uri="{FF2B5EF4-FFF2-40B4-BE49-F238E27FC236}">
                <a16:creationId xmlns:a16="http://schemas.microsoft.com/office/drawing/2014/main" id="{C5209DBC-E568-4E5B-9C86-A7589DF7842C}"/>
              </a:ext>
            </a:extLst>
          </p:cNvPr>
          <p:cNvSpPr/>
          <p:nvPr/>
        </p:nvSpPr>
        <p:spPr>
          <a:xfrm>
            <a:off x="8232300" y="5160528"/>
            <a:ext cx="427956" cy="27148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1" name="مستطيل 30">
            <a:extLst>
              <a:ext uri="{FF2B5EF4-FFF2-40B4-BE49-F238E27FC236}">
                <a16:creationId xmlns:a16="http://schemas.microsoft.com/office/drawing/2014/main" id="{B3BD2C94-0F8D-41D7-A4D0-48C726C46EF7}"/>
              </a:ext>
            </a:extLst>
          </p:cNvPr>
          <p:cNvSpPr/>
          <p:nvPr/>
        </p:nvSpPr>
        <p:spPr>
          <a:xfrm>
            <a:off x="8232300" y="5160528"/>
            <a:ext cx="427956" cy="271483"/>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8" name="شكل بيضاوي 17">
            <a:hlinkClick r:id="rId4" action="ppaction://hlinksldjump"/>
            <a:extLst>
              <a:ext uri="{FF2B5EF4-FFF2-40B4-BE49-F238E27FC236}">
                <a16:creationId xmlns:a16="http://schemas.microsoft.com/office/drawing/2014/main" id="{6FBD6424-83CB-4134-B650-74D99E43A91E}"/>
              </a:ext>
            </a:extLst>
          </p:cNvPr>
          <p:cNvSpPr/>
          <p:nvPr/>
        </p:nvSpPr>
        <p:spPr>
          <a:xfrm>
            <a:off x="1331640" y="5133696"/>
            <a:ext cx="1297596" cy="648072"/>
          </a:xfrm>
          <a:prstGeom prst="ellipse">
            <a:avLst/>
          </a:prstGeom>
          <a:solidFill>
            <a:srgbClr val="FF0000"/>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الإجابة</a:t>
            </a:r>
          </a:p>
        </p:txBody>
      </p:sp>
    </p:spTree>
    <p:extLst>
      <p:ext uri="{BB962C8B-B14F-4D97-AF65-F5344CB8AC3E}">
        <p14:creationId xmlns:p14="http://schemas.microsoft.com/office/powerpoint/2010/main" val="87921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circle(in)">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heel(1)">
                                      <p:cBhvr>
                                        <p:cTn id="28" dur="2000"/>
                                        <p:tgtEl>
                                          <p:spTgt spid="2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heel(1)">
                                      <p:cBhvr>
                                        <p:cTn id="31" dur="2000"/>
                                        <p:tgtEl>
                                          <p:spTgt spid="2"/>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heel(1)">
                                      <p:cBhvr>
                                        <p:cTn id="34" dur="2000"/>
                                        <p:tgtEl>
                                          <p:spTgt spid="28"/>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heel(1)">
                                      <p:cBhvr>
                                        <p:cTn id="37" dur="2000"/>
                                        <p:tgtEl>
                                          <p:spTgt spid="29"/>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heel(1)">
                                      <p:cBhvr>
                                        <p:cTn id="40" dur="2000"/>
                                        <p:tgtEl>
                                          <p:spTgt spid="30"/>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2000"/>
                                        <p:tgtEl>
                                          <p:spTgt spid="25"/>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heel(1)">
                                      <p:cBhvr>
                                        <p:cTn id="49" dur="20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heel(1)">
                                      <p:cBhvr>
                                        <p:cTn id="60" dur="2000"/>
                                        <p:tgtEl>
                                          <p:spTgt spid="31"/>
                                        </p:tgtEl>
                                      </p:cBhvr>
                                    </p:animEffect>
                                  </p:childTnLst>
                                  <p:subTnLst>
                                    <p:audio>
                                      <p:cMediaNode>
                                        <p:cTn display="0" masterRel="sameClick">
                                          <p:stCondLst>
                                            <p:cond evt="begin" delay="0">
                                              <p:tn val="58"/>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24" grpId="0" animBg="1"/>
      <p:bldP spid="25" grpId="0" animBg="1"/>
      <p:bldP spid="26" grpId="0" animBg="1"/>
      <p:bldP spid="27" grpId="0" animBg="1"/>
      <p:bldP spid="28" grpId="0" animBg="1"/>
      <p:bldP spid="29" grpId="0" animBg="1"/>
      <p:bldP spid="30" grpId="0" animBg="1"/>
      <p:bldP spid="31" grpId="0" animBg="1"/>
      <p:bldP spid="1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وجة 7">
            <a:extLst>
              <a:ext uri="{FF2B5EF4-FFF2-40B4-BE49-F238E27FC236}">
                <a16:creationId xmlns:a16="http://schemas.microsoft.com/office/drawing/2014/main" id="{A12D4600-28E6-46D4-B228-E7E284E164FC}"/>
              </a:ext>
            </a:extLst>
          </p:cNvPr>
          <p:cNvSpPr/>
          <p:nvPr/>
        </p:nvSpPr>
        <p:spPr>
          <a:xfrm>
            <a:off x="2555776" y="1403670"/>
            <a:ext cx="3100436" cy="905788"/>
          </a:xfrm>
          <a:prstGeom prst="wave">
            <a:avLst/>
          </a:prstGeom>
          <a:solidFill>
            <a:srgbClr val="FFFF00"/>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000" b="1" dirty="0">
                <a:solidFill>
                  <a:schemeClr val="tx1"/>
                </a:solidFill>
              </a:rPr>
              <a:t>افتح دفترك صفحة ( 149 ).</a:t>
            </a:r>
          </a:p>
        </p:txBody>
      </p:sp>
      <p:sp>
        <p:nvSpPr>
          <p:cNvPr id="9" name="شكل بيضاوي 8">
            <a:extLst>
              <a:ext uri="{FF2B5EF4-FFF2-40B4-BE49-F238E27FC236}">
                <a16:creationId xmlns:a16="http://schemas.microsoft.com/office/drawing/2014/main" id="{5083F004-D846-4068-A910-EE4D1AB3BB03}"/>
              </a:ext>
            </a:extLst>
          </p:cNvPr>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سؤال</a:t>
            </a:r>
            <a:endParaRPr lang="ar-OM" sz="2400" b="1" dirty="0">
              <a:solidFill>
                <a:schemeClr val="tx1"/>
              </a:solidFill>
            </a:endParaRPr>
          </a:p>
        </p:txBody>
      </p:sp>
      <p:grpSp>
        <p:nvGrpSpPr>
          <p:cNvPr id="15" name="مجموعة 14">
            <a:extLst>
              <a:ext uri="{FF2B5EF4-FFF2-40B4-BE49-F238E27FC236}">
                <a16:creationId xmlns:a16="http://schemas.microsoft.com/office/drawing/2014/main" id="{4C9E2E0E-75E3-4D59-B99B-98E670B07A3F}"/>
              </a:ext>
            </a:extLst>
          </p:cNvPr>
          <p:cNvGrpSpPr/>
          <p:nvPr/>
        </p:nvGrpSpPr>
        <p:grpSpPr>
          <a:xfrm>
            <a:off x="170918" y="74780"/>
            <a:ext cx="7272808" cy="1200329"/>
            <a:chOff x="170918" y="149731"/>
            <a:chExt cx="7272808" cy="1200329"/>
          </a:xfrm>
        </p:grpSpPr>
        <p:sp>
          <p:nvSpPr>
            <p:cNvPr id="17" name="مربع نص 16">
              <a:extLst>
                <a:ext uri="{FF2B5EF4-FFF2-40B4-BE49-F238E27FC236}">
                  <a16:creationId xmlns:a16="http://schemas.microsoft.com/office/drawing/2014/main" id="{B3BAC7EC-ABD8-42E9-9D28-A0F2100F6357}"/>
                </a:ext>
              </a:extLst>
            </p:cNvPr>
            <p:cNvSpPr txBox="1">
              <a:spLocks noChangeArrowheads="1"/>
            </p:cNvSpPr>
            <p:nvPr/>
          </p:nvSpPr>
          <p:spPr bwMode="auto">
            <a:xfrm>
              <a:off x="170918" y="149731"/>
              <a:ext cx="7272808" cy="1200329"/>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ظلل الشكل (      ) المقترن بالإجابة الصحيحة : القراءة الصحيحة لإحداثيات قمة الجل المشار إليها بالرمز ( أ ) في الشكل المقابل والتي يبلغ ارتفاعها ( 1000م ) :</a:t>
              </a:r>
              <a:endParaRPr lang="en-US" sz="2400" b="1" dirty="0"/>
            </a:p>
          </p:txBody>
        </p:sp>
        <p:sp>
          <p:nvSpPr>
            <p:cNvPr id="19" name="مستطيل 18">
              <a:extLst>
                <a:ext uri="{FF2B5EF4-FFF2-40B4-BE49-F238E27FC236}">
                  <a16:creationId xmlns:a16="http://schemas.microsoft.com/office/drawing/2014/main" id="{B5192029-57B3-4E73-BBCA-60BF04D1B06A}"/>
                </a:ext>
              </a:extLst>
            </p:cNvPr>
            <p:cNvSpPr/>
            <p:nvPr/>
          </p:nvSpPr>
          <p:spPr>
            <a:xfrm>
              <a:off x="5442234" y="284146"/>
              <a:ext cx="427956" cy="26747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pSp>
      <p:pic>
        <p:nvPicPr>
          <p:cNvPr id="18" name="صورة 17">
            <a:extLst>
              <a:ext uri="{FF2B5EF4-FFF2-40B4-BE49-F238E27FC236}">
                <a16:creationId xmlns:a16="http://schemas.microsoft.com/office/drawing/2014/main" id="{D46911D4-BEA2-44B2-9FD3-5B1CC676C2BA}"/>
              </a:ext>
            </a:extLst>
          </p:cNvPr>
          <p:cNvPicPr/>
          <p:nvPr/>
        </p:nvPicPr>
        <p:blipFill rotWithShape="1">
          <a:blip r:embed="rId3" cstate="print">
            <a:extLst>
              <a:ext uri="{28A0092B-C50C-407E-A947-70E740481C1C}">
                <a14:useLocalDpi xmlns:a14="http://schemas.microsoft.com/office/drawing/2010/main" val="0"/>
              </a:ext>
            </a:extLst>
          </a:blip>
          <a:srcRect r="24559" b="55650"/>
          <a:stretch/>
        </p:blipFill>
        <p:spPr bwMode="auto">
          <a:xfrm>
            <a:off x="0" y="2101985"/>
            <a:ext cx="9036496" cy="4063320"/>
          </a:xfrm>
          <a:prstGeom prst="rect">
            <a:avLst/>
          </a:prstGeom>
          <a:noFill/>
          <a:ln>
            <a:noFill/>
          </a:ln>
          <a:extLst>
            <a:ext uri="{53640926-AAD7-44D8-BBD7-CCE9431645EC}">
              <a14:shadowObscured xmlns:a14="http://schemas.microsoft.com/office/drawing/2010/main"/>
            </a:ext>
          </a:extLst>
        </p:spPr>
      </p:pic>
      <p:sp>
        <p:nvSpPr>
          <p:cNvPr id="20" name="شكل بيضاوي 19">
            <a:hlinkClick r:id="rId4" action="ppaction://hlinksldjump"/>
            <a:extLst>
              <a:ext uri="{FF2B5EF4-FFF2-40B4-BE49-F238E27FC236}">
                <a16:creationId xmlns:a16="http://schemas.microsoft.com/office/drawing/2014/main" id="{C368E9ED-846B-4F6B-A63F-FA75027AFFA5}"/>
              </a:ext>
            </a:extLst>
          </p:cNvPr>
          <p:cNvSpPr/>
          <p:nvPr/>
        </p:nvSpPr>
        <p:spPr>
          <a:xfrm>
            <a:off x="451284" y="1506465"/>
            <a:ext cx="1297596" cy="648072"/>
          </a:xfrm>
          <a:prstGeom prst="ellipse">
            <a:avLst/>
          </a:prstGeom>
          <a:solidFill>
            <a:srgbClr val="FF0000"/>
          </a:solidFill>
          <a:ln>
            <a:solidFill>
              <a:schemeClr val="tx1"/>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الإجابة</a:t>
            </a:r>
          </a:p>
        </p:txBody>
      </p:sp>
      <p:sp>
        <p:nvSpPr>
          <p:cNvPr id="21" name="مستطيل 20">
            <a:extLst>
              <a:ext uri="{FF2B5EF4-FFF2-40B4-BE49-F238E27FC236}">
                <a16:creationId xmlns:a16="http://schemas.microsoft.com/office/drawing/2014/main" id="{40CA1EBB-C9ED-47F0-81E8-87F4C288577D}"/>
              </a:ext>
            </a:extLst>
          </p:cNvPr>
          <p:cNvSpPr/>
          <p:nvPr/>
        </p:nvSpPr>
        <p:spPr>
          <a:xfrm>
            <a:off x="5940152" y="3140968"/>
            <a:ext cx="360040" cy="288032"/>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97728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2000"/>
                                        <p:tgtEl>
                                          <p:spTgt spid="21"/>
                                        </p:tgtEl>
                                      </p:cBhvr>
                                    </p:animEffect>
                                  </p:childTnLst>
                                  <p:subTnLst>
                                    <p:audio>
                                      <p:cMediaNode>
                                        <p:cTn display="0" masterRel="sameClick">
                                          <p:stCondLst>
                                            <p:cond evt="begin" delay="0">
                                              <p:tn val="3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0" grpId="0" animBg="1"/>
      <p:bldP spid="21"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صورة 12">
            <a:extLst>
              <a:ext uri="{FF2B5EF4-FFF2-40B4-BE49-F238E27FC236}">
                <a16:creationId xmlns:a16="http://schemas.microsoft.com/office/drawing/2014/main" id="{04008786-6627-41A1-BF77-DCF4064F0C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183718"/>
            <a:ext cx="8856984" cy="5016105"/>
          </a:xfrm>
          <a:prstGeom prst="rect">
            <a:avLst/>
          </a:prstGeom>
          <a:ln>
            <a:noFill/>
          </a:ln>
          <a:effectLst>
            <a:softEdge rad="112500"/>
          </a:effectLst>
        </p:spPr>
      </p:pic>
      <p:sp>
        <p:nvSpPr>
          <p:cNvPr id="2" name="مربع نص 1"/>
          <p:cNvSpPr txBox="1">
            <a:spLocks noChangeArrowheads="1"/>
          </p:cNvSpPr>
          <p:nvPr/>
        </p:nvSpPr>
        <p:spPr bwMode="auto">
          <a:xfrm>
            <a:off x="5796136" y="188640"/>
            <a:ext cx="1656184" cy="461665"/>
          </a:xfrm>
          <a:prstGeom prst="rect">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ctr" fontAlgn="auto">
              <a:spcAft>
                <a:spcPts val="0"/>
              </a:spcAft>
              <a:buNone/>
              <a:defRPr/>
            </a:pPr>
            <a:r>
              <a:rPr lang="ar-SA" sz="2400" b="1" dirty="0"/>
              <a:t>نشاط فردي</a:t>
            </a:r>
            <a:endParaRPr lang="en-US" sz="2400" b="1" dirty="0"/>
          </a:p>
        </p:txBody>
      </p:sp>
      <p:sp>
        <p:nvSpPr>
          <p:cNvPr id="4" name="شكل بيضاوي 3"/>
          <p:cNvSpPr/>
          <p:nvPr/>
        </p:nvSpPr>
        <p:spPr>
          <a:xfrm>
            <a:off x="7595666" y="116632"/>
            <a:ext cx="1440830" cy="872108"/>
          </a:xfrm>
          <a:prstGeom prst="ellipse">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1" anchor="ctr"/>
          <a:lstStyle/>
          <a:p>
            <a:pPr algn="ctr" fontAlgn="auto">
              <a:spcBef>
                <a:spcPts val="0"/>
              </a:spcBef>
              <a:spcAft>
                <a:spcPts val="0"/>
              </a:spcAft>
              <a:defRPr/>
            </a:pPr>
            <a:r>
              <a:rPr lang="ar-SA" sz="2400" b="1" dirty="0">
                <a:solidFill>
                  <a:schemeClr val="tx1"/>
                </a:solidFill>
              </a:rPr>
              <a:t>نشاط</a:t>
            </a:r>
            <a:endParaRPr lang="ar-OM" sz="2400" b="1" dirty="0">
              <a:solidFill>
                <a:schemeClr val="tx1"/>
              </a:solidFill>
            </a:endParaRPr>
          </a:p>
        </p:txBody>
      </p:sp>
      <p:sp>
        <p:nvSpPr>
          <p:cNvPr id="6" name="مخطط انسيابي: رابط 5"/>
          <p:cNvSpPr/>
          <p:nvPr/>
        </p:nvSpPr>
        <p:spPr>
          <a:xfrm>
            <a:off x="1386619" y="3771354"/>
            <a:ext cx="180975" cy="179388"/>
          </a:xfrm>
          <a:prstGeom prst="flowChartConnector">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7" name="مخطط انسيابي: رابط 6"/>
          <p:cNvSpPr/>
          <p:nvPr/>
        </p:nvSpPr>
        <p:spPr>
          <a:xfrm>
            <a:off x="4608004" y="3429000"/>
            <a:ext cx="180975" cy="179388"/>
          </a:xfrm>
          <a:prstGeom prst="flowChartConnector">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8" name="مخطط انسيابي: رابط 7"/>
          <p:cNvSpPr/>
          <p:nvPr/>
        </p:nvSpPr>
        <p:spPr>
          <a:xfrm>
            <a:off x="3876839" y="5032686"/>
            <a:ext cx="179387" cy="180975"/>
          </a:xfrm>
          <a:prstGeom prst="flowChartConnector">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OM"/>
          </a:p>
        </p:txBody>
      </p:sp>
      <p:sp>
        <p:nvSpPr>
          <p:cNvPr id="9" name="شكل بيضاوي 8">
            <a:hlinkClick r:id="rId4" action="ppaction://hlinksldjump"/>
          </p:cNvPr>
          <p:cNvSpPr/>
          <p:nvPr/>
        </p:nvSpPr>
        <p:spPr>
          <a:xfrm>
            <a:off x="179512" y="180504"/>
            <a:ext cx="1297596" cy="648072"/>
          </a:xfrm>
          <a:prstGeom prst="ellipse">
            <a:avLst/>
          </a:prstGeom>
          <a:solidFill>
            <a:srgbClr val="FEF898"/>
          </a:solidFill>
          <a:ln/>
        </p:spPr>
        <p:style>
          <a:lnRef idx="2">
            <a:schemeClr val="accent1"/>
          </a:lnRef>
          <a:fillRef idx="1">
            <a:schemeClr val="lt1"/>
          </a:fillRef>
          <a:effectRef idx="0">
            <a:schemeClr val="accent1"/>
          </a:effectRef>
          <a:fontRef idx="minor">
            <a:schemeClr val="dk1"/>
          </a:fontRef>
        </p:style>
        <p:txBody>
          <a:bodyPr rtlCol="1" anchor="ctr"/>
          <a:lstStyle/>
          <a:p>
            <a:pPr algn="ctr" fontAlgn="auto">
              <a:spcBef>
                <a:spcPts val="0"/>
              </a:spcBef>
              <a:spcAft>
                <a:spcPts val="0"/>
              </a:spcAft>
              <a:defRPr/>
            </a:pPr>
            <a:r>
              <a:rPr lang="ar-SA" sz="2400" b="1" dirty="0">
                <a:solidFill>
                  <a:schemeClr val="tx1"/>
                </a:solidFill>
              </a:rPr>
              <a:t>رجوع</a:t>
            </a:r>
          </a:p>
        </p:txBody>
      </p:sp>
      <p:sp>
        <p:nvSpPr>
          <p:cNvPr id="10" name="مربع نص 9">
            <a:extLst>
              <a:ext uri="{FF2B5EF4-FFF2-40B4-BE49-F238E27FC236}">
                <a16:creationId xmlns:a16="http://schemas.microsoft.com/office/drawing/2014/main" id="{DD66A626-1BE9-4417-BD4B-717992923691}"/>
              </a:ext>
            </a:extLst>
          </p:cNvPr>
          <p:cNvSpPr txBox="1"/>
          <p:nvPr/>
        </p:nvSpPr>
        <p:spPr>
          <a:xfrm>
            <a:off x="3757743" y="5229200"/>
            <a:ext cx="382209" cy="338554"/>
          </a:xfrm>
          <a:prstGeom prst="rect">
            <a:avLst/>
          </a:prstGeom>
          <a:noFill/>
        </p:spPr>
        <p:txBody>
          <a:bodyPr wrap="square" rtlCol="1">
            <a:spAutoFit/>
          </a:bodyPr>
          <a:lstStyle/>
          <a:p>
            <a:pPr algn="ctr"/>
            <a:r>
              <a:rPr lang="ar-SA" sz="1600" b="1" dirty="0">
                <a:solidFill>
                  <a:srgbClr val="FF0000"/>
                </a:solidFill>
              </a:rPr>
              <a:t>ب</a:t>
            </a:r>
          </a:p>
        </p:txBody>
      </p:sp>
      <p:sp>
        <p:nvSpPr>
          <p:cNvPr id="11" name="مربع نص 10">
            <a:extLst>
              <a:ext uri="{FF2B5EF4-FFF2-40B4-BE49-F238E27FC236}">
                <a16:creationId xmlns:a16="http://schemas.microsoft.com/office/drawing/2014/main" id="{39F64918-D351-4BF6-85E6-264FE9DA41D4}"/>
              </a:ext>
            </a:extLst>
          </p:cNvPr>
          <p:cNvSpPr txBox="1"/>
          <p:nvPr/>
        </p:nvSpPr>
        <p:spPr>
          <a:xfrm>
            <a:off x="1286003" y="3911367"/>
            <a:ext cx="382209" cy="338554"/>
          </a:xfrm>
          <a:prstGeom prst="rect">
            <a:avLst/>
          </a:prstGeom>
          <a:noFill/>
        </p:spPr>
        <p:txBody>
          <a:bodyPr wrap="square" rtlCol="1">
            <a:spAutoFit/>
          </a:bodyPr>
          <a:lstStyle/>
          <a:p>
            <a:pPr algn="ctr"/>
            <a:r>
              <a:rPr lang="ar-SA" sz="1600" b="1" dirty="0">
                <a:solidFill>
                  <a:srgbClr val="FF0000"/>
                </a:solidFill>
              </a:rPr>
              <a:t>س</a:t>
            </a:r>
          </a:p>
        </p:txBody>
      </p:sp>
      <p:sp>
        <p:nvSpPr>
          <p:cNvPr id="12" name="مربع نص 11">
            <a:extLst>
              <a:ext uri="{FF2B5EF4-FFF2-40B4-BE49-F238E27FC236}">
                <a16:creationId xmlns:a16="http://schemas.microsoft.com/office/drawing/2014/main" id="{91DB75C7-A93F-40DC-964D-2C3C28F2E4FD}"/>
              </a:ext>
            </a:extLst>
          </p:cNvPr>
          <p:cNvSpPr txBox="1"/>
          <p:nvPr/>
        </p:nvSpPr>
        <p:spPr>
          <a:xfrm>
            <a:off x="4499992" y="3573016"/>
            <a:ext cx="382209" cy="338554"/>
          </a:xfrm>
          <a:prstGeom prst="rect">
            <a:avLst/>
          </a:prstGeom>
          <a:noFill/>
        </p:spPr>
        <p:txBody>
          <a:bodyPr wrap="square" rtlCol="1">
            <a:spAutoFit/>
          </a:bodyPr>
          <a:lstStyle/>
          <a:p>
            <a:pPr algn="ctr"/>
            <a:r>
              <a:rPr lang="ar-SA" sz="1600" b="1" dirty="0">
                <a:solidFill>
                  <a:srgbClr val="FF0000"/>
                </a:solidFill>
              </a:rPr>
              <a:t>ن</a:t>
            </a:r>
          </a:p>
        </p:txBody>
      </p:sp>
    </p:spTree>
    <p:extLst>
      <p:ext uri="{BB962C8B-B14F-4D97-AF65-F5344CB8AC3E}">
        <p14:creationId xmlns:p14="http://schemas.microsoft.com/office/powerpoint/2010/main" val="308621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1"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par>
                                <p:cTn id="23" presetID="6" presetClass="emph" presetSubtype="0" repeatCount="indefinite" fill="hold" grpId="0" nodeType="withEffect">
                                  <p:stCondLst>
                                    <p:cond delay="0"/>
                                  </p:stCondLst>
                                  <p:childTnLst>
                                    <p:animScale>
                                      <p:cBhvr>
                                        <p:cTn id="24" dur="2000" fill="hold"/>
                                        <p:tgtEl>
                                          <p:spTgt spid="8"/>
                                        </p:tgtEl>
                                      </p:cBhvr>
                                      <p:by x="150000" y="150000"/>
                                    </p:animScale>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1"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2000"/>
                                        <p:tgtEl>
                                          <p:spTgt spid="6"/>
                                        </p:tgtEl>
                                      </p:cBhvr>
                                    </p:animEffect>
                                  </p:childTnLst>
                                </p:cTn>
                              </p:par>
                              <p:par>
                                <p:cTn id="35" presetID="6" presetClass="emph" presetSubtype="0" repeatCount="indefinite" fill="hold" grpId="0" nodeType="withEffect">
                                  <p:stCondLst>
                                    <p:cond delay="0"/>
                                  </p:stCondLst>
                                  <p:childTnLst>
                                    <p:animScale>
                                      <p:cBhvr>
                                        <p:cTn id="36" dur="2000" fill="hold"/>
                                        <p:tgtEl>
                                          <p:spTgt spid="6"/>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1"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circle(in)">
                                      <p:cBhvr>
                                        <p:cTn id="46" dur="2000"/>
                                        <p:tgtEl>
                                          <p:spTgt spid="7"/>
                                        </p:tgtEl>
                                      </p:cBhvr>
                                    </p:animEffect>
                                  </p:childTnLst>
                                </p:cTn>
                              </p:par>
                              <p:par>
                                <p:cTn id="47" presetID="6" presetClass="emph" presetSubtype="0" repeatCount="indefinite" fill="hold" grpId="0" nodeType="withEffect">
                                  <p:stCondLst>
                                    <p:cond delay="0"/>
                                  </p:stCondLst>
                                  <p:childTnLst>
                                    <p:animScale>
                                      <p:cBhvr>
                                        <p:cTn id="48" dur="2000" fill="hold"/>
                                        <p:tgtEl>
                                          <p:spTgt spid="7"/>
                                        </p:tgtEl>
                                      </p:cBhvr>
                                      <p:by x="150000" y="150000"/>
                                    </p:animScale>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6" grpId="1" animBg="1"/>
      <p:bldP spid="7" grpId="0" animBg="1"/>
      <p:bldP spid="7" grpId="1" animBg="1"/>
      <p:bldP spid="8" grpId="0" animBg="1"/>
      <p:bldP spid="8" grpId="1" animBg="1"/>
      <p:bldP spid="9" grpId="0" animBg="1"/>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stretch>
            <a:fillRect/>
          </a:stretch>
        </p:blipFill>
        <p:spPr>
          <a:xfrm>
            <a:off x="323528" y="148106"/>
            <a:ext cx="4608513" cy="2576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مربع نص 3"/>
          <p:cNvSpPr txBox="1">
            <a:spLocks noChangeArrowheads="1"/>
          </p:cNvSpPr>
          <p:nvPr/>
        </p:nvSpPr>
        <p:spPr bwMode="auto">
          <a:xfrm>
            <a:off x="5220072" y="204377"/>
            <a:ext cx="3384376" cy="917079"/>
          </a:xfrm>
          <a:prstGeom prst="leftArrow">
            <a:avLst/>
          </a:prstGeom>
          <a:solidFill>
            <a:srgbClr val="DAE54D"/>
          </a:solidFill>
          <a:ln/>
        </p:spPr>
        <p:style>
          <a:lnRef idx="1">
            <a:schemeClr val="dk1"/>
          </a:lnRef>
          <a:fillRef idx="2">
            <a:schemeClr val="dk1"/>
          </a:fillRef>
          <a:effectRef idx="1">
            <a:schemeClr val="dk1"/>
          </a:effectRef>
          <a:fontRef idx="minor">
            <a:schemeClr val="dk1"/>
          </a:fontRef>
        </p:style>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cs typeface="Arial"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cs typeface="Arial"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cs typeface="Arial" pitchFamily="34" charset="0"/>
              </a:defRPr>
            </a:lvl9pPr>
          </a:lstStyle>
          <a:p>
            <a:pPr algn="just" fontAlgn="auto">
              <a:spcAft>
                <a:spcPts val="0"/>
              </a:spcAft>
              <a:buNone/>
              <a:defRPr/>
            </a:pPr>
            <a:r>
              <a:rPr lang="ar-SA" sz="2400" b="1" dirty="0"/>
              <a:t>فيما يستخدم شريط القياس؟</a:t>
            </a:r>
            <a:endParaRPr lang="en-US" sz="2400" b="1" dirty="0"/>
          </a:p>
        </p:txBody>
      </p:sp>
      <p:sp>
        <p:nvSpPr>
          <p:cNvPr id="5" name="مخطط انسيابي: معالجة متعاقبة 4"/>
          <p:cNvSpPr/>
          <p:nvPr/>
        </p:nvSpPr>
        <p:spPr>
          <a:xfrm>
            <a:off x="6103012" y="1348710"/>
            <a:ext cx="1618496" cy="818506"/>
          </a:xfrm>
          <a:prstGeom prst="flowChartAlternateProcess">
            <a:avLst/>
          </a:prstGeom>
          <a:solidFill>
            <a:srgbClr val="F3E0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fontAlgn="auto">
              <a:spcBef>
                <a:spcPts val="0"/>
              </a:spcBef>
              <a:spcAft>
                <a:spcPts val="0"/>
              </a:spcAft>
              <a:defRPr/>
            </a:pPr>
            <a:r>
              <a:rPr lang="ar-SA" sz="2000" b="1" dirty="0">
                <a:solidFill>
                  <a:schemeClr val="tx1"/>
                </a:solidFill>
              </a:rPr>
              <a:t>قياس المسافات</a:t>
            </a:r>
            <a:endParaRPr lang="ar-OM" sz="2000" b="1" dirty="0">
              <a:solidFill>
                <a:schemeClr val="tx1"/>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5" y="2951911"/>
            <a:ext cx="6336704" cy="3042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رابط مستقيم 8"/>
          <p:cNvCxnSpPr/>
          <p:nvPr/>
        </p:nvCxnSpPr>
        <p:spPr>
          <a:xfrm flipH="1">
            <a:off x="4572000" y="4069679"/>
            <a:ext cx="2592288" cy="144755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67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5513</TotalTime>
  <Words>4531</Words>
  <Application>Microsoft Office PowerPoint</Application>
  <PresentationFormat>عرض على الشاشة (4:3)</PresentationFormat>
  <Paragraphs>637</Paragraphs>
  <Slides>89</Slides>
  <Notes>9</Notes>
  <HiddenSlides>0</HiddenSlides>
  <MMClips>3</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89</vt:i4>
      </vt:variant>
    </vt:vector>
  </HeadingPairs>
  <TitlesOfParts>
    <vt:vector size="95" baseType="lpstr">
      <vt:lpstr>Arabic Typesetting</vt:lpstr>
      <vt:lpstr>Arial</vt:lpstr>
      <vt:lpstr>Calibri</vt:lpstr>
      <vt:lpstr>Lucida Sans Typewriter</vt:lpstr>
      <vt:lpstr>Times New Roman</vt: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Ahmed-Under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HP</dc:creator>
  <cp:lastModifiedBy>أصيلة الفزارية</cp:lastModifiedBy>
  <cp:revision>505</cp:revision>
  <dcterms:created xsi:type="dcterms:W3CDTF">2013-10-28T17:56:11Z</dcterms:created>
  <dcterms:modified xsi:type="dcterms:W3CDTF">2019-12-20T18:17:13Z</dcterms:modified>
</cp:coreProperties>
</file>