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7" r:id="rId12"/>
    <p:sldId id="266" r:id="rId13"/>
    <p:sldId id="268" r:id="rId14"/>
    <p:sldId id="269" r:id="rId15"/>
    <p:sldId id="270" r:id="rId1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29" d="100"/>
          <a:sy n="29" d="100"/>
        </p:scale>
        <p:origin x="-70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21326E-3DD7-444D-A980-F1CDFF4DD6F2}" type="datetimeFigureOut">
              <a:rPr lang="fr-FR" smtClean="0"/>
              <a:pPr/>
              <a:t>02/03/2009</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BEF02B1-1044-42B6-A98E-E51F49401412}"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DBEF02B1-1044-42B6-A98E-E51F49401412}" type="slidenum">
              <a:rPr lang="fr-FR" smtClean="0"/>
              <a:pPr/>
              <a:t>1</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DBEF02B1-1044-42B6-A98E-E51F49401412}" type="slidenum">
              <a:rPr lang="fr-FR" smtClean="0"/>
              <a:pPr/>
              <a:t>3</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DBEF02B1-1044-42B6-A98E-E51F49401412}" type="slidenum">
              <a:rPr lang="fr-FR" smtClean="0"/>
              <a:pPr/>
              <a:t>15</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EB5EBC3F-69C4-4A2A-B1D4-05FC6ACB84C9}" type="datetimeFigureOut">
              <a:rPr lang="fr-FR" smtClean="0"/>
              <a:pPr/>
              <a:t>02/03/2009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4963799-16E5-4327-B697-C7564A56FCD6}"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EB5EBC3F-69C4-4A2A-B1D4-05FC6ACB84C9}" type="datetimeFigureOut">
              <a:rPr lang="fr-FR" smtClean="0"/>
              <a:pPr/>
              <a:t>02/03/2009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4963799-16E5-4327-B697-C7564A56FCD6}"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EB5EBC3F-69C4-4A2A-B1D4-05FC6ACB84C9}" type="datetimeFigureOut">
              <a:rPr lang="fr-FR" smtClean="0"/>
              <a:pPr/>
              <a:t>02/03/2009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4963799-16E5-4327-B697-C7564A56FCD6}"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EB5EBC3F-69C4-4A2A-B1D4-05FC6ACB84C9}" type="datetimeFigureOut">
              <a:rPr lang="fr-FR" smtClean="0"/>
              <a:pPr/>
              <a:t>02/03/2009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4963799-16E5-4327-B697-C7564A56FCD6}"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EB5EBC3F-69C4-4A2A-B1D4-05FC6ACB84C9}" type="datetimeFigureOut">
              <a:rPr lang="fr-FR" smtClean="0"/>
              <a:pPr/>
              <a:t>02/03/2009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4963799-16E5-4327-B697-C7564A56FCD6}"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EB5EBC3F-69C4-4A2A-B1D4-05FC6ACB84C9}" type="datetimeFigureOut">
              <a:rPr lang="fr-FR" smtClean="0"/>
              <a:pPr/>
              <a:t>02/03/2009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4963799-16E5-4327-B697-C7564A56FCD6}"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EB5EBC3F-69C4-4A2A-B1D4-05FC6ACB84C9}" type="datetimeFigureOut">
              <a:rPr lang="fr-FR" smtClean="0"/>
              <a:pPr/>
              <a:t>02/03/2009</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74963799-16E5-4327-B697-C7564A56FCD6}"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EB5EBC3F-69C4-4A2A-B1D4-05FC6ACB84C9}" type="datetimeFigureOut">
              <a:rPr lang="fr-FR" smtClean="0"/>
              <a:pPr/>
              <a:t>02/03/2009</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74963799-16E5-4327-B697-C7564A56FCD6}"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EB5EBC3F-69C4-4A2A-B1D4-05FC6ACB84C9}" type="datetimeFigureOut">
              <a:rPr lang="fr-FR" smtClean="0"/>
              <a:pPr/>
              <a:t>02/03/2009</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74963799-16E5-4327-B697-C7564A56FCD6}"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EB5EBC3F-69C4-4A2A-B1D4-05FC6ACB84C9}" type="datetimeFigureOut">
              <a:rPr lang="fr-FR" smtClean="0"/>
              <a:pPr/>
              <a:t>02/03/2009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4963799-16E5-4327-B697-C7564A56FCD6}"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EB5EBC3F-69C4-4A2A-B1D4-05FC6ACB84C9}" type="datetimeFigureOut">
              <a:rPr lang="fr-FR" smtClean="0"/>
              <a:pPr/>
              <a:t>02/03/2009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4963799-16E5-4327-B697-C7564A56FCD6}"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5EBC3F-69C4-4A2A-B1D4-05FC6ACB84C9}" type="datetimeFigureOut">
              <a:rPr lang="fr-FR" smtClean="0"/>
              <a:pPr/>
              <a:t>02/03/2009</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963799-16E5-4327-B697-C7564A56FCD6}"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fr.wikipedia.org/wiki/Duba%C3%AFland" TargetMode="External"/><Relationship Id="rId3" Type="http://schemas.openxmlformats.org/officeDocument/2006/relationships/hyperlink" Target="http://fr.wikipedia.org/wiki/1999" TargetMode="External"/><Relationship Id="rId7" Type="http://schemas.openxmlformats.org/officeDocument/2006/relationships/hyperlink" Target="http://fr.wikipedia.org/wiki/Mall_of_the_Emirates" TargetMode="External"/><Relationship Id="rId12" Type="http://schemas.openxmlformats.org/officeDocument/2006/relationships/hyperlink" Target="http://fr.wikipedia.org/wiki/H%C3%B4tel" TargetMode="External"/><Relationship Id="rId2" Type="http://schemas.openxmlformats.org/officeDocument/2006/relationships/hyperlink" Target="http://fr.wikipedia.org/wiki/H%C3%B4tel_Burj-Al-Arab" TargetMode="External"/><Relationship Id="rId1" Type="http://schemas.openxmlformats.org/officeDocument/2006/relationships/slideLayout" Target="../slideLayouts/slideLayout2.xml"/><Relationship Id="rId6" Type="http://schemas.openxmlformats.org/officeDocument/2006/relationships/hyperlink" Target="http://fr.wikipedia.org/wiki/Piste_de_ski_indoor" TargetMode="External"/><Relationship Id="rId11" Type="http://schemas.openxmlformats.org/officeDocument/2006/relationships/hyperlink" Target="http://fr.wikipedia.org/wiki/2006" TargetMode="External"/><Relationship Id="rId5" Type="http://schemas.openxmlformats.org/officeDocument/2006/relationships/hyperlink" Target="http://fr.wikipedia.org/wiki/Ski_Duba%C3%AF" TargetMode="External"/><Relationship Id="rId10" Type="http://schemas.openxmlformats.org/officeDocument/2006/relationships/hyperlink" Target="http://fr.wikipedia.org/wiki/1er_mai" TargetMode="External"/><Relationship Id="rId4" Type="http://schemas.openxmlformats.org/officeDocument/2006/relationships/hyperlink" Target="http://fr.wikipedia.org/wiki/Dollar_US" TargetMode="External"/><Relationship Id="rId9" Type="http://schemas.openxmlformats.org/officeDocument/2006/relationships/hyperlink" Target="http://fr.wikipedia.org/w/index.php?title=Mall_of_Arabia&amp;action=edit&amp;redlink=1"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fr.wikipedia.org/wiki/Planisph%C3%A8re" TargetMode="External"/><Relationship Id="rId2" Type="http://schemas.openxmlformats.org/officeDocument/2006/relationships/hyperlink" Target="http://fr.wikipedia.org/wiki/The_World_(archipe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fr.wikipedia.org/wiki/Arecaceae" TargetMode="External"/><Relationship Id="rId7" Type="http://schemas.openxmlformats.org/officeDocument/2006/relationships/hyperlink" Target="http://fr.wikipedia.org/wiki/2007" TargetMode="External"/><Relationship Id="rId2" Type="http://schemas.openxmlformats.org/officeDocument/2006/relationships/hyperlink" Target="http://fr.wikipedia.org/wiki/Palm_Islands" TargetMode="External"/><Relationship Id="rId1" Type="http://schemas.openxmlformats.org/officeDocument/2006/relationships/slideLayout" Target="../slideLayouts/slideLayout2.xml"/><Relationship Id="rId6" Type="http://schemas.openxmlformats.org/officeDocument/2006/relationships/hyperlink" Target="http://fr.wikipedia.org/wiki/Sable" TargetMode="External"/><Relationship Id="rId5" Type="http://schemas.openxmlformats.org/officeDocument/2006/relationships/hyperlink" Target="http://fr.wikipedia.org/wiki/Houle" TargetMode="External"/><Relationship Id="rId4" Type="http://schemas.openxmlformats.org/officeDocument/2006/relationships/hyperlink" Target="http://fr.wikipedia.org/wiki/Digue"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fr.wikipedia.org/wiki/Marina_(port)" TargetMode="External"/><Relationship Id="rId2" Type="http://schemas.openxmlformats.org/officeDocument/2006/relationships/hyperlink" Target="http://fr.wikipedia.org/w/index.php?title=Duba%C3%AF_Waterfront&amp;action=edit&amp;redlink=1" TargetMode="External"/><Relationship Id="rId1" Type="http://schemas.openxmlformats.org/officeDocument/2006/relationships/slideLayout" Target="../slideLayouts/slideLayout2.xml"/><Relationship Id="rId6" Type="http://schemas.openxmlformats.org/officeDocument/2006/relationships/hyperlink" Target="http://fr.wikipedia.org/wiki/Centre_commercial" TargetMode="External"/><Relationship Id="rId5" Type="http://schemas.openxmlformats.org/officeDocument/2006/relationships/hyperlink" Target="http://fr.wikipedia.org/wiki/Dubai_Mall" TargetMode="External"/><Relationship Id="rId4" Type="http://schemas.openxmlformats.org/officeDocument/2006/relationships/hyperlink" Target="http://fr.wikipedia.org/wiki/D%C3%A9sert"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fr.wikipedia.org/wiki/Emaar_Properties" TargetMode="External"/><Relationship Id="rId2" Type="http://schemas.openxmlformats.org/officeDocument/2006/relationships/hyperlink" Target="http://fr.wikipedia.org/wiki/Duba%C3%AF_Marina"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fr.wikipedia.org/wiki/Burj_Dubai"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fr.wikipedia.org/wiki/Pologne" TargetMode="External"/><Relationship Id="rId5" Type="http://schemas.openxmlformats.org/officeDocument/2006/relationships/hyperlink" Target="http://fr.wikipedia.org/wiki/2009" TargetMode="External"/><Relationship Id="rId4" Type="http://schemas.openxmlformats.org/officeDocument/2006/relationships/hyperlink" Target="http://fr.wikipedia.org/wiki/2004" TargetMode="External"/></Relationships>
</file>

<file path=ppt/slides/_rels/slide2.xml.rels><?xml version="1.0" encoding="UTF-8" standalone="yes"?>
<Relationships xmlns="http://schemas.openxmlformats.org/package/2006/relationships"><Relationship Id="rId8" Type="http://schemas.openxmlformats.org/officeDocument/2006/relationships/hyperlink" Target="http://fr.wikipedia.org/wiki/Perle" TargetMode="External"/><Relationship Id="rId13" Type="http://schemas.openxmlformats.org/officeDocument/2006/relationships/hyperlink" Target="http://fr.wikipedia.org/wiki/Abou_Dabi" TargetMode="External"/><Relationship Id="rId18" Type="http://schemas.openxmlformats.org/officeDocument/2006/relationships/hyperlink" Target="http://fr.wikipedia.org/wiki/Protectorat" TargetMode="External"/><Relationship Id="rId3" Type="http://schemas.openxmlformats.org/officeDocument/2006/relationships/hyperlink" Target="http://fr.wikipedia.org/wiki/B%C3%A9douins" TargetMode="External"/><Relationship Id="rId7" Type="http://schemas.openxmlformats.org/officeDocument/2006/relationships/hyperlink" Target="http://fr.wikipedia.org/wiki/P%C3%AAche_(halieutique)" TargetMode="External"/><Relationship Id="rId12" Type="http://schemas.openxmlformats.org/officeDocument/2006/relationships/hyperlink" Target="http://fr.wikipedia.org/wiki/Royaume-Uni" TargetMode="External"/><Relationship Id="rId17" Type="http://schemas.openxmlformats.org/officeDocument/2006/relationships/hyperlink" Target="http://fr.wikipedia.org/wiki/1892" TargetMode="External"/><Relationship Id="rId2" Type="http://schemas.openxmlformats.org/officeDocument/2006/relationships/hyperlink" Target="http://fr.wikipedia.org/wiki/1799" TargetMode="External"/><Relationship Id="rId16" Type="http://schemas.openxmlformats.org/officeDocument/2006/relationships/hyperlink" Target="http://fr.wikipedia.org/wiki/1853" TargetMode="External"/><Relationship Id="rId20" Type="http://schemas.openxmlformats.org/officeDocument/2006/relationships/hyperlink" Target="http://fr.wikipedia.org/wiki/Raj_britannique" TargetMode="External"/><Relationship Id="rId1" Type="http://schemas.openxmlformats.org/officeDocument/2006/relationships/slideLayout" Target="../slideLayouts/slideLayout2.xml"/><Relationship Id="rId6" Type="http://schemas.openxmlformats.org/officeDocument/2006/relationships/hyperlink" Target="http://fr.wikipedia.org/wiki/Nejd" TargetMode="External"/><Relationship Id="rId11" Type="http://schemas.openxmlformats.org/officeDocument/2006/relationships/hyperlink" Target="http://fr.wikipedia.org/wiki/1820" TargetMode="External"/><Relationship Id="rId5" Type="http://schemas.openxmlformats.org/officeDocument/2006/relationships/hyperlink" Target="http://fr.wikipedia.org/wiki/Wahhabisme" TargetMode="External"/><Relationship Id="rId15" Type="http://schemas.openxmlformats.org/officeDocument/2006/relationships/hyperlink" Target="http://fr.wikipedia.org/wiki/1835" TargetMode="External"/><Relationship Id="rId10" Type="http://schemas.openxmlformats.org/officeDocument/2006/relationships/hyperlink" Target="http://fr.wikipedia.org/wiki/Janvier" TargetMode="External"/><Relationship Id="rId19" Type="http://schemas.openxmlformats.org/officeDocument/2006/relationships/hyperlink" Target="http://fr.wikipedia.org/wiki/Empire_ottoman" TargetMode="External"/><Relationship Id="rId4" Type="http://schemas.openxmlformats.org/officeDocument/2006/relationships/hyperlink" Target="http://fr.wikipedia.org/wiki/Bani_Yas" TargetMode="External"/><Relationship Id="rId9" Type="http://schemas.openxmlformats.org/officeDocument/2006/relationships/hyperlink" Target="http://fr.wikipedia.org/wiki/8_janvier" TargetMode="External"/><Relationship Id="rId14" Type="http://schemas.openxmlformats.org/officeDocument/2006/relationships/hyperlink" Target="http://fr.wikipedia.org/wiki/1833"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fr.wikipedia.org/w/index.php?title=Riyal_de_Qatar_et_Duba%C3%AF&amp;action=edit&amp;redlink=1" TargetMode="External"/><Relationship Id="rId13" Type="http://schemas.openxmlformats.org/officeDocument/2006/relationships/hyperlink" Target="http://fr.wikipedia.org/wiki/2_d%C3%A9cembre" TargetMode="External"/><Relationship Id="rId18" Type="http://schemas.openxmlformats.org/officeDocument/2006/relationships/hyperlink" Target="http://fr.wikipedia.org/wiki/Dirham_des_%C3%89mirats_arabes_unis" TargetMode="External"/><Relationship Id="rId3" Type="http://schemas.openxmlformats.org/officeDocument/2006/relationships/hyperlink" Target="http://fr.wikipedia.org/wiki/Inde" TargetMode="External"/><Relationship Id="rId21" Type="http://schemas.openxmlformats.org/officeDocument/2006/relationships/hyperlink" Target="http://fr.wikipedia.org/wiki/Commerce" TargetMode="External"/><Relationship Id="rId7" Type="http://schemas.openxmlformats.org/officeDocument/2006/relationships/hyperlink" Target="http://fr.wikipedia.org/wiki/Qatar" TargetMode="External"/><Relationship Id="rId12" Type="http://schemas.openxmlformats.org/officeDocument/2006/relationships/hyperlink" Target="http://fr.wikipedia.org/wiki/%C3%89mirats_arabes_unis" TargetMode="External"/><Relationship Id="rId17" Type="http://schemas.openxmlformats.org/officeDocument/2006/relationships/hyperlink" Target="http://fr.wikipedia.org/wiki/1973" TargetMode="External"/><Relationship Id="rId2" Type="http://schemas.openxmlformats.org/officeDocument/2006/relationships/notesSlide" Target="../notesSlides/notesSlide2.xml"/><Relationship Id="rId16" Type="http://schemas.openxmlformats.org/officeDocument/2006/relationships/hyperlink" Target="http://fr.wikipedia.org/wiki/Ras_el_Kha%C3%AFmah" TargetMode="External"/><Relationship Id="rId20" Type="http://schemas.openxmlformats.org/officeDocument/2006/relationships/hyperlink" Target="http://fr.wikipedia.org/wiki/%C3%89nergie_fossile" TargetMode="External"/><Relationship Id="rId1" Type="http://schemas.openxmlformats.org/officeDocument/2006/relationships/slideLayout" Target="../slideLayouts/slideLayout2.xml"/><Relationship Id="rId6" Type="http://schemas.openxmlformats.org/officeDocument/2006/relationships/hyperlink" Target="http://fr.wikipedia.org/wiki/1966" TargetMode="External"/><Relationship Id="rId11" Type="http://schemas.openxmlformats.org/officeDocument/2006/relationships/hyperlink" Target="http://fr.wikipedia.org/wiki/Ind%C3%A9pendance" TargetMode="External"/><Relationship Id="rId5" Type="http://schemas.openxmlformats.org/officeDocument/2006/relationships/hyperlink" Target="http://fr.wikipedia.org/wiki/Roupie_du_Golfe" TargetMode="External"/><Relationship Id="rId15" Type="http://schemas.openxmlformats.org/officeDocument/2006/relationships/hyperlink" Target="http://fr.wikipedia.org/wiki/1971" TargetMode="External"/><Relationship Id="rId23" Type="http://schemas.openxmlformats.org/officeDocument/2006/relationships/hyperlink" Target="http://fr.wikipedia.org/wiki/PIB" TargetMode="External"/><Relationship Id="rId10" Type="http://schemas.openxmlformats.org/officeDocument/2006/relationships/hyperlink" Target="http://fr.wikipedia.org/wiki/Golfe_Persique" TargetMode="External"/><Relationship Id="rId19" Type="http://schemas.openxmlformats.org/officeDocument/2006/relationships/hyperlink" Target="http://fr.wikipedia.org/wiki/%C3%89mir" TargetMode="External"/><Relationship Id="rId4" Type="http://schemas.openxmlformats.org/officeDocument/2006/relationships/hyperlink" Target="http://fr.wikipedia.org/wiki/Ann%C3%A9es_1930" TargetMode="External"/><Relationship Id="rId9" Type="http://schemas.openxmlformats.org/officeDocument/2006/relationships/hyperlink" Target="http://fr.wikipedia.org/wiki/P%C3%A9trole" TargetMode="External"/><Relationship Id="rId14" Type="http://schemas.openxmlformats.org/officeDocument/2006/relationships/hyperlink" Target="http://fr.wikipedia.org/wiki/D%C3%A9cembre_1971" TargetMode="External"/><Relationship Id="rId22" Type="http://schemas.openxmlformats.org/officeDocument/2006/relationships/hyperlink" Target="http://fr.wikipedia.org/wiki/Tourisme"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fr.wikipedia.org/wiki/Oman" TargetMode="External"/><Relationship Id="rId13" Type="http://schemas.openxmlformats.org/officeDocument/2006/relationships/hyperlink" Target="http://fr.wikipedia.org/wiki/P%C3%A9trole" TargetMode="External"/><Relationship Id="rId18" Type="http://schemas.openxmlformats.org/officeDocument/2006/relationships/hyperlink" Target="http://fr.wikipedia.org/wiki/2006" TargetMode="External"/><Relationship Id="rId26" Type="http://schemas.openxmlformats.org/officeDocument/2006/relationships/hyperlink" Target="http://fr.wikipedia.org/wiki/Marina_Duba%C3%AF" TargetMode="External"/><Relationship Id="rId3" Type="http://schemas.openxmlformats.org/officeDocument/2006/relationships/hyperlink" Target="http://fr.wikipedia.org/wiki/Golfe_Persique" TargetMode="External"/><Relationship Id="rId21" Type="http://schemas.openxmlformats.org/officeDocument/2006/relationships/hyperlink" Target="http://fr.wikipedia.org/wiki/Gratte-ciel" TargetMode="External"/><Relationship Id="rId7" Type="http://schemas.openxmlformats.org/officeDocument/2006/relationships/hyperlink" Target="http://fr.wikipedia.org/wiki/Hatta_(%C3%89mirats_arabes_unis)" TargetMode="External"/><Relationship Id="rId12" Type="http://schemas.openxmlformats.org/officeDocument/2006/relationships/hyperlink" Target="http://fr.wikipedia.org/wiki/Rub_al-Khali" TargetMode="External"/><Relationship Id="rId17" Type="http://schemas.openxmlformats.org/officeDocument/2006/relationships/hyperlink" Target="http://fr.wikipedia.org/wiki/Deira,_Dubai" TargetMode="External"/><Relationship Id="rId25" Type="http://schemas.openxmlformats.org/officeDocument/2006/relationships/hyperlink" Target="http://fr.wikipedia.org/wiki/Ski_Duba%C3%AF" TargetMode="External"/><Relationship Id="rId2" Type="http://schemas.openxmlformats.org/officeDocument/2006/relationships/hyperlink" Target="http://fr.wikipedia.org/wiki/%C3%89mirats_arabes_unis" TargetMode="External"/><Relationship Id="rId16" Type="http://schemas.openxmlformats.org/officeDocument/2006/relationships/hyperlink" Target="http://fr.wikipedia.org/w/index.php?title=Bur_Duba%C3%AF&amp;action=edit&amp;redlink=1" TargetMode="External"/><Relationship Id="rId20" Type="http://schemas.openxmlformats.org/officeDocument/2006/relationships/hyperlink" Target="http://fr.wikipedia.org/wiki/Zayid_bin_Sultan_Al_Nahyan" TargetMode="External"/><Relationship Id="rId29" Type="http://schemas.openxmlformats.org/officeDocument/2006/relationships/hyperlink" Target="http://fr.wikipedia.org/wiki/Burj_Duba%C3%AF" TargetMode="External"/><Relationship Id="rId1" Type="http://schemas.openxmlformats.org/officeDocument/2006/relationships/slideLayout" Target="../slideLayouts/slideLayout2.xml"/><Relationship Id="rId6" Type="http://schemas.openxmlformats.org/officeDocument/2006/relationships/hyperlink" Target="http://fr.wikipedia.org/wiki/%C3%89mirat" TargetMode="External"/><Relationship Id="rId11" Type="http://schemas.openxmlformats.org/officeDocument/2006/relationships/hyperlink" Target="http://fr.wikipedia.org/wiki/D%C3%A9sert" TargetMode="External"/><Relationship Id="rId24" Type="http://schemas.openxmlformats.org/officeDocument/2006/relationships/hyperlink" Target="http://fr.wikipedia.org/w/index.php?title=Duba%C3%AF_Waterfront&amp;action=edit&amp;redlink=1" TargetMode="External"/><Relationship Id="rId5" Type="http://schemas.openxmlformats.org/officeDocument/2006/relationships/hyperlink" Target="http://fr.wikipedia.org/wiki/Charjah" TargetMode="External"/><Relationship Id="rId15" Type="http://schemas.openxmlformats.org/officeDocument/2006/relationships/hyperlink" Target="http://fr.wikipedia.org/w/index.php?title=Umm_Suqueim&amp;action=edit&amp;redlink=1" TargetMode="External"/><Relationship Id="rId23" Type="http://schemas.openxmlformats.org/officeDocument/2006/relationships/hyperlink" Target="http://fr.wikipedia.org/wiki/The_World_(archipel)" TargetMode="External"/><Relationship Id="rId28" Type="http://schemas.openxmlformats.org/officeDocument/2006/relationships/hyperlink" Target="http://fr.wikipedia.org/wiki/H%C3%B4tel_Burj-Al-Arab" TargetMode="External"/><Relationship Id="rId10" Type="http://schemas.openxmlformats.org/officeDocument/2006/relationships/hyperlink" Target="http://fr.wikipedia.org/wiki/Ajman" TargetMode="External"/><Relationship Id="rId19" Type="http://schemas.openxmlformats.org/officeDocument/2006/relationships/hyperlink" Target="http://fr.wikipedia.org/wiki/Maisons" TargetMode="External"/><Relationship Id="rId31" Type="http://schemas.openxmlformats.org/officeDocument/2006/relationships/hyperlink" Target="http://fr.wikipedia.org/w/index.php?title=Jebel_Ali&amp;action=edit&amp;redlink=1" TargetMode="External"/><Relationship Id="rId4" Type="http://schemas.openxmlformats.org/officeDocument/2006/relationships/hyperlink" Target="http://fr.wikipedia.org/wiki/Abou_Dabi" TargetMode="External"/><Relationship Id="rId9" Type="http://schemas.openxmlformats.org/officeDocument/2006/relationships/hyperlink" Target="http://fr.wikipedia.org/wiki/Ras_el_Kha%C3%AFmah" TargetMode="External"/><Relationship Id="rId14" Type="http://schemas.openxmlformats.org/officeDocument/2006/relationships/hyperlink" Target="http://fr.wikipedia.org/wiki/Gaz_naturel" TargetMode="External"/><Relationship Id="rId22" Type="http://schemas.openxmlformats.org/officeDocument/2006/relationships/hyperlink" Target="http://fr.wikipedia.org/wiki/Palm_Islands" TargetMode="External"/><Relationship Id="rId27" Type="http://schemas.openxmlformats.org/officeDocument/2006/relationships/hyperlink" Target="http://fr.wikipedia.org/wiki/Dubai_Mall" TargetMode="External"/><Relationship Id="rId30" Type="http://schemas.openxmlformats.org/officeDocument/2006/relationships/hyperlink" Target="http://fr.wikipedia.org/wiki/Duba%C3%AFland"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http://fr.wikipedia.org/wiki/2002" TargetMode="External"/><Relationship Id="rId13" Type="http://schemas.openxmlformats.org/officeDocument/2006/relationships/hyperlink" Target="http://fr.wikipedia.org/wiki/Asie_du_Sud-Est" TargetMode="External"/><Relationship Id="rId3" Type="http://schemas.openxmlformats.org/officeDocument/2006/relationships/hyperlink" Target="http://fr.wikipedia.org/wiki/1995" TargetMode="External"/><Relationship Id="rId7" Type="http://schemas.openxmlformats.org/officeDocument/2006/relationships/hyperlink" Target="http://fr.wikipedia.org/wiki/%C3%89mirats_arabes_unis" TargetMode="External"/><Relationship Id="rId12" Type="http://schemas.openxmlformats.org/officeDocument/2006/relationships/hyperlink" Target="http://fr.wikipedia.org/wiki/Sous-continent_Indien" TargetMode="External"/><Relationship Id="rId2" Type="http://schemas.openxmlformats.org/officeDocument/2006/relationships/hyperlink" Target="http://fr.wikipedia.org/wiki/1980" TargetMode="External"/><Relationship Id="rId1" Type="http://schemas.openxmlformats.org/officeDocument/2006/relationships/slideLayout" Target="../slideLayouts/slideLayout2.xml"/><Relationship Id="rId6" Type="http://schemas.openxmlformats.org/officeDocument/2006/relationships/hyperlink" Target="http://fr.wikipedia.org/wiki/2011" TargetMode="External"/><Relationship Id="rId11" Type="http://schemas.openxmlformats.org/officeDocument/2006/relationships/hyperlink" Target="http://fr.wikipedia.org/wiki/Main-d'%C5%93uvre" TargetMode="External"/><Relationship Id="rId5" Type="http://schemas.openxmlformats.org/officeDocument/2006/relationships/hyperlink" Target="http://fr.wikipedia.org/wiki/2006" TargetMode="External"/><Relationship Id="rId10" Type="http://schemas.openxmlformats.org/officeDocument/2006/relationships/hyperlink" Target="http://fr.wikipedia.org/wiki/Pakistan" TargetMode="External"/><Relationship Id="rId4" Type="http://schemas.openxmlformats.org/officeDocument/2006/relationships/hyperlink" Target="http://fr.wikipedia.org/wiki/2004" TargetMode="External"/><Relationship Id="rId9" Type="http://schemas.openxmlformats.org/officeDocument/2006/relationships/hyperlink" Target="http://fr.wikipedia.org/wiki/Inde" TargetMode="External"/><Relationship Id="rId14" Type="http://schemas.openxmlformats.org/officeDocument/2006/relationships/hyperlink" Target="http://fr.wikipedia.org/wiki/Multinationale"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fr.wikipedia.org/wiki/Tagalog" TargetMode="External"/><Relationship Id="rId13" Type="http://schemas.openxmlformats.org/officeDocument/2006/relationships/hyperlink" Target="http://fr.wikipedia.org/wiki/Sikhisme" TargetMode="External"/><Relationship Id="rId18" Type="http://schemas.openxmlformats.org/officeDocument/2006/relationships/hyperlink" Target="http://fr.wikipedia.org/wiki/Protestantisme" TargetMode="External"/><Relationship Id="rId3" Type="http://schemas.openxmlformats.org/officeDocument/2006/relationships/hyperlink" Target="http://fr.wikipedia.org/wiki/Anglais" TargetMode="External"/><Relationship Id="rId7" Type="http://schemas.openxmlformats.org/officeDocument/2006/relationships/hyperlink" Target="http://fr.wikipedia.org/wiki/Ourdou" TargetMode="External"/><Relationship Id="rId12" Type="http://schemas.openxmlformats.org/officeDocument/2006/relationships/hyperlink" Target="http://fr.wikipedia.org/wiki/Hindouisme" TargetMode="External"/><Relationship Id="rId17" Type="http://schemas.openxmlformats.org/officeDocument/2006/relationships/hyperlink" Target="http://fr.wikipedia.org/wiki/%C3%89glise_orthodoxe" TargetMode="External"/><Relationship Id="rId2" Type="http://schemas.openxmlformats.org/officeDocument/2006/relationships/hyperlink" Target="http://fr.wikipedia.org/wiki/Arabe" TargetMode="External"/><Relationship Id="rId16" Type="http://schemas.openxmlformats.org/officeDocument/2006/relationships/hyperlink" Target="http://fr.wikipedia.org/wiki/%C3%89glise_catholique_romaine" TargetMode="External"/><Relationship Id="rId1" Type="http://schemas.openxmlformats.org/officeDocument/2006/relationships/slideLayout" Target="../slideLayouts/slideLayout2.xml"/><Relationship Id="rId6" Type="http://schemas.openxmlformats.org/officeDocument/2006/relationships/hyperlink" Target="http://fr.wikipedia.org/wiki/Persan" TargetMode="External"/><Relationship Id="rId11" Type="http://schemas.openxmlformats.org/officeDocument/2006/relationships/hyperlink" Target="http://fr.wikipedia.org/wiki/Christianisme" TargetMode="External"/><Relationship Id="rId5" Type="http://schemas.openxmlformats.org/officeDocument/2006/relationships/hyperlink" Target="http://fr.wikipedia.org/wiki/Malayalam" TargetMode="External"/><Relationship Id="rId15" Type="http://schemas.openxmlformats.org/officeDocument/2006/relationships/hyperlink" Target="http://fr.wikipedia.org/wiki/2001" TargetMode="External"/><Relationship Id="rId10" Type="http://schemas.openxmlformats.org/officeDocument/2006/relationships/hyperlink" Target="http://fr.wikipedia.org/wiki/Sunnisme" TargetMode="External"/><Relationship Id="rId19" Type="http://schemas.openxmlformats.org/officeDocument/2006/relationships/hyperlink" Target="http://fr.wikipedia.org/w/index.php?title=Jebel_Ali&amp;action=edit&amp;redlink=1" TargetMode="External"/><Relationship Id="rId4" Type="http://schemas.openxmlformats.org/officeDocument/2006/relationships/hyperlink" Target="http://fr.wikipedia.org/wiki/Hind%C3%AE" TargetMode="External"/><Relationship Id="rId9" Type="http://schemas.openxmlformats.org/officeDocument/2006/relationships/hyperlink" Target="http://fr.wikipedia.org/wiki/Islam" TargetMode="External"/><Relationship Id="rId14" Type="http://schemas.openxmlformats.org/officeDocument/2006/relationships/hyperlink" Target="http://fr.wikipedia.org/wiki/Gurdw%C3%A2r%C3%A2" TargetMode="External"/></Relationships>
</file>

<file path=ppt/slides/_rels/slide9.xml.rels><?xml version="1.0" encoding="UTF-8" standalone="yes"?>
<Relationships xmlns="http://schemas.openxmlformats.org/package/2006/relationships"><Relationship Id="rId8" Type="http://schemas.openxmlformats.org/officeDocument/2006/relationships/hyperlink" Target="http://fr.wikipedia.org/w/index.php?title=Dubai_HealthCare_City&amp;action=edit&amp;redlink=1" TargetMode="External"/><Relationship Id="rId13" Type="http://schemas.openxmlformats.org/officeDocument/2006/relationships/hyperlink" Target="http://fr.wikipedia.org/wiki/Cable_News_Network" TargetMode="External"/><Relationship Id="rId18" Type="http://schemas.openxmlformats.org/officeDocument/2006/relationships/hyperlink" Target="http://fr.wikipedia.org/wiki/Oracle_Corporation" TargetMode="External"/><Relationship Id="rId26" Type="http://schemas.openxmlformats.org/officeDocument/2006/relationships/hyperlink" Target="http://fr.wikipedia.org/wiki/Pakistan" TargetMode="External"/><Relationship Id="rId3" Type="http://schemas.openxmlformats.org/officeDocument/2006/relationships/hyperlink" Target="http://fr.wikipedia.org/wiki/Tourisme" TargetMode="External"/><Relationship Id="rId21" Type="http://schemas.openxmlformats.org/officeDocument/2006/relationships/hyperlink" Target="http://fr.wikipedia.org/w/index.php?title=Dubiotech&amp;action=edit&amp;redlink=1" TargetMode="External"/><Relationship Id="rId7" Type="http://schemas.openxmlformats.org/officeDocument/2006/relationships/hyperlink" Target="http://fr.wikipedia.org/w/index.php?title=Business_Bay&amp;action=edit&amp;redlink=1" TargetMode="External"/><Relationship Id="rId12" Type="http://schemas.openxmlformats.org/officeDocument/2006/relationships/hyperlink" Target="http://fr.wikipedia.org/wiki/Middle_East_Broadcasting_Center" TargetMode="External"/><Relationship Id="rId17" Type="http://schemas.openxmlformats.org/officeDocument/2006/relationships/hyperlink" Target="http://fr.wikipedia.org/wiki/EMC_Corporation" TargetMode="External"/><Relationship Id="rId25" Type="http://schemas.openxmlformats.org/officeDocument/2006/relationships/hyperlink" Target="http://fr.wikipedia.org/wiki/Dubai_Shopping_Festival" TargetMode="External"/><Relationship Id="rId2" Type="http://schemas.openxmlformats.org/officeDocument/2006/relationships/hyperlink" Target="http://fr.wikipedia.org/wiki/Commerce" TargetMode="External"/><Relationship Id="rId16" Type="http://schemas.openxmlformats.org/officeDocument/2006/relationships/hyperlink" Target="http://fr.wikipedia.org/wiki/Informatique" TargetMode="External"/><Relationship Id="rId20" Type="http://schemas.openxmlformats.org/officeDocument/2006/relationships/hyperlink" Target="http://fr.wikipedia.org/wiki/International_Business_Machines_Corporation" TargetMode="External"/><Relationship Id="rId1" Type="http://schemas.openxmlformats.org/officeDocument/2006/relationships/slideLayout" Target="../slideLayouts/slideLayout2.xml"/><Relationship Id="rId6" Type="http://schemas.openxmlformats.org/officeDocument/2006/relationships/hyperlink" Target="http://fr.wikipedia.org/wiki/Emaar_Properties" TargetMode="External"/><Relationship Id="rId11" Type="http://schemas.openxmlformats.org/officeDocument/2006/relationships/hyperlink" Target="http://fr.wikipedia.org/wiki/M%C3%A9dias" TargetMode="External"/><Relationship Id="rId24" Type="http://schemas.openxmlformats.org/officeDocument/2006/relationships/hyperlink" Target="http://fr.wikipedia.org/wiki/Organisation_des_Nations_unies" TargetMode="External"/><Relationship Id="rId5" Type="http://schemas.openxmlformats.org/officeDocument/2006/relationships/hyperlink" Target="http://fr.wikipedia.org/w/index.php?title=Nakheel&amp;action=edit&amp;redlink=1" TargetMode="External"/><Relationship Id="rId15" Type="http://schemas.openxmlformats.org/officeDocument/2006/relationships/hyperlink" Target="http://fr.wikipedia.org/wiki/Associated_Press" TargetMode="External"/><Relationship Id="rId23" Type="http://schemas.openxmlformats.org/officeDocument/2006/relationships/hyperlink" Target="http://fr.wikipedia.org/w/index.php?title=United_Nations_Office_for_Project_Services&amp;action=edit&amp;redlink=1" TargetMode="External"/><Relationship Id="rId28" Type="http://schemas.openxmlformats.org/officeDocument/2006/relationships/hyperlink" Target="http://fr.wikipedia.org/wiki/R%C3%A9publique_populaire_de_Chine" TargetMode="External"/><Relationship Id="rId10" Type="http://schemas.openxmlformats.org/officeDocument/2006/relationships/hyperlink" Target="http://fr.wikipedia.org/w/index.php?title=Dubai_Internet_City&amp;action=edit&amp;redlink=1" TargetMode="External"/><Relationship Id="rId19" Type="http://schemas.openxmlformats.org/officeDocument/2006/relationships/hyperlink" Target="http://fr.wikipedia.org/wiki/Microsoft" TargetMode="External"/><Relationship Id="rId4" Type="http://schemas.openxmlformats.org/officeDocument/2006/relationships/hyperlink" Target="http://fr.wikipedia.org/wiki/Festival_de_shopping_de_Duba%C3%AF" TargetMode="External"/><Relationship Id="rId9" Type="http://schemas.openxmlformats.org/officeDocument/2006/relationships/hyperlink" Target="http://fr.wikipedia.org/w/index.php?title=Dubai_Media_City&amp;action=edit&amp;redlink=1" TargetMode="External"/><Relationship Id="rId14" Type="http://schemas.openxmlformats.org/officeDocument/2006/relationships/hyperlink" Target="http://fr.wikipedia.org/wiki/Reuters" TargetMode="External"/><Relationship Id="rId22" Type="http://schemas.openxmlformats.org/officeDocument/2006/relationships/hyperlink" Target="http://fr.wikipedia.org/w/index.php?title=Humanitarian_City&amp;action=edit&amp;redlink=1" TargetMode="External"/><Relationship Id="rId27" Type="http://schemas.openxmlformats.org/officeDocument/2006/relationships/hyperlink" Target="http://fr.wikipedia.org/wiki/Ind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0" y="0"/>
            <a:ext cx="9144000" cy="1470025"/>
          </a:xfrm>
        </p:spPr>
        <p:style>
          <a:lnRef idx="0">
            <a:schemeClr val="accent6"/>
          </a:lnRef>
          <a:fillRef idx="3">
            <a:schemeClr val="accent6"/>
          </a:fillRef>
          <a:effectRef idx="3">
            <a:schemeClr val="accent6"/>
          </a:effectRef>
          <a:fontRef idx="minor">
            <a:schemeClr val="lt1"/>
          </a:fontRef>
        </p:style>
        <p:txBody>
          <a:bodyPr/>
          <a:lstStyle/>
          <a:p>
            <a:r>
              <a:rPr lang="fr-FR" dirty="0" smtClean="0">
                <a:solidFill>
                  <a:srgbClr val="00B050"/>
                </a:solidFill>
              </a:rPr>
              <a:t>Exposé sur la ville DOUBAI</a:t>
            </a:r>
            <a:endParaRPr lang="fr-FR" dirty="0">
              <a:solidFill>
                <a:srgbClr val="00B050"/>
              </a:solidFill>
            </a:endParaRPr>
          </a:p>
        </p:txBody>
      </p:sp>
      <p:sp>
        <p:nvSpPr>
          <p:cNvPr id="3" name="Sous-titre 2"/>
          <p:cNvSpPr>
            <a:spLocks noGrp="1"/>
          </p:cNvSpPr>
          <p:nvPr>
            <p:ph type="subTitle" idx="1"/>
          </p:nvPr>
        </p:nvSpPr>
        <p:spPr>
          <a:xfrm>
            <a:off x="0" y="1500174"/>
            <a:ext cx="9144000" cy="5357826"/>
          </a:xfrm>
        </p:spPr>
        <p:style>
          <a:lnRef idx="0">
            <a:schemeClr val="accent2"/>
          </a:lnRef>
          <a:fillRef idx="3">
            <a:schemeClr val="accent2"/>
          </a:fillRef>
          <a:effectRef idx="3">
            <a:schemeClr val="accent2"/>
          </a:effectRef>
          <a:fontRef idx="minor">
            <a:schemeClr val="lt1"/>
          </a:fontRef>
        </p:style>
        <p:txBody>
          <a:bodyPr>
            <a:normAutofit/>
          </a:bodyPr>
          <a:lstStyle/>
          <a:p>
            <a:pPr marL="571500" lvl="0" indent="-571500" rtl="1"/>
            <a:r>
              <a:rPr lang="ar-DZ" b="1" i="1" u="sng" dirty="0" smtClean="0">
                <a:solidFill>
                  <a:schemeClr val="accent1">
                    <a:lumMod val="20000"/>
                    <a:lumOff val="80000"/>
                  </a:schemeClr>
                </a:solidFill>
              </a:rPr>
              <a:t>مخطط البحث</a:t>
            </a:r>
            <a:endParaRPr lang="fr-FR" sz="2400" u="sng" dirty="0" smtClean="0">
              <a:solidFill>
                <a:schemeClr val="accent1">
                  <a:lumMod val="20000"/>
                  <a:lumOff val="80000"/>
                </a:schemeClr>
              </a:solidFill>
            </a:endParaRPr>
          </a:p>
          <a:p>
            <a:pPr lvl="0" rtl="1"/>
            <a:r>
              <a:rPr lang="ar-DZ" dirty="0" smtClean="0">
                <a:solidFill>
                  <a:schemeClr val="accent1">
                    <a:lumMod val="20000"/>
                    <a:lumOff val="80000"/>
                  </a:schemeClr>
                </a:solidFill>
              </a:rPr>
              <a:t>لمحة تاريخية </a:t>
            </a:r>
            <a:endParaRPr lang="fr-FR" sz="2400" dirty="0" smtClean="0">
              <a:solidFill>
                <a:schemeClr val="accent1">
                  <a:lumMod val="20000"/>
                  <a:lumOff val="80000"/>
                </a:schemeClr>
              </a:solidFill>
            </a:endParaRPr>
          </a:p>
          <a:p>
            <a:pPr marL="514350" lvl="0" indent="-514350" rtl="1"/>
            <a:r>
              <a:rPr lang="fr-FR" b="1" u="sng" dirty="0" smtClean="0">
                <a:solidFill>
                  <a:schemeClr val="accent1">
                    <a:lumMod val="20000"/>
                    <a:lumOff val="80000"/>
                  </a:schemeClr>
                </a:solidFill>
              </a:rPr>
              <a:t>    </a:t>
            </a:r>
            <a:r>
              <a:rPr lang="ar-DZ" b="1" u="sng" dirty="0" smtClean="0">
                <a:solidFill>
                  <a:schemeClr val="accent1">
                    <a:lumMod val="20000"/>
                    <a:lumOff val="80000"/>
                  </a:schemeClr>
                </a:solidFill>
              </a:rPr>
              <a:t>الدراسة الطبيعية </a:t>
            </a:r>
            <a:endParaRPr lang="fr-FR" sz="2800" u="sng" dirty="0" smtClean="0">
              <a:solidFill>
                <a:schemeClr val="accent1">
                  <a:lumMod val="20000"/>
                  <a:lumOff val="80000"/>
                </a:schemeClr>
              </a:solidFill>
            </a:endParaRPr>
          </a:p>
          <a:p>
            <a:pPr lvl="3" rtl="1"/>
            <a:r>
              <a:rPr lang="ar-DZ" dirty="0" smtClean="0">
                <a:solidFill>
                  <a:schemeClr val="accent1">
                    <a:lumMod val="20000"/>
                    <a:lumOff val="80000"/>
                  </a:schemeClr>
                </a:solidFill>
              </a:rPr>
              <a:t>الموقع </a:t>
            </a:r>
            <a:endParaRPr lang="fr-FR" dirty="0" smtClean="0">
              <a:solidFill>
                <a:schemeClr val="accent1">
                  <a:lumMod val="20000"/>
                  <a:lumOff val="80000"/>
                </a:schemeClr>
              </a:solidFill>
            </a:endParaRPr>
          </a:p>
          <a:p>
            <a:pPr lvl="3" rtl="1"/>
            <a:r>
              <a:rPr lang="ar-DZ" dirty="0" smtClean="0">
                <a:solidFill>
                  <a:schemeClr val="accent1">
                    <a:lumMod val="20000"/>
                    <a:lumOff val="80000"/>
                  </a:schemeClr>
                </a:solidFill>
              </a:rPr>
              <a:t>الموضع</a:t>
            </a:r>
            <a:endParaRPr lang="fr-FR" dirty="0" smtClean="0">
              <a:solidFill>
                <a:schemeClr val="accent1">
                  <a:lumMod val="20000"/>
                  <a:lumOff val="80000"/>
                </a:schemeClr>
              </a:solidFill>
            </a:endParaRPr>
          </a:p>
          <a:p>
            <a:pPr lvl="3" rtl="1"/>
            <a:r>
              <a:rPr lang="ar-DZ" dirty="0" smtClean="0">
                <a:solidFill>
                  <a:schemeClr val="accent1">
                    <a:lumMod val="20000"/>
                    <a:lumOff val="80000"/>
                  </a:schemeClr>
                </a:solidFill>
              </a:rPr>
              <a:t>المناخ</a:t>
            </a:r>
            <a:endParaRPr lang="fr-FR" dirty="0" smtClean="0">
              <a:solidFill>
                <a:schemeClr val="accent1">
                  <a:lumMod val="20000"/>
                  <a:lumOff val="80000"/>
                </a:schemeClr>
              </a:solidFill>
            </a:endParaRPr>
          </a:p>
          <a:p>
            <a:pPr lvl="0" rtl="1"/>
            <a:r>
              <a:rPr lang="ar-DZ" u="sng" dirty="0" smtClean="0">
                <a:solidFill>
                  <a:schemeClr val="accent1">
                    <a:lumMod val="20000"/>
                    <a:lumOff val="80000"/>
                  </a:schemeClr>
                </a:solidFill>
              </a:rPr>
              <a:t>الدراسة العمرانية</a:t>
            </a:r>
            <a:r>
              <a:rPr lang="ar-DZ" dirty="0" smtClean="0">
                <a:solidFill>
                  <a:schemeClr val="accent1">
                    <a:lumMod val="20000"/>
                    <a:lumOff val="80000"/>
                  </a:schemeClr>
                </a:solidFill>
              </a:rPr>
              <a:t> </a:t>
            </a:r>
            <a:endParaRPr lang="fr-FR" sz="2400" dirty="0" smtClean="0">
              <a:solidFill>
                <a:schemeClr val="accent1">
                  <a:lumMod val="20000"/>
                  <a:lumOff val="80000"/>
                </a:schemeClr>
              </a:solidFill>
            </a:endParaRPr>
          </a:p>
          <a:p>
            <a:pPr lvl="3" rtl="1"/>
            <a:r>
              <a:rPr lang="ar-DZ" dirty="0" smtClean="0">
                <a:solidFill>
                  <a:schemeClr val="accent1">
                    <a:lumMod val="20000"/>
                    <a:lumOff val="80000"/>
                  </a:schemeClr>
                </a:solidFill>
              </a:rPr>
              <a:t>نشأة المدينة</a:t>
            </a:r>
            <a:endParaRPr lang="fr-FR" dirty="0" smtClean="0">
              <a:solidFill>
                <a:schemeClr val="accent1">
                  <a:lumMod val="20000"/>
                  <a:lumOff val="80000"/>
                </a:schemeClr>
              </a:solidFill>
            </a:endParaRPr>
          </a:p>
          <a:p>
            <a:pPr lvl="3" rtl="1"/>
            <a:r>
              <a:rPr lang="ar-DZ" dirty="0" smtClean="0">
                <a:solidFill>
                  <a:schemeClr val="accent1">
                    <a:lumMod val="20000"/>
                    <a:lumOff val="80000"/>
                  </a:schemeClr>
                </a:solidFill>
              </a:rPr>
              <a:t>مراحل التطور العمراني</a:t>
            </a:r>
            <a:endParaRPr lang="fr-FR" dirty="0" smtClean="0">
              <a:solidFill>
                <a:schemeClr val="accent1">
                  <a:lumMod val="20000"/>
                  <a:lumOff val="80000"/>
                </a:schemeClr>
              </a:solidFill>
            </a:endParaRPr>
          </a:p>
          <a:p>
            <a:pPr lvl="3" rtl="1"/>
            <a:r>
              <a:rPr lang="ar-DZ" dirty="0" smtClean="0">
                <a:solidFill>
                  <a:schemeClr val="accent1">
                    <a:lumMod val="20000"/>
                    <a:lumOff val="80000"/>
                  </a:schemeClr>
                </a:solidFill>
              </a:rPr>
              <a:t>مميزات العمران في دبي</a:t>
            </a:r>
            <a:endParaRPr lang="fr-FR" dirty="0" smtClean="0">
              <a:solidFill>
                <a:schemeClr val="accent1">
                  <a:lumMod val="20000"/>
                  <a:lumOff val="80000"/>
                </a:schemeClr>
              </a:solidFill>
            </a:endParaRPr>
          </a:p>
          <a:p>
            <a:pPr lvl="0" rtl="1"/>
            <a:r>
              <a:rPr lang="ar-DZ" dirty="0" smtClean="0">
                <a:solidFill>
                  <a:schemeClr val="accent1">
                    <a:lumMod val="20000"/>
                    <a:lumOff val="80000"/>
                  </a:schemeClr>
                </a:solidFill>
              </a:rPr>
              <a:t>-العمارة الحديثة</a:t>
            </a:r>
            <a:r>
              <a:rPr lang="fr-FR" dirty="0" smtClean="0">
                <a:solidFill>
                  <a:schemeClr val="accent1">
                    <a:lumMod val="20000"/>
                    <a:lumOff val="80000"/>
                  </a:schemeClr>
                </a:solidFill>
              </a:rPr>
              <a:t>(urbanisme moderne à DUBAI</a:t>
            </a:r>
            <a:r>
              <a:rPr lang="fr-FR" sz="2800" dirty="0" smtClean="0">
                <a:solidFill>
                  <a:schemeClr val="accent1">
                    <a:lumMod val="20000"/>
                    <a:lumOff val="80000"/>
                  </a:schemeClr>
                </a:solidFill>
              </a:rPr>
              <a:t>)</a:t>
            </a:r>
          </a:p>
          <a:p>
            <a:endParaRPr lang="fr-FR" dirty="0">
              <a:solidFill>
                <a:schemeClr val="accent1">
                  <a:lumMod val="20000"/>
                  <a:lumOff val="80000"/>
                </a:schemeClr>
              </a:solidFill>
            </a:endParaRPr>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9144000" cy="725446"/>
          </a:xfrm>
        </p:spPr>
        <p:style>
          <a:lnRef idx="1">
            <a:schemeClr val="accent1"/>
          </a:lnRef>
          <a:fillRef idx="3">
            <a:schemeClr val="accent1"/>
          </a:fillRef>
          <a:effectRef idx="2">
            <a:schemeClr val="accent1"/>
          </a:effectRef>
          <a:fontRef idx="minor">
            <a:schemeClr val="lt1"/>
          </a:fontRef>
        </p:style>
        <p:txBody>
          <a:bodyPr>
            <a:normAutofit fontScale="90000"/>
          </a:bodyPr>
          <a:lstStyle/>
          <a:p>
            <a:r>
              <a:rPr lang="ar-DZ" dirty="0" smtClean="0"/>
              <a:t>معالم المدينة</a:t>
            </a:r>
            <a:endParaRPr lang="fr-FR" dirty="0"/>
          </a:p>
        </p:txBody>
      </p:sp>
      <p:sp>
        <p:nvSpPr>
          <p:cNvPr id="3" name="Espace réservé du contenu 2"/>
          <p:cNvSpPr>
            <a:spLocks noGrp="1"/>
          </p:cNvSpPr>
          <p:nvPr>
            <p:ph idx="1"/>
          </p:nvPr>
        </p:nvSpPr>
        <p:spPr>
          <a:xfrm>
            <a:off x="0" y="714356"/>
            <a:ext cx="9144000" cy="6143644"/>
          </a:xfrm>
        </p:spPr>
        <p:style>
          <a:lnRef idx="1">
            <a:schemeClr val="accent1"/>
          </a:lnRef>
          <a:fillRef idx="2">
            <a:schemeClr val="accent1"/>
          </a:fillRef>
          <a:effectRef idx="1">
            <a:schemeClr val="accent1"/>
          </a:effectRef>
          <a:fontRef idx="minor">
            <a:schemeClr val="dk1"/>
          </a:fontRef>
        </p:style>
        <p:txBody>
          <a:bodyPr>
            <a:normAutofit fontScale="70000" lnSpcReduction="20000"/>
          </a:bodyPr>
          <a:lstStyle/>
          <a:p>
            <a:pPr>
              <a:buNone/>
            </a:pPr>
            <a:r>
              <a:rPr lang="fr-FR" sz="3400" b="1" i="1" u="sng" dirty="0"/>
              <a:t>Le </a:t>
            </a:r>
            <a:r>
              <a:rPr lang="fr-FR" sz="3400" b="1" i="1" u="sng" dirty="0" smtClean="0"/>
              <a:t>Burdj-Al-</a:t>
            </a:r>
            <a:r>
              <a:rPr lang="ar-DZ" sz="3400" b="1" i="1" u="sng" dirty="0" smtClean="0"/>
              <a:t> </a:t>
            </a:r>
            <a:r>
              <a:rPr lang="fr-FR" sz="3400" b="1" i="1" u="sng" dirty="0" err="1" smtClean="0"/>
              <a:t>Arab</a:t>
            </a:r>
            <a:endParaRPr lang="ar-DZ" sz="3400" b="1" i="1" u="sng" dirty="0" smtClean="0"/>
          </a:p>
          <a:p>
            <a:r>
              <a:rPr lang="fr-FR" sz="3400" b="1" i="1" dirty="0"/>
              <a:t>Situé sur une île artificielle à 280 mètres de la plage et culminant à 321 mètres, l'</a:t>
            </a:r>
            <a:r>
              <a:rPr lang="fr-FR" sz="3400" b="1" i="1" u="sng" dirty="0">
                <a:hlinkClick r:id="rId2" tooltip="Hôtel Burj-Al-Arab"/>
              </a:rPr>
              <a:t>Hôtel </a:t>
            </a:r>
            <a:r>
              <a:rPr lang="fr-FR" sz="3400" b="1" i="1" u="sng" dirty="0" err="1">
                <a:hlinkClick r:id="rId2" tooltip="Hôtel Burj-Al-Arab"/>
              </a:rPr>
              <a:t>Burj</a:t>
            </a:r>
            <a:r>
              <a:rPr lang="fr-FR" sz="3400" b="1" i="1" u="sng" dirty="0">
                <a:hlinkClick r:id="rId2" tooltip="Hôtel Burj-Al-Arab"/>
              </a:rPr>
              <a:t>-Al-</a:t>
            </a:r>
            <a:r>
              <a:rPr lang="fr-FR" sz="3400" b="1" i="1" u="sng" dirty="0" err="1">
                <a:hlinkClick r:id="rId2" tooltip="Hôtel Burj-Al-Arab"/>
              </a:rPr>
              <a:t>Arab</a:t>
            </a:r>
            <a:r>
              <a:rPr lang="fr-FR" sz="3400" b="1" i="1" dirty="0"/>
              <a:t> est le plus haut hôtel du monde. Reconnaissable à sa forme imitant une voile de voilier, il a été achevé en </a:t>
            </a:r>
            <a:r>
              <a:rPr lang="fr-FR" sz="3400" b="1" i="1" u="sng" dirty="0">
                <a:hlinkClick r:id="rId3" tooltip="1999"/>
              </a:rPr>
              <a:t>1999</a:t>
            </a:r>
            <a:r>
              <a:rPr lang="fr-FR" sz="3400" b="1" i="1" dirty="0"/>
              <a:t> et ne comporte aucune chambre, que des suites dont la nuitée varie entre 1 000 et 28 000 </a:t>
            </a:r>
            <a:r>
              <a:rPr lang="fr-FR" sz="3400" b="1" i="1" u="sng" dirty="0">
                <a:hlinkClick r:id="rId4" tooltip="Dollar US"/>
              </a:rPr>
              <a:t>US$</a:t>
            </a:r>
            <a:r>
              <a:rPr lang="fr-FR" sz="3400" b="1" i="1" dirty="0"/>
              <a:t>.</a:t>
            </a:r>
          </a:p>
          <a:p>
            <a:r>
              <a:rPr lang="fr-FR" sz="3400" b="1" i="1" u="sng" dirty="0">
                <a:hlinkClick r:id="rId5" tooltip="Ski Dubaï"/>
              </a:rPr>
              <a:t>Ski Dubaï</a:t>
            </a:r>
            <a:r>
              <a:rPr lang="fr-FR" sz="3400" b="1" i="1" dirty="0"/>
              <a:t> est une </a:t>
            </a:r>
            <a:r>
              <a:rPr lang="fr-FR" sz="3400" b="1" i="1" u="sng" dirty="0">
                <a:hlinkClick r:id="rId6" tooltip="Piste de ski indoor"/>
              </a:rPr>
              <a:t>piste de ski indoor</a:t>
            </a:r>
            <a:r>
              <a:rPr lang="fr-FR" sz="3400" b="1" i="1" dirty="0"/>
              <a:t> d'environ 400 mètres de longueur attenante au centre commercial, le </a:t>
            </a:r>
            <a:r>
              <a:rPr lang="fr-FR" sz="3400" b="1" i="1" u="sng" dirty="0" err="1">
                <a:hlinkClick r:id="rId7" tooltip="Mall of the Emirates"/>
              </a:rPr>
              <a:t>Mall</a:t>
            </a:r>
            <a:r>
              <a:rPr lang="fr-FR" sz="3400" b="1" i="1" u="sng" dirty="0">
                <a:hlinkClick r:id="rId7" tooltip="Mall of the Emirates"/>
              </a:rPr>
              <a:t> of the </a:t>
            </a:r>
            <a:r>
              <a:rPr lang="fr-FR" sz="3400" b="1" i="1" u="sng" dirty="0" err="1">
                <a:hlinkClick r:id="rId7" tooltip="Mall of the Emirates"/>
              </a:rPr>
              <a:t>Emirates</a:t>
            </a:r>
            <a:r>
              <a:rPr lang="fr-FR" sz="3400" b="1" i="1" dirty="0"/>
              <a:t>, et à l'hôtel </a:t>
            </a:r>
            <a:r>
              <a:rPr lang="fr-FR" sz="3400" b="1" i="1" dirty="0" err="1"/>
              <a:t>Kempinski</a:t>
            </a:r>
            <a:r>
              <a:rPr lang="fr-FR" sz="3400" b="1" i="1" dirty="0"/>
              <a:t>.</a:t>
            </a:r>
          </a:p>
          <a:p>
            <a:r>
              <a:rPr lang="fr-FR" sz="3400" b="1" i="1" dirty="0"/>
              <a:t>Le </a:t>
            </a:r>
            <a:r>
              <a:rPr lang="fr-FR" sz="3400" b="1" i="1" u="sng" dirty="0" err="1">
                <a:hlinkClick r:id="rId8" tooltip="Dubaïland"/>
              </a:rPr>
              <a:t>Dubaïland</a:t>
            </a:r>
            <a:r>
              <a:rPr lang="fr-FR" sz="3400" b="1" i="1" dirty="0"/>
              <a:t> est le projet de création d'un ensemble de parcs à thème à proximité de l'</a:t>
            </a:r>
            <a:r>
              <a:rPr lang="fr-FR" sz="3400" b="1" i="1" dirty="0" err="1"/>
              <a:t>Arabian</a:t>
            </a:r>
            <a:r>
              <a:rPr lang="fr-FR" sz="3400" b="1" i="1" dirty="0"/>
              <a:t> Canal. Il accueillera le </a:t>
            </a:r>
            <a:r>
              <a:rPr lang="fr-FR" sz="3400" b="1" i="1" u="sng" dirty="0" err="1">
                <a:hlinkClick r:id="rId9" tooltip="Mall of Arabia (page inexistante)"/>
              </a:rPr>
              <a:t>Mall</a:t>
            </a:r>
            <a:r>
              <a:rPr lang="fr-FR" sz="3400" b="1" i="1" u="sng" dirty="0">
                <a:hlinkClick r:id="rId9" tooltip="Mall of Arabia (page inexistante)"/>
              </a:rPr>
              <a:t> of </a:t>
            </a:r>
            <a:r>
              <a:rPr lang="fr-FR" sz="3400" b="1" i="1" u="sng" dirty="0" err="1">
                <a:hlinkClick r:id="rId9" tooltip="Mall of Arabia (page inexistante)"/>
              </a:rPr>
              <a:t>Arabia</a:t>
            </a:r>
            <a:r>
              <a:rPr lang="fr-FR" sz="3400" b="1" i="1" dirty="0"/>
              <a:t>, un immense centre commercial. La fin des travaux est prévue pour 2014.</a:t>
            </a:r>
          </a:p>
          <a:p>
            <a:r>
              <a:rPr lang="fr-FR" sz="3400" b="1" i="1" dirty="0"/>
              <a:t>Annoncé le </a:t>
            </a:r>
            <a:r>
              <a:rPr lang="fr-FR" sz="3400" b="1" i="1" u="sng" dirty="0">
                <a:hlinkClick r:id="rId10" tooltip="1er mai"/>
              </a:rPr>
              <a:t>1</a:t>
            </a:r>
            <a:r>
              <a:rPr lang="fr-FR" sz="3400" b="1" i="1" u="sng" baseline="30000" dirty="0">
                <a:hlinkClick r:id="rId10" tooltip="1er mai"/>
              </a:rPr>
              <a:t>er</a:t>
            </a:r>
            <a:r>
              <a:rPr lang="fr-FR" sz="3400" b="1" i="1" u="sng" dirty="0">
                <a:hlinkClick r:id="rId10" tooltip="1er mai"/>
              </a:rPr>
              <a:t> mai</a:t>
            </a:r>
            <a:r>
              <a:rPr lang="fr-FR" sz="3400" b="1" i="1" dirty="0"/>
              <a:t> </a:t>
            </a:r>
            <a:r>
              <a:rPr lang="fr-FR" sz="3400" b="1" i="1" u="sng" dirty="0">
                <a:hlinkClick r:id="rId11" tooltip="2006"/>
              </a:rPr>
              <a:t>2006</a:t>
            </a:r>
            <a:r>
              <a:rPr lang="fr-FR" sz="3400" b="1" i="1" dirty="0"/>
              <a:t> par le gouvernement, le projet </a:t>
            </a:r>
            <a:r>
              <a:rPr lang="fr-FR" sz="3400" b="1" i="1" dirty="0" err="1"/>
              <a:t>Bawadi</a:t>
            </a:r>
            <a:r>
              <a:rPr lang="fr-FR" sz="3400" b="1" i="1" dirty="0"/>
              <a:t> prévoit d'amener le nombre de lits d'</a:t>
            </a:r>
            <a:r>
              <a:rPr lang="fr-FR" sz="3400" b="1" i="1" u="sng" dirty="0">
                <a:hlinkClick r:id="rId12" tooltip="Hôtel"/>
              </a:rPr>
              <a:t>hôtel</a:t>
            </a:r>
            <a:r>
              <a:rPr lang="fr-FR" sz="3400" b="1" i="1" dirty="0"/>
              <a:t> dans l'émirat à 29 000, doublant ainsi la capacité hôtelière actuelle. Pour cela, une enveloppe de 27 milliards de </a:t>
            </a:r>
            <a:r>
              <a:rPr lang="fr-FR" sz="3400" b="1" i="1" u="sng" dirty="0">
                <a:hlinkClick r:id="rId4" tooltip="Dollar US"/>
              </a:rPr>
              <a:t>US$</a:t>
            </a:r>
            <a:r>
              <a:rPr lang="fr-FR" sz="3400" b="1" i="1" dirty="0"/>
              <a:t> est allouée à ce projet dont le plus grand complexe sera l'</a:t>
            </a:r>
            <a:r>
              <a:rPr lang="fr-FR" sz="3400" b="1" i="1" dirty="0" err="1"/>
              <a:t>Asia</a:t>
            </a:r>
            <a:r>
              <a:rPr lang="fr-FR" sz="3400" b="1" i="1" dirty="0"/>
              <a:t> avec 6 500 chambres soit le plus grand hôtel du monde.</a:t>
            </a:r>
          </a:p>
          <a:p>
            <a:pPr>
              <a:buNone/>
            </a:pPr>
            <a:endParaRPr lang="fr-FR" u="sng"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274638"/>
            <a:ext cx="9144000" cy="1143000"/>
          </a:xfrm>
        </p:spPr>
        <p:style>
          <a:lnRef idx="1">
            <a:schemeClr val="accent1"/>
          </a:lnRef>
          <a:fillRef idx="2">
            <a:schemeClr val="accent1"/>
          </a:fillRef>
          <a:effectRef idx="1">
            <a:schemeClr val="accent1"/>
          </a:effectRef>
          <a:fontRef idx="minor">
            <a:schemeClr val="dk1"/>
          </a:fontRef>
        </p:style>
        <p:txBody>
          <a:bodyPr/>
          <a:lstStyle/>
          <a:p>
            <a:r>
              <a:rPr lang="fr-FR" dirty="0" smtClean="0"/>
              <a:t>L'archipel </a:t>
            </a:r>
            <a:r>
              <a:rPr lang="fr-FR" i="1" u="sng" dirty="0" smtClean="0">
                <a:hlinkClick r:id="rId2" tooltip="The World (archipel)"/>
              </a:rPr>
              <a:t>The World</a:t>
            </a:r>
            <a:endParaRPr lang="fr-FR" dirty="0"/>
          </a:p>
        </p:txBody>
      </p:sp>
      <p:sp>
        <p:nvSpPr>
          <p:cNvPr id="3" name="Espace réservé du contenu 2"/>
          <p:cNvSpPr>
            <a:spLocks noGrp="1"/>
          </p:cNvSpPr>
          <p:nvPr>
            <p:ph idx="1"/>
          </p:nvPr>
        </p:nvSpPr>
        <p:spPr>
          <a:xfrm>
            <a:off x="0" y="1428736"/>
            <a:ext cx="9144000" cy="5429264"/>
          </a:xfrm>
        </p:spPr>
        <p:style>
          <a:lnRef idx="1">
            <a:schemeClr val="accent1"/>
          </a:lnRef>
          <a:fillRef idx="2">
            <a:schemeClr val="accent1"/>
          </a:fillRef>
          <a:effectRef idx="1">
            <a:schemeClr val="accent1"/>
          </a:effectRef>
          <a:fontRef idx="minor">
            <a:schemeClr val="dk1"/>
          </a:fontRef>
        </p:style>
        <p:txBody>
          <a:bodyPr>
            <a:normAutofit/>
          </a:bodyPr>
          <a:lstStyle/>
          <a:p>
            <a:pPr>
              <a:buNone/>
            </a:pPr>
            <a:r>
              <a:rPr lang="ar-DZ" dirty="0" smtClean="0"/>
              <a:t>      </a:t>
            </a:r>
            <a:r>
              <a:rPr lang="fr-FR" dirty="0" smtClean="0"/>
              <a:t>L'archipel </a:t>
            </a:r>
            <a:r>
              <a:rPr lang="fr-FR" i="1" u="sng" dirty="0">
                <a:hlinkClick r:id="rId2" tooltip="The World (archipel)"/>
              </a:rPr>
              <a:t>The World</a:t>
            </a:r>
            <a:r>
              <a:rPr lang="fr-FR" dirty="0"/>
              <a:t> est un autre projet de construction d'îles dont la disposition les unes par rapport aux autres imitera un </a:t>
            </a:r>
            <a:r>
              <a:rPr lang="fr-FR" u="sng" dirty="0">
                <a:hlinkClick r:id="rId3" tooltip="Planisphère"/>
              </a:rPr>
              <a:t>planisphère</a:t>
            </a:r>
            <a:r>
              <a:rPr lang="fr-FR" dirty="0"/>
              <a:t> avec chaque continent, le tout ceinturé par une digue de protection. La construction a commencé et une première île témoin avec maison, jardin luxuriant et ponton d'accostage a été fabriquée. En tout, ce seront entre 250 et 300 îles qui seront allouées à des résidences de luxe, des commerces et des loisirs. La fin des travaux est prévue pour 2011.</a:t>
            </a:r>
          </a:p>
          <a:p>
            <a:endParaRPr lang="fr-FR"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9144000" cy="1643050"/>
          </a:xfrm>
        </p:spPr>
        <p:style>
          <a:lnRef idx="1">
            <a:schemeClr val="accent1"/>
          </a:lnRef>
          <a:fillRef idx="2">
            <a:schemeClr val="accent1"/>
          </a:fillRef>
          <a:effectRef idx="1">
            <a:schemeClr val="accent1"/>
          </a:effectRef>
          <a:fontRef idx="minor">
            <a:schemeClr val="dk1"/>
          </a:fontRef>
        </p:style>
        <p:txBody>
          <a:bodyPr>
            <a:normAutofit/>
          </a:bodyPr>
          <a:lstStyle/>
          <a:p>
            <a:r>
              <a:rPr lang="fr-FR" dirty="0" smtClean="0"/>
              <a:t>Dubaï </a:t>
            </a:r>
            <a:r>
              <a:rPr lang="fr-FR" dirty="0"/>
              <a:t>Palm </a:t>
            </a:r>
          </a:p>
        </p:txBody>
      </p:sp>
      <p:sp>
        <p:nvSpPr>
          <p:cNvPr id="3" name="Espace réservé du contenu 2"/>
          <p:cNvSpPr>
            <a:spLocks noGrp="1"/>
          </p:cNvSpPr>
          <p:nvPr>
            <p:ph idx="1"/>
          </p:nvPr>
        </p:nvSpPr>
        <p:spPr>
          <a:xfrm>
            <a:off x="0" y="1643050"/>
            <a:ext cx="9144000" cy="5214950"/>
          </a:xfrm>
        </p:spPr>
        <p:style>
          <a:lnRef idx="1">
            <a:schemeClr val="accent1"/>
          </a:lnRef>
          <a:fillRef idx="2">
            <a:schemeClr val="accent1"/>
          </a:fillRef>
          <a:effectRef idx="1">
            <a:schemeClr val="accent1"/>
          </a:effectRef>
          <a:fontRef idx="minor">
            <a:schemeClr val="dk1"/>
          </a:fontRef>
        </p:style>
        <p:txBody>
          <a:bodyPr>
            <a:normAutofit fontScale="70000" lnSpcReduction="20000"/>
          </a:bodyPr>
          <a:lstStyle/>
          <a:p>
            <a:pPr>
              <a:buNone/>
            </a:pPr>
            <a:r>
              <a:rPr lang="ar-DZ" dirty="0" smtClean="0"/>
              <a:t> </a:t>
            </a:r>
            <a:r>
              <a:rPr lang="ar-DZ" b="1" i="1" dirty="0" smtClean="0"/>
              <a:t>       </a:t>
            </a:r>
            <a:r>
              <a:rPr lang="fr-FR" b="1" i="1" dirty="0" smtClean="0"/>
              <a:t>The </a:t>
            </a:r>
            <a:r>
              <a:rPr lang="fr-FR" b="1" i="1" dirty="0"/>
              <a:t>Palm, ou </a:t>
            </a:r>
            <a:r>
              <a:rPr lang="fr-FR" b="1" i="1" u="sng" dirty="0">
                <a:hlinkClick r:id="rId2" tooltip="Palm Islands"/>
              </a:rPr>
              <a:t>Palm </a:t>
            </a:r>
            <a:r>
              <a:rPr lang="fr-FR" b="1" i="1" u="sng" dirty="0" err="1">
                <a:hlinkClick r:id="rId2" tooltip="Palm Islands"/>
              </a:rPr>
              <a:t>Islands</a:t>
            </a:r>
            <a:r>
              <a:rPr lang="fr-FR" b="1" i="1" dirty="0"/>
              <a:t>, est sans conteste le projet le plus grand et le plus médiatisé lancé par l'émirat. Il s'agit de la construction de trois ensembles balnéaires, résidentiels et touristiques de luxe sur des terres et des îles en forme de </a:t>
            </a:r>
            <a:r>
              <a:rPr lang="fr-FR" b="1" i="1" u="sng" dirty="0">
                <a:hlinkClick r:id="rId3" tooltip="Arecaceae"/>
              </a:rPr>
              <a:t>palmier</a:t>
            </a:r>
            <a:r>
              <a:rPr lang="fr-FR" b="1" i="1" dirty="0"/>
              <a:t> entièrement gagnés sur la mer. Les trois palmiers porteront le nom de </a:t>
            </a:r>
            <a:r>
              <a:rPr lang="fr-FR" b="1" i="1" dirty="0" err="1"/>
              <a:t>Jumeirah</a:t>
            </a:r>
            <a:r>
              <a:rPr lang="fr-FR" b="1" i="1" dirty="0"/>
              <a:t>, </a:t>
            </a:r>
            <a:r>
              <a:rPr lang="fr-FR" b="1" i="1" dirty="0" err="1"/>
              <a:t>Jebel</a:t>
            </a:r>
            <a:r>
              <a:rPr lang="fr-FR" b="1" i="1" dirty="0"/>
              <a:t> Ali et </a:t>
            </a:r>
            <a:r>
              <a:rPr lang="fr-FR" b="1" i="1" dirty="0" err="1"/>
              <a:t>Deira</a:t>
            </a:r>
            <a:r>
              <a:rPr lang="fr-FR" b="1" i="1" dirty="0"/>
              <a:t>. La fin des travaux est prévue pour 2013 pour l'ensemble des trois palmiers. Chaque « palmier » est composé d'un tronc central qui accueille des infrastructures de transport, des commerces, des services, des attractions touristiques et de loisir et des immeubles résidentiels. À partir de ce tronc partent un certain nombre de palmes qui abritent soit des résidences de luxe, soit des attractions touristiques et de loisir. Chaque ensemble est ceinturé par une </a:t>
            </a:r>
            <a:r>
              <a:rPr lang="fr-FR" b="1" i="1" u="sng" dirty="0">
                <a:hlinkClick r:id="rId4" tooltip="Digue"/>
              </a:rPr>
              <a:t>digue</a:t>
            </a:r>
            <a:r>
              <a:rPr lang="fr-FR" b="1" i="1" dirty="0"/>
              <a:t> de protection qui arrête la </a:t>
            </a:r>
            <a:r>
              <a:rPr lang="fr-FR" b="1" i="1" u="sng" dirty="0">
                <a:hlinkClick r:id="rId5" tooltip="Houle"/>
              </a:rPr>
              <a:t>houle</a:t>
            </a:r>
            <a:r>
              <a:rPr lang="fr-FR" b="1" i="1" dirty="0"/>
              <a:t> et assure la pérennité de ces construction réalisée en grande majorité de </a:t>
            </a:r>
            <a:r>
              <a:rPr lang="fr-FR" b="1" i="1" u="sng" dirty="0">
                <a:hlinkClick r:id="rId6" tooltip="Sable"/>
              </a:rPr>
              <a:t>sable</a:t>
            </a:r>
            <a:r>
              <a:rPr lang="fr-FR" b="1" i="1" dirty="0"/>
              <a:t> prélevé sur le fond de la mer. Le projet, bien avancé, verra l'ouverture du premier palmier, </a:t>
            </a:r>
            <a:r>
              <a:rPr lang="fr-FR" b="1" i="1" dirty="0" err="1"/>
              <a:t>Jumeirah</a:t>
            </a:r>
            <a:r>
              <a:rPr lang="fr-FR" b="1" i="1" dirty="0"/>
              <a:t> Palm, en </a:t>
            </a:r>
            <a:r>
              <a:rPr lang="fr-FR" b="1" i="1" u="sng" dirty="0">
                <a:hlinkClick r:id="rId7" tooltip="2007"/>
              </a:rPr>
              <a:t>2007</a:t>
            </a:r>
            <a:r>
              <a:rPr lang="fr-FR" b="1" i="1" dirty="0"/>
              <a:t>. </a:t>
            </a:r>
            <a:r>
              <a:rPr lang="fr-FR" b="1" i="1" dirty="0" err="1"/>
              <a:t>Jebel</a:t>
            </a:r>
            <a:r>
              <a:rPr lang="fr-FR" b="1" i="1" dirty="0"/>
              <a:t> Ali Palm suivra quant à lui un peu plus tard et </a:t>
            </a:r>
            <a:r>
              <a:rPr lang="fr-FR" b="1" i="1" dirty="0" err="1"/>
              <a:t>Deira</a:t>
            </a:r>
            <a:r>
              <a:rPr lang="fr-FR" b="1" i="1" dirty="0"/>
              <a:t> Palm en dernier, la construction ayant pris du retard en raison de problèmes techniques et de modifications de conception.</a:t>
            </a:r>
          </a:p>
          <a:p>
            <a:endParaRPr lang="fr-FR"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9144000" cy="1417638"/>
          </a:xfrm>
        </p:spPr>
        <p:style>
          <a:lnRef idx="1">
            <a:schemeClr val="accent1"/>
          </a:lnRef>
          <a:fillRef idx="2">
            <a:schemeClr val="accent1"/>
          </a:fillRef>
          <a:effectRef idx="1">
            <a:schemeClr val="accent1"/>
          </a:effectRef>
          <a:fontRef idx="minor">
            <a:schemeClr val="dk1"/>
          </a:fontRef>
        </p:style>
        <p:txBody>
          <a:bodyPr/>
          <a:lstStyle/>
          <a:p>
            <a:r>
              <a:rPr lang="fr-FR" dirty="0" smtClean="0"/>
              <a:t>Le </a:t>
            </a:r>
            <a:r>
              <a:rPr lang="fr-FR" i="1" u="sng" dirty="0" smtClean="0">
                <a:hlinkClick r:id="rId2" tooltip="Dubaï Waterfront (page inexistante)"/>
              </a:rPr>
              <a:t>Dubaï </a:t>
            </a:r>
            <a:r>
              <a:rPr lang="fr-FR" i="1" u="sng" dirty="0" err="1" smtClean="0">
                <a:hlinkClick r:id="rId2" tooltip="Dubaï Waterfront (page inexistante)"/>
              </a:rPr>
              <a:t>Waterfront</a:t>
            </a:r>
            <a:endParaRPr lang="fr-FR" dirty="0"/>
          </a:p>
        </p:txBody>
      </p:sp>
      <p:sp>
        <p:nvSpPr>
          <p:cNvPr id="3" name="Espace réservé du contenu 2"/>
          <p:cNvSpPr>
            <a:spLocks noGrp="1"/>
          </p:cNvSpPr>
          <p:nvPr>
            <p:ph idx="1"/>
          </p:nvPr>
        </p:nvSpPr>
        <p:spPr>
          <a:xfrm>
            <a:off x="0" y="1500174"/>
            <a:ext cx="9144000" cy="5357826"/>
          </a:xfrm>
        </p:spPr>
        <p:style>
          <a:lnRef idx="1">
            <a:schemeClr val="accent1"/>
          </a:lnRef>
          <a:fillRef idx="2">
            <a:schemeClr val="accent1"/>
          </a:fillRef>
          <a:effectRef idx="1">
            <a:schemeClr val="accent1"/>
          </a:effectRef>
          <a:fontRef idx="minor">
            <a:schemeClr val="dk1"/>
          </a:fontRef>
        </p:style>
        <p:txBody>
          <a:bodyPr>
            <a:normAutofit fontScale="92500" lnSpcReduction="10000"/>
          </a:bodyPr>
          <a:lstStyle/>
          <a:p>
            <a:pPr>
              <a:buNone/>
            </a:pPr>
            <a:r>
              <a:rPr lang="fr-FR" dirty="0" smtClean="0"/>
              <a:t>        Le </a:t>
            </a:r>
            <a:r>
              <a:rPr lang="fr-FR" i="1" u="sng" dirty="0">
                <a:hlinkClick r:id="rId2" tooltip="Dubaï Waterfront (page inexistante)"/>
              </a:rPr>
              <a:t>Dubaï </a:t>
            </a:r>
            <a:r>
              <a:rPr lang="fr-FR" i="1" u="sng" dirty="0" err="1">
                <a:hlinkClick r:id="rId2" tooltip="Dubaï Waterfront (page inexistante)"/>
              </a:rPr>
              <a:t>Waterfront</a:t>
            </a:r>
            <a:r>
              <a:rPr lang="fr-FR" dirty="0"/>
              <a:t> est un projet à cheval sur la mer et la terre. Il s'agit de créer un immense quartier résidentiel et hôtelier sous la forme d'une gigantesque </a:t>
            </a:r>
            <a:r>
              <a:rPr lang="fr-FR" u="sng" dirty="0">
                <a:hlinkClick r:id="rId3" tooltip="Marina (port)"/>
              </a:rPr>
              <a:t>marina</a:t>
            </a:r>
            <a:r>
              <a:rPr lang="fr-FR" dirty="0"/>
              <a:t> comportant des commerces et des loisirs au pied de </a:t>
            </a:r>
            <a:r>
              <a:rPr lang="fr-FR" dirty="0" err="1"/>
              <a:t>Jebel</a:t>
            </a:r>
            <a:r>
              <a:rPr lang="fr-FR" dirty="0"/>
              <a:t> Ali Palm et au début de l'</a:t>
            </a:r>
            <a:r>
              <a:rPr lang="fr-FR" dirty="0" err="1"/>
              <a:t>Arabian</a:t>
            </a:r>
            <a:r>
              <a:rPr lang="fr-FR" dirty="0"/>
              <a:t> Canal, un bras de mer de dix kilomètres de long creusé dans le </a:t>
            </a:r>
            <a:r>
              <a:rPr lang="fr-FR" u="sng" dirty="0">
                <a:hlinkClick r:id="rId4" tooltip="Désert"/>
              </a:rPr>
              <a:t>désert</a:t>
            </a:r>
            <a:r>
              <a:rPr lang="fr-FR" dirty="0"/>
              <a:t>.</a:t>
            </a:r>
          </a:p>
          <a:p>
            <a:pPr>
              <a:buNone/>
            </a:pPr>
            <a:r>
              <a:rPr lang="fr-FR" dirty="0" smtClean="0"/>
              <a:t> </a:t>
            </a:r>
            <a:r>
              <a:rPr lang="fr-FR" dirty="0" smtClean="0"/>
              <a:t>       </a:t>
            </a:r>
            <a:r>
              <a:rPr lang="fr-FR" dirty="0" smtClean="0"/>
              <a:t>Le </a:t>
            </a:r>
            <a:r>
              <a:rPr lang="fr-FR" dirty="0"/>
              <a:t>projet prévoit le creusement de canaux sur la côte et la création d'îles contournant </a:t>
            </a:r>
            <a:r>
              <a:rPr lang="fr-FR" dirty="0" err="1"/>
              <a:t>Jebel</a:t>
            </a:r>
            <a:r>
              <a:rPr lang="fr-FR" dirty="0"/>
              <a:t> Ali Palm en formant une baie. En son sein se trouvera le </a:t>
            </a:r>
            <a:r>
              <a:rPr lang="fr-FR" u="sng" dirty="0" err="1">
                <a:hlinkClick r:id="rId5" tooltip="Dubai Mall"/>
              </a:rPr>
              <a:t>Dubai</a:t>
            </a:r>
            <a:r>
              <a:rPr lang="fr-FR" u="sng" dirty="0">
                <a:hlinkClick r:id="rId5" tooltip="Dubai Mall"/>
              </a:rPr>
              <a:t> </a:t>
            </a:r>
            <a:r>
              <a:rPr lang="fr-FR" u="sng" dirty="0" err="1">
                <a:hlinkClick r:id="rId5" tooltip="Dubai Mall"/>
              </a:rPr>
              <a:t>Mall</a:t>
            </a:r>
            <a:r>
              <a:rPr lang="fr-FR" dirty="0"/>
              <a:t>, le plus grand </a:t>
            </a:r>
            <a:r>
              <a:rPr lang="fr-FR" u="sng" dirty="0">
                <a:hlinkClick r:id="rId6" tooltip="Centre commercial"/>
              </a:rPr>
              <a:t>centre commercial</a:t>
            </a:r>
            <a:r>
              <a:rPr lang="fr-FR" dirty="0"/>
              <a:t> du monde. La fin des travaux est prévue pour 2014.</a:t>
            </a:r>
          </a:p>
          <a:p>
            <a:endParaRPr lang="fr-FR"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r>
              <a:rPr lang="fr-FR" dirty="0" smtClean="0"/>
              <a:t>La </a:t>
            </a:r>
            <a:r>
              <a:rPr lang="fr-FR" i="1" u="sng" dirty="0" smtClean="0">
                <a:hlinkClick r:id="rId2" tooltip="Dubaï Marina"/>
              </a:rPr>
              <a:t>Dubaï Marina</a:t>
            </a:r>
            <a:endParaRPr lang="fr-FR" dirty="0"/>
          </a:p>
        </p:txBody>
      </p:sp>
      <p:sp>
        <p:nvSpPr>
          <p:cNvPr id="3" name="Espace réservé du contenu 2"/>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lstStyle/>
          <a:p>
            <a:r>
              <a:rPr lang="fr-FR" dirty="0" smtClean="0"/>
              <a:t>La </a:t>
            </a:r>
            <a:r>
              <a:rPr lang="fr-FR" i="1" u="sng" dirty="0" smtClean="0">
                <a:hlinkClick r:id="rId2" tooltip="Dubaï Marina"/>
              </a:rPr>
              <a:t>Dubaï Marina</a:t>
            </a:r>
            <a:r>
              <a:rPr lang="fr-FR" dirty="0" smtClean="0"/>
              <a:t> est le projet de création d'un bras de mer de dix kilomètres de long dans le désert entouré d'immeubles résidentiels et d'hôtels. Le projet a été développée par </a:t>
            </a:r>
            <a:r>
              <a:rPr lang="fr-FR" u="sng" dirty="0" err="1" smtClean="0">
                <a:hlinkClick r:id="rId3" tooltip="Emaar Properties"/>
              </a:rPr>
              <a:t>Emaar</a:t>
            </a:r>
            <a:r>
              <a:rPr lang="fr-FR" u="sng" dirty="0" smtClean="0">
                <a:hlinkClick r:id="rId3" tooltip="Emaar Properties"/>
              </a:rPr>
              <a:t> </a:t>
            </a:r>
            <a:r>
              <a:rPr lang="fr-FR" u="sng" dirty="0" err="1" smtClean="0">
                <a:hlinkClick r:id="rId3" tooltip="Emaar Properties"/>
              </a:rPr>
              <a:t>Properties</a:t>
            </a:r>
            <a:r>
              <a:rPr lang="fr-FR" dirty="0" smtClean="0"/>
              <a:t> et comprendra à son achèvement plus de 200 immeubles. D'une surface de 4.9 millions de m², elle sera la plus grande marina au monde, une fois achevée vers 2011.</a:t>
            </a:r>
          </a:p>
          <a:p>
            <a:endParaRPr lang="fr-FR"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9144000" cy="1417638"/>
          </a:xfrm>
        </p:spPr>
        <p:style>
          <a:lnRef idx="1">
            <a:schemeClr val="accent2"/>
          </a:lnRef>
          <a:fillRef idx="2">
            <a:schemeClr val="accent2"/>
          </a:fillRef>
          <a:effectRef idx="1">
            <a:schemeClr val="accent2"/>
          </a:effectRef>
          <a:fontRef idx="minor">
            <a:schemeClr val="dk1"/>
          </a:fontRef>
        </p:style>
        <p:txBody>
          <a:bodyPr/>
          <a:lstStyle/>
          <a:p>
            <a:r>
              <a:rPr lang="fr-FR" dirty="0" smtClean="0"/>
              <a:t>La </a:t>
            </a:r>
            <a:r>
              <a:rPr lang="fr-FR" u="sng" dirty="0" smtClean="0">
                <a:hlinkClick r:id="rId3" tooltip="Burj Dubai"/>
              </a:rPr>
              <a:t>Tour de Dubaï</a:t>
            </a:r>
            <a:endParaRPr lang="fr-FR" dirty="0"/>
          </a:p>
        </p:txBody>
      </p:sp>
      <p:sp>
        <p:nvSpPr>
          <p:cNvPr id="3" name="Espace réservé du contenu 2"/>
          <p:cNvSpPr>
            <a:spLocks noGrp="1"/>
          </p:cNvSpPr>
          <p:nvPr>
            <p:ph idx="1"/>
          </p:nvPr>
        </p:nvSpPr>
        <p:spPr>
          <a:xfrm>
            <a:off x="0" y="1428736"/>
            <a:ext cx="9144000" cy="5429264"/>
          </a:xfrm>
        </p:spPr>
        <p:style>
          <a:lnRef idx="1">
            <a:schemeClr val="accent1"/>
          </a:lnRef>
          <a:fillRef idx="2">
            <a:schemeClr val="accent1"/>
          </a:fillRef>
          <a:effectRef idx="1">
            <a:schemeClr val="accent1"/>
          </a:effectRef>
          <a:fontRef idx="minor">
            <a:schemeClr val="dk1"/>
          </a:fontRef>
        </p:style>
        <p:txBody>
          <a:bodyPr>
            <a:normAutofit/>
          </a:bodyPr>
          <a:lstStyle/>
          <a:p>
            <a:pPr>
              <a:buNone/>
            </a:pPr>
            <a:r>
              <a:rPr lang="fr-FR" dirty="0" smtClean="0"/>
              <a:t>     La </a:t>
            </a:r>
            <a:r>
              <a:rPr lang="fr-FR" u="sng" dirty="0" smtClean="0">
                <a:hlinkClick r:id="rId3" tooltip="Burj Dubai"/>
              </a:rPr>
              <a:t>Tour de Dubaï</a:t>
            </a:r>
            <a:r>
              <a:rPr lang="fr-FR" dirty="0" smtClean="0"/>
              <a:t> (</a:t>
            </a:r>
            <a:r>
              <a:rPr lang="fr-FR" dirty="0" err="1" smtClean="0"/>
              <a:t>Burj</a:t>
            </a:r>
            <a:r>
              <a:rPr lang="fr-FR" dirty="0" smtClean="0"/>
              <a:t> </a:t>
            </a:r>
            <a:r>
              <a:rPr lang="fr-FR" dirty="0" err="1" smtClean="0"/>
              <a:t>Dubai</a:t>
            </a:r>
            <a:r>
              <a:rPr lang="fr-FR" dirty="0" smtClean="0"/>
              <a:t>) est le projet de construction de la tour la plus haute du monde avec 808 mètres de hauteur et 211 étages. La construction ayant commencée en </a:t>
            </a:r>
            <a:r>
              <a:rPr lang="fr-FR" u="sng" dirty="0" smtClean="0">
                <a:hlinkClick r:id="rId4" tooltip="2004"/>
              </a:rPr>
              <a:t>2004</a:t>
            </a:r>
            <a:r>
              <a:rPr lang="fr-FR" dirty="0" smtClean="0"/>
              <a:t>, la fin de l'édification est prévue pour </a:t>
            </a:r>
            <a:r>
              <a:rPr lang="fr-FR" u="sng" dirty="0" smtClean="0">
                <a:hlinkClick r:id="rId5" tooltip="2009"/>
              </a:rPr>
              <a:t>2009</a:t>
            </a:r>
            <a:r>
              <a:rPr lang="fr-FR" dirty="0" smtClean="0"/>
              <a:t>. La hauteur devrait être de 819 m lors de la fin de la construction de sa structure prévue fin 2009. Elle est déjà la plus haute construction </a:t>
            </a:r>
            <a:r>
              <a:rPr lang="fr-FR" dirty="0" smtClean="0"/>
              <a:t>humaine</a:t>
            </a:r>
            <a:r>
              <a:rPr lang="fr-FR" dirty="0" smtClean="0"/>
              <a:t> depuis début 2008 (dépassant les 646 m de l'antenne radio </a:t>
            </a:r>
            <a:r>
              <a:rPr lang="fr-FR" dirty="0" err="1" smtClean="0"/>
              <a:t>Warsawa</a:t>
            </a:r>
            <a:r>
              <a:rPr lang="fr-FR" dirty="0" smtClean="0"/>
              <a:t> en </a:t>
            </a:r>
            <a:r>
              <a:rPr lang="fr-FR" u="sng" dirty="0" smtClean="0">
                <a:hlinkClick r:id="rId6" tooltip="Pologne"/>
              </a:rPr>
              <a:t>Pologne</a:t>
            </a:r>
            <a:r>
              <a:rPr lang="fr-FR" dirty="0" smtClean="0"/>
              <a:t>, détruite en 1991).</a:t>
            </a:r>
            <a:endParaRPr lang="fr-F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9144000" cy="1071546"/>
          </a:xfrm>
        </p:spPr>
        <p:style>
          <a:lnRef idx="1">
            <a:schemeClr val="accent2"/>
          </a:lnRef>
          <a:fillRef idx="2">
            <a:schemeClr val="accent2"/>
          </a:fillRef>
          <a:effectRef idx="1">
            <a:schemeClr val="accent2"/>
          </a:effectRef>
          <a:fontRef idx="minor">
            <a:schemeClr val="dk1"/>
          </a:fontRef>
        </p:style>
        <p:txBody>
          <a:bodyPr/>
          <a:lstStyle/>
          <a:p>
            <a:r>
              <a:rPr lang="ar-DZ" dirty="0"/>
              <a:t>لمحة تاريخية </a:t>
            </a:r>
            <a:endParaRPr lang="fr-FR" dirty="0"/>
          </a:p>
        </p:txBody>
      </p:sp>
      <p:sp>
        <p:nvSpPr>
          <p:cNvPr id="3" name="Espace réservé du contenu 2"/>
          <p:cNvSpPr>
            <a:spLocks noGrp="1"/>
          </p:cNvSpPr>
          <p:nvPr>
            <p:ph idx="1"/>
          </p:nvPr>
        </p:nvSpPr>
        <p:spPr>
          <a:xfrm>
            <a:off x="0" y="1000108"/>
            <a:ext cx="9144000" cy="5857892"/>
          </a:xfrm>
        </p:spPr>
        <p:style>
          <a:lnRef idx="1">
            <a:schemeClr val="accent1"/>
          </a:lnRef>
          <a:fillRef idx="2">
            <a:schemeClr val="accent1"/>
          </a:fillRef>
          <a:effectRef idx="1">
            <a:schemeClr val="accent1"/>
          </a:effectRef>
          <a:fontRef idx="minor">
            <a:schemeClr val="dk1"/>
          </a:fontRef>
        </p:style>
        <p:txBody>
          <a:bodyPr>
            <a:noAutofit/>
          </a:bodyPr>
          <a:lstStyle/>
          <a:p>
            <a:r>
              <a:rPr lang="fr-FR" sz="2000" dirty="0"/>
              <a:t>La première mention de la ville de Dubaï remonte à </a:t>
            </a:r>
            <a:r>
              <a:rPr lang="fr-FR" sz="2000" u="sng" dirty="0">
                <a:hlinkClick r:id="rId2" tooltip="1799"/>
              </a:rPr>
              <a:t>1799</a:t>
            </a:r>
            <a:r>
              <a:rPr lang="fr-FR" sz="2000" dirty="0"/>
              <a:t>. La tribu </a:t>
            </a:r>
            <a:r>
              <a:rPr lang="fr-FR" sz="2000" u="sng" dirty="0">
                <a:hlinkClick r:id="rId3" tooltip="Bédouins"/>
              </a:rPr>
              <a:t>bédouine</a:t>
            </a:r>
            <a:r>
              <a:rPr lang="fr-FR" sz="2000" dirty="0"/>
              <a:t> des </a:t>
            </a:r>
            <a:r>
              <a:rPr lang="fr-FR" sz="2000" u="sng" dirty="0" err="1">
                <a:hlinkClick r:id="rId4" tooltip="Bani Yas"/>
              </a:rPr>
              <a:t>Bani</a:t>
            </a:r>
            <a:r>
              <a:rPr lang="fr-FR" sz="2000" u="sng" dirty="0">
                <a:hlinkClick r:id="rId4" tooltip="Bani Yas"/>
              </a:rPr>
              <a:t> </a:t>
            </a:r>
            <a:r>
              <a:rPr lang="fr-FR" sz="2000" u="sng" dirty="0" err="1">
                <a:hlinkClick r:id="rId4" tooltip="Bani Yas"/>
              </a:rPr>
              <a:t>Yas</a:t>
            </a:r>
            <a:r>
              <a:rPr lang="fr-FR" sz="2000" dirty="0"/>
              <a:t> avec à leur tête Al Abu </a:t>
            </a:r>
            <a:r>
              <a:rPr lang="fr-FR" sz="2000" dirty="0" err="1"/>
              <a:t>Falasa</a:t>
            </a:r>
            <a:r>
              <a:rPr lang="fr-FR" sz="2000" dirty="0"/>
              <a:t> fuit alors les </a:t>
            </a:r>
            <a:r>
              <a:rPr lang="fr-FR" sz="2000" u="sng" dirty="0">
                <a:hlinkClick r:id="rId5" tooltip="Wahhabisme"/>
              </a:rPr>
              <a:t>Wahhabites</a:t>
            </a:r>
            <a:r>
              <a:rPr lang="fr-FR" sz="2000" dirty="0"/>
              <a:t> du </a:t>
            </a:r>
            <a:r>
              <a:rPr lang="fr-FR" sz="2000" u="sng" dirty="0" err="1">
                <a:hlinkClick r:id="rId6" tooltip="Nejd"/>
              </a:rPr>
              <a:t>Nejd</a:t>
            </a:r>
            <a:r>
              <a:rPr lang="fr-FR" sz="2000" dirty="0"/>
              <a:t> qui étendaient leur territoire. Une communauté de </a:t>
            </a:r>
            <a:r>
              <a:rPr lang="fr-FR" sz="2000" u="sng" dirty="0">
                <a:hlinkClick r:id="rId7" tooltip="Pêche (halieutique)"/>
              </a:rPr>
              <a:t>pêcheurs</a:t>
            </a:r>
            <a:r>
              <a:rPr lang="fr-FR" sz="2000" dirty="0"/>
              <a:t>, notamment de </a:t>
            </a:r>
            <a:r>
              <a:rPr lang="fr-FR" sz="2000" u="sng" dirty="0">
                <a:hlinkClick r:id="rId8" tooltip="Perle"/>
              </a:rPr>
              <a:t>perles</a:t>
            </a:r>
            <a:r>
              <a:rPr lang="fr-FR" sz="2000" dirty="0"/>
              <a:t>, s'installe alors à l'emplacement actuel du port de Dubaï. Connus sous le nom de « Côte des Pirates », Dubaï et les émirats voisins signent un traité de paix (le </a:t>
            </a:r>
            <a:r>
              <a:rPr lang="fr-FR" sz="2000" i="1" dirty="0"/>
              <a:t>General Maritime </a:t>
            </a:r>
            <a:r>
              <a:rPr lang="fr-FR" sz="2000" i="1" dirty="0" err="1"/>
              <a:t>Treaty</a:t>
            </a:r>
            <a:r>
              <a:rPr lang="fr-FR" sz="2000" dirty="0"/>
              <a:t>) le </a:t>
            </a:r>
            <a:r>
              <a:rPr lang="fr-FR" sz="2000" u="sng" dirty="0">
                <a:hlinkClick r:id="rId9" tooltip="8 janvier"/>
              </a:rPr>
              <a:t>8</a:t>
            </a:r>
            <a:r>
              <a:rPr lang="fr-FR" sz="2000" dirty="0"/>
              <a:t> </a:t>
            </a:r>
            <a:r>
              <a:rPr lang="fr-FR" sz="2000" u="sng" dirty="0">
                <a:hlinkClick r:id="rId10" tooltip="Janvier"/>
              </a:rPr>
              <a:t>janvier</a:t>
            </a:r>
            <a:r>
              <a:rPr lang="fr-FR" sz="2000" dirty="0"/>
              <a:t> </a:t>
            </a:r>
            <a:r>
              <a:rPr lang="fr-FR" sz="2000" u="sng" dirty="0">
                <a:hlinkClick r:id="rId11" tooltip="1820"/>
              </a:rPr>
              <a:t>1820</a:t>
            </a:r>
            <a:r>
              <a:rPr lang="fr-FR" sz="2000" dirty="0"/>
              <a:t> avec le </a:t>
            </a:r>
            <a:r>
              <a:rPr lang="fr-FR" sz="2000" u="sng" dirty="0">
                <a:hlinkClick r:id="rId12" tooltip="Royaume-Uni"/>
              </a:rPr>
              <a:t>Royaume-Uni</a:t>
            </a:r>
            <a:r>
              <a:rPr lang="fr-FR" sz="2000" dirty="0"/>
              <a:t>. Alors dépendante d'</a:t>
            </a:r>
            <a:r>
              <a:rPr lang="fr-FR" sz="2000" u="sng" dirty="0">
                <a:hlinkClick r:id="rId13" tooltip="Abou Dabi"/>
              </a:rPr>
              <a:t>Abou </a:t>
            </a:r>
            <a:r>
              <a:rPr lang="fr-FR" sz="2000" u="sng" dirty="0" err="1">
                <a:hlinkClick r:id="rId13" tooltip="Abou Dabi"/>
              </a:rPr>
              <a:t>Dabi</a:t>
            </a:r>
            <a:r>
              <a:rPr lang="fr-FR" sz="2000" dirty="0"/>
              <a:t>, la ville et l'émirat de Dubaï sont fondés en </a:t>
            </a:r>
            <a:r>
              <a:rPr lang="fr-FR" sz="2000" u="sng" dirty="0">
                <a:hlinkClick r:id="rId14" tooltip="1833"/>
              </a:rPr>
              <a:t>1833</a:t>
            </a:r>
            <a:r>
              <a:rPr lang="fr-FR" sz="2000" dirty="0"/>
              <a:t> lorsque la dynastie Al-</a:t>
            </a:r>
            <a:r>
              <a:rPr lang="fr-FR" sz="2000" dirty="0" err="1"/>
              <a:t>Maktoum</a:t>
            </a:r>
            <a:r>
              <a:rPr lang="fr-FR" sz="2000" dirty="0"/>
              <a:t> se sépare des </a:t>
            </a:r>
            <a:r>
              <a:rPr lang="fr-FR" sz="2000" dirty="0" err="1"/>
              <a:t>Bani</a:t>
            </a:r>
            <a:r>
              <a:rPr lang="fr-FR" sz="2000" dirty="0"/>
              <a:t> </a:t>
            </a:r>
            <a:r>
              <a:rPr lang="fr-FR" sz="2000" dirty="0" err="1"/>
              <a:t>Yas</a:t>
            </a:r>
            <a:r>
              <a:rPr lang="fr-FR" sz="2000" dirty="0"/>
              <a:t> et s'empare « sans résistance » du site de la ville de Dubaï. Une rivalité s'instaure alors entre les émirats de Dubaï et d'Abou </a:t>
            </a:r>
            <a:r>
              <a:rPr lang="fr-FR" sz="2000" dirty="0" err="1"/>
              <a:t>Dabi</a:t>
            </a:r>
            <a:r>
              <a:rPr lang="fr-FR" sz="2000" dirty="0"/>
              <a:t>. Une tentative de prise de Dubaï par les pirates </a:t>
            </a:r>
            <a:r>
              <a:rPr lang="fr-FR" sz="2000" dirty="0" err="1"/>
              <a:t>Qawasim</a:t>
            </a:r>
            <a:r>
              <a:rPr lang="fr-FR" sz="2000" dirty="0"/>
              <a:t> avorta.</a:t>
            </a:r>
          </a:p>
          <a:p>
            <a:r>
              <a:rPr lang="fr-FR" sz="2000" dirty="0"/>
              <a:t>En </a:t>
            </a:r>
            <a:r>
              <a:rPr lang="fr-FR" sz="2000" u="sng" dirty="0">
                <a:hlinkClick r:id="rId15" tooltip="1835"/>
              </a:rPr>
              <a:t>1835</a:t>
            </a:r>
            <a:r>
              <a:rPr lang="fr-FR" sz="2000" dirty="0"/>
              <a:t>, Dubaï et les autres États de la Côte des Pirates signèrent une trêve maritime avec le Royaume-Uni et une « Trêve maritime perpétuelle » en </a:t>
            </a:r>
            <a:r>
              <a:rPr lang="fr-FR" sz="2000" u="sng" dirty="0">
                <a:hlinkClick r:id="rId16" tooltip="1853"/>
              </a:rPr>
              <a:t>1853</a:t>
            </a:r>
            <a:r>
              <a:rPr lang="fr-FR" sz="2000" dirty="0"/>
              <a:t>, ce qui fit rebaptiser la région « États de la Trêve » (</a:t>
            </a:r>
            <a:r>
              <a:rPr lang="fr-FR" sz="2000" i="1" dirty="0" err="1"/>
              <a:t>Trucial</a:t>
            </a:r>
            <a:r>
              <a:rPr lang="fr-FR" sz="2000" i="1" dirty="0"/>
              <a:t> States</a:t>
            </a:r>
            <a:r>
              <a:rPr lang="fr-FR" sz="2000" dirty="0"/>
              <a:t> en anglais). En </a:t>
            </a:r>
            <a:r>
              <a:rPr lang="fr-FR" sz="2000" u="sng" dirty="0">
                <a:hlinkClick r:id="rId17" tooltip="1892"/>
              </a:rPr>
              <a:t>1892</a:t>
            </a:r>
            <a:r>
              <a:rPr lang="fr-FR" sz="2000" dirty="0"/>
              <a:t>, Dubaï se place sous la protection (officieusement un </a:t>
            </a:r>
            <a:r>
              <a:rPr lang="fr-FR" sz="2000" u="sng" dirty="0">
                <a:hlinkClick r:id="rId18" tooltip="Protectorat"/>
              </a:rPr>
              <a:t>protectorat</a:t>
            </a:r>
            <a:r>
              <a:rPr lang="fr-FR" sz="2000" dirty="0"/>
              <a:t>) du Royaume-Uni par un accord d'exclusivité ce qui chasse l'influence </a:t>
            </a:r>
            <a:r>
              <a:rPr lang="fr-FR" sz="2000" u="sng" dirty="0">
                <a:hlinkClick r:id="rId19" tooltip="Empire ottoman"/>
              </a:rPr>
              <a:t>ottomane</a:t>
            </a:r>
            <a:r>
              <a:rPr lang="fr-FR" sz="2000" dirty="0"/>
              <a:t> de la région. Le protectorat est un temps rattaché au </a:t>
            </a:r>
            <a:r>
              <a:rPr lang="fr-FR" sz="2000" u="sng" dirty="0">
                <a:hlinkClick r:id="rId20" tooltip="Raj britannique"/>
              </a:rPr>
              <a:t>Raj britannique</a:t>
            </a:r>
            <a:r>
              <a:rPr lang="fr-FR" sz="2000" dirty="0"/>
              <a:t> avant d'en être séparé.</a:t>
            </a:r>
          </a:p>
          <a:p>
            <a:endParaRPr lang="fr-FR" sz="1600" b="1" i="1" dirty="0"/>
          </a:p>
        </p:txBody>
      </p:sp>
    </p:spTree>
  </p:cSld>
  <p:clrMapOvr>
    <a:masterClrMapping/>
  </p:clrMapOvr>
  <p:transition spd="slow">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1"/>
            <a:ext cx="9144000" cy="830997"/>
          </a:xfrm>
          <a:prstGeom prst="rect">
            <a:avLst/>
          </a:prstGeom>
          <a:ln w="9525">
            <a:noFill/>
            <a:miter lim="800000"/>
            <a:headEnd/>
            <a:tailEnd/>
          </a:ln>
          <a:effectLst/>
        </p:spPr>
        <p:style>
          <a:lnRef idx="0">
            <a:scrgbClr r="0" g="0" b="0"/>
          </a:lnRef>
          <a:fillRef idx="1002">
            <a:schemeClr val="lt2"/>
          </a:fillRef>
          <a:effectRef idx="0">
            <a:scrgbClr r="0" g="0" b="0"/>
          </a:effectRef>
          <a:fontRef idx="major"/>
        </p:style>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Char char="•"/>
              <a:tabLst>
                <a:tab pos="457200" algn="l"/>
              </a:tabLst>
            </a:pPr>
            <a:endParaRPr kumimoji="0" lang="en-US" sz="4800" b="1" i="1"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4"/>
          <p:cNvSpPr/>
          <p:nvPr/>
        </p:nvSpPr>
        <p:spPr>
          <a:xfrm>
            <a:off x="0" y="0"/>
            <a:ext cx="9144000" cy="8586966"/>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fr-FR" sz="2000" dirty="0" smtClean="0"/>
              <a:t>     </a:t>
            </a:r>
            <a:r>
              <a:rPr lang="fr-FR" sz="2400" dirty="0" smtClean="0"/>
              <a:t>Contrairement </a:t>
            </a:r>
            <a:r>
              <a:rPr lang="fr-FR" sz="2400" dirty="0" smtClean="0"/>
              <a:t>à leurs voisins, les dirigeants de Dubaï encouragèrent le commerce et de nombreux marchands étrangers, venant principalement d'</a:t>
            </a:r>
            <a:r>
              <a:rPr lang="fr-FR" sz="2400" u="sng" dirty="0" smtClean="0">
                <a:hlinkClick r:id="rId3" tooltip="Inde"/>
              </a:rPr>
              <a:t>Inde</a:t>
            </a:r>
            <a:r>
              <a:rPr lang="fr-FR" sz="2400" dirty="0" smtClean="0"/>
              <a:t>, s'installèrent dans la ville, qui resta principalement connue pour ses exportations de perles jusque dans les </a:t>
            </a:r>
            <a:r>
              <a:rPr lang="fr-FR" sz="2400" u="sng" dirty="0" smtClean="0">
                <a:hlinkClick r:id="rId4" tooltip="Années 1930"/>
              </a:rPr>
              <a:t>années 1930</a:t>
            </a:r>
            <a:r>
              <a:rPr lang="fr-FR" sz="2400" dirty="0" smtClean="0"/>
              <a:t>.</a:t>
            </a:r>
          </a:p>
          <a:p>
            <a:r>
              <a:rPr lang="fr-FR" sz="2400" dirty="0" smtClean="0"/>
              <a:t>Après la dévaluation de la </a:t>
            </a:r>
            <a:r>
              <a:rPr lang="fr-FR" sz="2400" u="sng" dirty="0" smtClean="0">
                <a:hlinkClick r:id="rId5" tooltip="Roupie du Golfe"/>
              </a:rPr>
              <a:t>roupie du Golfe</a:t>
            </a:r>
            <a:r>
              <a:rPr lang="fr-FR" sz="2400" dirty="0" smtClean="0"/>
              <a:t> en </a:t>
            </a:r>
            <a:r>
              <a:rPr lang="fr-FR" sz="2400" u="sng" dirty="0" smtClean="0">
                <a:hlinkClick r:id="rId6" tooltip="1966"/>
              </a:rPr>
              <a:t>1966</a:t>
            </a:r>
            <a:r>
              <a:rPr lang="fr-FR" sz="2400" dirty="0" smtClean="0"/>
              <a:t>, Dubaï se joint au </a:t>
            </a:r>
            <a:r>
              <a:rPr lang="fr-FR" sz="2400" u="sng" dirty="0" smtClean="0">
                <a:hlinkClick r:id="rId7" tooltip="Qatar"/>
              </a:rPr>
              <a:t>Qatar</a:t>
            </a:r>
            <a:r>
              <a:rPr lang="fr-FR" sz="2400" dirty="0" smtClean="0"/>
              <a:t> pour établir une nouvelle unité monétaire, le </a:t>
            </a:r>
            <a:r>
              <a:rPr lang="fr-FR" sz="2400" u="sng" dirty="0" smtClean="0">
                <a:hlinkClick r:id="rId8" tooltip="Riyal de Qatar et Dubaï (page inexistante)"/>
              </a:rPr>
              <a:t>riyal de Qatar et Dubaï</a:t>
            </a:r>
            <a:r>
              <a:rPr lang="fr-FR" sz="2400" dirty="0" smtClean="0"/>
              <a:t>. Du </a:t>
            </a:r>
            <a:r>
              <a:rPr lang="fr-FR" sz="2400" u="sng" dirty="0" smtClean="0">
                <a:hlinkClick r:id="rId9" tooltip="Pétrole"/>
              </a:rPr>
              <a:t>pétrole</a:t>
            </a:r>
            <a:r>
              <a:rPr lang="fr-FR" sz="2400" dirty="0" smtClean="0"/>
              <a:t> est découvert dans le </a:t>
            </a:r>
            <a:r>
              <a:rPr lang="fr-FR" sz="2400" u="sng" dirty="0" smtClean="0">
                <a:hlinkClick r:id="rId10" tooltip="Golfe Persique"/>
              </a:rPr>
              <a:t>golfe Persique</a:t>
            </a:r>
            <a:r>
              <a:rPr lang="fr-FR" sz="2400" dirty="0" smtClean="0"/>
              <a:t> à 120 kilomètres de la côte, suite à quoi l'émirat attribue des concessions pétrolières.</a:t>
            </a:r>
          </a:p>
          <a:p>
            <a:r>
              <a:rPr lang="fr-FR" sz="2400" dirty="0" smtClean="0"/>
              <a:t>Avec cinq autres émirats, Dubaï accède à l'</a:t>
            </a:r>
            <a:r>
              <a:rPr lang="fr-FR" sz="2400" u="sng" dirty="0" smtClean="0">
                <a:hlinkClick r:id="rId11" tooltip="Indépendance"/>
              </a:rPr>
              <a:t>indépendance</a:t>
            </a:r>
            <a:r>
              <a:rPr lang="fr-FR" sz="2400" dirty="0" smtClean="0"/>
              <a:t> avec la création des </a:t>
            </a:r>
            <a:r>
              <a:rPr lang="fr-FR" sz="2400" u="sng" dirty="0" smtClean="0">
                <a:hlinkClick r:id="rId12" tooltip="Émirats arabes unis"/>
              </a:rPr>
              <a:t>Émirats arabes unis</a:t>
            </a:r>
            <a:r>
              <a:rPr lang="fr-FR" sz="2400" dirty="0" smtClean="0"/>
              <a:t> le </a:t>
            </a:r>
            <a:r>
              <a:rPr lang="fr-FR" sz="2400" u="sng" dirty="0" smtClean="0">
                <a:hlinkClick r:id="rId13" tooltip="2 décembre"/>
              </a:rPr>
              <a:t>2</a:t>
            </a:r>
            <a:r>
              <a:rPr lang="fr-FR" sz="2400" dirty="0" smtClean="0"/>
              <a:t> </a:t>
            </a:r>
            <a:r>
              <a:rPr lang="fr-FR" sz="2400" u="sng" dirty="0" smtClean="0">
                <a:hlinkClick r:id="rId14" tooltip="Décembre 1971"/>
              </a:rPr>
              <a:t>décembre</a:t>
            </a:r>
            <a:r>
              <a:rPr lang="fr-FR" sz="2400" dirty="0" smtClean="0"/>
              <a:t> </a:t>
            </a:r>
            <a:r>
              <a:rPr lang="fr-FR" sz="2400" u="sng" dirty="0" smtClean="0">
                <a:hlinkClick r:id="rId15" tooltip="1971"/>
              </a:rPr>
              <a:t>1971</a:t>
            </a:r>
            <a:r>
              <a:rPr lang="fr-FR" sz="2400" dirty="0" smtClean="0"/>
              <a:t>. Ils seront rejoints l'année suivante par l'émirat de </a:t>
            </a:r>
            <a:r>
              <a:rPr lang="fr-FR" sz="2400" u="sng" dirty="0" smtClean="0">
                <a:hlinkClick r:id="rId16" tooltip="Ras el Khaïmah"/>
              </a:rPr>
              <a:t>Ras el </a:t>
            </a:r>
            <a:r>
              <a:rPr lang="fr-FR" sz="2400" u="sng" dirty="0" err="1" smtClean="0">
                <a:hlinkClick r:id="rId16" tooltip="Ras el Khaïmah"/>
              </a:rPr>
              <a:t>Khaïmah</a:t>
            </a:r>
            <a:r>
              <a:rPr lang="fr-FR" sz="2400" dirty="0" smtClean="0"/>
              <a:t> et en </a:t>
            </a:r>
            <a:r>
              <a:rPr lang="fr-FR" sz="2400" u="sng" dirty="0" smtClean="0">
                <a:hlinkClick r:id="rId17" tooltip="1973"/>
              </a:rPr>
              <a:t>1973</a:t>
            </a:r>
            <a:r>
              <a:rPr lang="fr-FR" sz="2400" dirty="0" smtClean="0"/>
              <a:t> la fédération adopte le </a:t>
            </a:r>
            <a:r>
              <a:rPr lang="fr-FR" sz="2400" u="sng" dirty="0" smtClean="0">
                <a:hlinkClick r:id="rId18" tooltip="Dirham des Émirats arabes unis"/>
              </a:rPr>
              <a:t>dirham des Émirats arabes unis</a:t>
            </a:r>
            <a:r>
              <a:rPr lang="fr-FR" sz="2400" dirty="0" smtClean="0"/>
              <a:t> comme monnaie commune. Officieusement, le poste de vice-président est réservé à l'</a:t>
            </a:r>
            <a:r>
              <a:rPr lang="fr-FR" sz="2400" u="sng" dirty="0" smtClean="0">
                <a:hlinkClick r:id="rId19" tooltip="Émir"/>
              </a:rPr>
              <a:t>émir</a:t>
            </a:r>
            <a:r>
              <a:rPr lang="fr-FR" sz="2400" dirty="0" smtClean="0"/>
              <a:t> de Dubaï qui est </a:t>
            </a:r>
            <a:r>
              <a:rPr lang="fr-FR" sz="2400" i="1" dirty="0" smtClean="0"/>
              <a:t>élu</a:t>
            </a:r>
            <a:r>
              <a:rPr lang="fr-FR" sz="2400" dirty="0" smtClean="0"/>
              <a:t> au sein du Conseil suprême composé des sept émirs de la fédération.</a:t>
            </a:r>
          </a:p>
          <a:p>
            <a:r>
              <a:rPr lang="fr-FR" sz="2400" dirty="0" smtClean="0"/>
              <a:t>Depuis quelques années et avec la prise de conscience de la part du gouvernement de l'extrême dépendance de l'économie des émirats vis-à-vis des </a:t>
            </a:r>
            <a:r>
              <a:rPr lang="fr-FR" sz="2400" u="sng" dirty="0" smtClean="0">
                <a:hlinkClick r:id="rId20" tooltip="Énergie fossile"/>
              </a:rPr>
              <a:t>énergies fossiles</a:t>
            </a:r>
            <a:r>
              <a:rPr lang="fr-FR" sz="2400" dirty="0" smtClean="0"/>
              <a:t>, Dubaï reconvertit son économie vers les nouvelles technologies et le </a:t>
            </a:r>
            <a:r>
              <a:rPr lang="fr-FR" sz="2400" u="sng" dirty="0" smtClean="0">
                <a:hlinkClick r:id="rId21" tooltip="Commerce"/>
              </a:rPr>
              <a:t>commerce</a:t>
            </a:r>
            <a:r>
              <a:rPr lang="fr-FR" sz="2400" dirty="0" smtClean="0"/>
              <a:t> mais surtout vers le </a:t>
            </a:r>
            <a:r>
              <a:rPr lang="fr-FR" sz="2400" u="sng" dirty="0" smtClean="0">
                <a:hlinkClick r:id="rId22" tooltip="Tourisme"/>
              </a:rPr>
              <a:t>tourisme</a:t>
            </a:r>
            <a:r>
              <a:rPr lang="fr-FR" sz="2400" dirty="0" smtClean="0"/>
              <a:t>, principalement de luxe, à coup de grands travaux et de projets démesurés. En 2006, le pétrole représentait moins de 10% du </a:t>
            </a:r>
            <a:r>
              <a:rPr lang="fr-FR" sz="2400" u="sng" dirty="0" smtClean="0">
                <a:hlinkClick r:id="rId23" tooltip="PIB"/>
              </a:rPr>
              <a:t>PIB</a:t>
            </a:r>
            <a:r>
              <a:rPr lang="fr-FR" sz="2400" dirty="0" smtClean="0"/>
              <a:t> : il comptait pour 30% en 2003 et 45% à la fin des années 1980.</a:t>
            </a:r>
            <a:endParaRPr lang="fr-FR" sz="2400" dirty="0"/>
          </a:p>
        </p:txBody>
      </p:sp>
    </p:spTree>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9144000" cy="1071498"/>
          </a:xfrm>
        </p:spPr>
        <p:style>
          <a:lnRef idx="1">
            <a:schemeClr val="accent2"/>
          </a:lnRef>
          <a:fillRef idx="2">
            <a:schemeClr val="accent2"/>
          </a:fillRef>
          <a:effectRef idx="1">
            <a:schemeClr val="accent2"/>
          </a:effectRef>
          <a:fontRef idx="minor">
            <a:schemeClr val="dk1"/>
          </a:fontRef>
        </p:style>
        <p:txBody>
          <a:bodyPr>
            <a:normAutofit fontScale="90000"/>
          </a:bodyPr>
          <a:lstStyle/>
          <a:p>
            <a:pPr lvl="3" algn="ctr" rtl="0">
              <a:spcBef>
                <a:spcPct val="0"/>
              </a:spcBef>
            </a:pPr>
            <a:r>
              <a:rPr lang="ar-DZ" sz="3100" b="1" dirty="0" smtClean="0"/>
              <a:t>الدراسة الطبيعية</a:t>
            </a:r>
            <a:r>
              <a:rPr lang="fr-FR" b="1" dirty="0" smtClean="0"/>
              <a:t/>
            </a:r>
            <a:br>
              <a:rPr lang="fr-FR" b="1" dirty="0" smtClean="0"/>
            </a:br>
            <a:r>
              <a:rPr kumimoji="0" lang="ar-DZ"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الموقع</a:t>
            </a:r>
            <a:r>
              <a:rPr kumimoji="0" lang="ar-DZ"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DZ" sz="1800" b="0" i="0" u="none" strike="noStrike" cap="none" normalizeH="0" baseline="0" dirty="0" smtClean="0">
                <a:ln>
                  <a:noFill/>
                </a:ln>
                <a:solidFill>
                  <a:schemeClr val="tx1"/>
                </a:solidFill>
                <a:effectLst/>
                <a:latin typeface="Arial" pitchFamily="34" charset="0"/>
                <a:cs typeface="Arial" pitchFamily="34" charset="0"/>
              </a:rPr>
              <a:t/>
            </a:r>
            <a:br>
              <a:rPr kumimoji="0" lang="ar-DZ" sz="1800" b="0" i="0" u="none" strike="noStrike" cap="none" normalizeH="0" baseline="0" dirty="0" smtClean="0">
                <a:ln>
                  <a:noFill/>
                </a:ln>
                <a:solidFill>
                  <a:schemeClr val="tx1"/>
                </a:solidFill>
                <a:effectLst/>
                <a:latin typeface="Arial" pitchFamily="34" charset="0"/>
                <a:cs typeface="Arial" pitchFamily="34" charset="0"/>
              </a:rPr>
            </a:br>
            <a:endParaRPr lang="fr-FR" dirty="0"/>
          </a:p>
        </p:txBody>
      </p:sp>
      <p:sp>
        <p:nvSpPr>
          <p:cNvPr id="3" name="Espace réservé du contenu 2"/>
          <p:cNvSpPr>
            <a:spLocks noGrp="1"/>
          </p:cNvSpPr>
          <p:nvPr>
            <p:ph idx="1"/>
          </p:nvPr>
        </p:nvSpPr>
        <p:spPr>
          <a:xfrm>
            <a:off x="0" y="1000108"/>
            <a:ext cx="9144000" cy="5857892"/>
          </a:xfrm>
        </p:spPr>
        <p:style>
          <a:lnRef idx="1">
            <a:schemeClr val="accent1"/>
          </a:lnRef>
          <a:fillRef idx="2">
            <a:schemeClr val="accent1"/>
          </a:fillRef>
          <a:effectRef idx="1">
            <a:schemeClr val="accent1"/>
          </a:effectRef>
          <a:fontRef idx="minor">
            <a:schemeClr val="dk1"/>
          </a:fontRef>
        </p:style>
        <p:txBody>
          <a:bodyPr>
            <a:noAutofit/>
          </a:bodyPr>
          <a:lstStyle/>
          <a:p>
            <a:pPr>
              <a:buNone/>
            </a:pPr>
            <a:r>
              <a:rPr lang="fr-FR" sz="1600" b="1" i="1" dirty="0" smtClean="0"/>
              <a:t>           </a:t>
            </a:r>
            <a:r>
              <a:rPr lang="ar-DZ" sz="1600" b="1" i="1" dirty="0" smtClean="0"/>
              <a:t>          </a:t>
            </a:r>
            <a:r>
              <a:rPr lang="fr-FR" sz="1600" b="1" i="1" dirty="0" smtClean="0"/>
              <a:t>L'émirat </a:t>
            </a:r>
            <a:r>
              <a:rPr lang="fr-FR" sz="1600" b="1" i="1" dirty="0"/>
              <a:t>de Dubaï est, avec 3 885 km</a:t>
            </a:r>
            <a:r>
              <a:rPr lang="fr-FR" sz="1600" b="1" i="1" baseline="30000" dirty="0"/>
              <a:t>2</a:t>
            </a:r>
            <a:r>
              <a:rPr lang="fr-FR" sz="1600" b="1" i="1" dirty="0"/>
              <a:t> et 1 186 867 habitants, le second émirat des </a:t>
            </a:r>
            <a:r>
              <a:rPr lang="fr-FR" sz="1600" b="1" i="1" u="sng" dirty="0">
                <a:hlinkClick r:id="rId2" tooltip="Émirats arabes unis"/>
              </a:rPr>
              <a:t>Émirats arabes unis</a:t>
            </a:r>
            <a:r>
              <a:rPr lang="fr-FR" sz="1600" b="1" i="1" dirty="0"/>
              <a:t> en termes de superficie et de </a:t>
            </a:r>
            <a:r>
              <a:rPr lang="fr-FR" sz="1600" b="1" i="1" dirty="0" smtClean="0"/>
              <a:t>population. Son </a:t>
            </a:r>
            <a:r>
              <a:rPr lang="fr-FR" sz="1600" b="1" i="1" dirty="0"/>
              <a:t>territoire se situe principalement sur la côte du </a:t>
            </a:r>
            <a:r>
              <a:rPr lang="fr-FR" sz="1600" b="1" i="1" u="sng" dirty="0">
                <a:hlinkClick r:id="rId3" tooltip="Golfe Persique"/>
              </a:rPr>
              <a:t>golfe Persique</a:t>
            </a:r>
            <a:r>
              <a:rPr lang="fr-FR" sz="1600" b="1" i="1" dirty="0"/>
              <a:t>, entre les émirats d'</a:t>
            </a:r>
            <a:r>
              <a:rPr lang="fr-FR" sz="1600" b="1" i="1" u="sng" dirty="0">
                <a:hlinkClick r:id="rId4" tooltip="Abou Dabi"/>
              </a:rPr>
              <a:t>Abou </a:t>
            </a:r>
            <a:r>
              <a:rPr lang="fr-FR" sz="1600" b="1" i="1" u="sng" dirty="0" err="1">
                <a:hlinkClick r:id="rId4" tooltip="Abou Dabi"/>
              </a:rPr>
              <a:t>Dabi</a:t>
            </a:r>
            <a:r>
              <a:rPr lang="fr-FR" sz="1600" b="1" i="1" dirty="0"/>
              <a:t> (au Sud) et de </a:t>
            </a:r>
            <a:r>
              <a:rPr lang="fr-FR" sz="1600" b="1" i="1" u="sng" dirty="0" err="1">
                <a:hlinkClick r:id="rId5" tooltip="Charjah"/>
              </a:rPr>
              <a:t>Charjah</a:t>
            </a:r>
            <a:r>
              <a:rPr lang="fr-FR" sz="1600" b="1" i="1" dirty="0"/>
              <a:t> (au nord et à l'est). L'</a:t>
            </a:r>
            <a:r>
              <a:rPr lang="fr-FR" sz="1600" b="1" i="1" u="sng" dirty="0">
                <a:hlinkClick r:id="rId6" tooltip="Émirat"/>
              </a:rPr>
              <a:t>émirat</a:t>
            </a:r>
            <a:r>
              <a:rPr lang="fr-FR" sz="1600" b="1" i="1" dirty="0"/>
              <a:t> possède aussi l'enclave de </a:t>
            </a:r>
            <a:r>
              <a:rPr lang="fr-FR" sz="1600" b="1" i="1" u="sng" dirty="0">
                <a:hlinkClick r:id="rId7" tooltip="Hatta (Émirats arabes unis)"/>
              </a:rPr>
              <a:t>Hatta</a:t>
            </a:r>
            <a:r>
              <a:rPr lang="fr-FR" sz="1600" b="1" i="1" dirty="0"/>
              <a:t> dans les montagnes à l'Est du pays et qui a une frontière avec </a:t>
            </a:r>
            <a:r>
              <a:rPr lang="fr-FR" sz="1600" b="1" i="1" u="sng" dirty="0">
                <a:hlinkClick r:id="rId8" tooltip="Oman"/>
              </a:rPr>
              <a:t>Oman</a:t>
            </a:r>
            <a:r>
              <a:rPr lang="fr-FR" sz="1600" b="1" i="1" dirty="0"/>
              <a:t> et les émirats de </a:t>
            </a:r>
            <a:r>
              <a:rPr lang="fr-FR" sz="1600" b="1" i="1" u="sng" dirty="0">
                <a:hlinkClick r:id="rId9" tooltip="Ras el Khaïmah"/>
              </a:rPr>
              <a:t>Ras el </a:t>
            </a:r>
            <a:r>
              <a:rPr lang="fr-FR" sz="1600" b="1" i="1" u="sng" dirty="0" err="1">
                <a:hlinkClick r:id="rId9" tooltip="Ras el Khaïmah"/>
              </a:rPr>
              <a:t>Khaïmah</a:t>
            </a:r>
            <a:r>
              <a:rPr lang="fr-FR" sz="1600" b="1" i="1" dirty="0"/>
              <a:t> et d'</a:t>
            </a:r>
            <a:r>
              <a:rPr lang="fr-FR" sz="1600" b="1" i="1" u="sng" dirty="0">
                <a:hlinkClick r:id="rId10" tooltip="Ajman"/>
              </a:rPr>
              <a:t>Ajman</a:t>
            </a:r>
            <a:r>
              <a:rPr lang="fr-FR" sz="1600" b="1" i="1" dirty="0"/>
              <a:t>. En majorité occupé par le </a:t>
            </a:r>
            <a:r>
              <a:rPr lang="fr-FR" sz="1600" b="1" i="1" u="sng" dirty="0">
                <a:hlinkClick r:id="rId11" tooltip="Désert"/>
              </a:rPr>
              <a:t>désert</a:t>
            </a:r>
            <a:r>
              <a:rPr lang="fr-FR" sz="1600" b="1" i="1" dirty="0"/>
              <a:t> du </a:t>
            </a:r>
            <a:r>
              <a:rPr lang="fr-FR" sz="1600" b="1" i="1" u="sng" dirty="0" err="1">
                <a:hlinkClick r:id="rId12" tooltip="Rub al-Khali"/>
              </a:rPr>
              <a:t>Rub</a:t>
            </a:r>
            <a:r>
              <a:rPr lang="fr-FR" sz="1600" b="1" i="1" u="sng" dirty="0">
                <a:hlinkClick r:id="rId12" tooltip="Rub al-Khali"/>
              </a:rPr>
              <a:t> al-</a:t>
            </a:r>
            <a:r>
              <a:rPr lang="fr-FR" sz="1600" b="1" i="1" u="sng" dirty="0" err="1">
                <a:hlinkClick r:id="rId12" tooltip="Rub al-Khali"/>
              </a:rPr>
              <a:t>Khali</a:t>
            </a:r>
            <a:r>
              <a:rPr lang="fr-FR" sz="1600" b="1" i="1" dirty="0"/>
              <a:t>, Dubaï possède peu d'atouts hormis des gisements de </a:t>
            </a:r>
            <a:r>
              <a:rPr lang="fr-FR" sz="1600" b="1" i="1" u="sng" dirty="0">
                <a:hlinkClick r:id="rId13" tooltip="Pétrole"/>
              </a:rPr>
              <a:t>pétrole</a:t>
            </a:r>
            <a:r>
              <a:rPr lang="fr-FR" sz="1600" b="1" i="1" dirty="0"/>
              <a:t> et de </a:t>
            </a:r>
            <a:r>
              <a:rPr lang="fr-FR" sz="1600" b="1" i="1" u="sng" dirty="0">
                <a:hlinkClick r:id="rId14" tooltip="Gaz naturel"/>
              </a:rPr>
              <a:t>gaz naturel</a:t>
            </a:r>
            <a:r>
              <a:rPr lang="fr-FR" sz="1600" b="1" i="1" dirty="0"/>
              <a:t>.</a:t>
            </a:r>
          </a:p>
          <a:p>
            <a:pPr>
              <a:buNone/>
            </a:pPr>
            <a:r>
              <a:rPr lang="fr-FR" sz="1600" b="1" i="1" dirty="0" smtClean="0"/>
              <a:t>           La </a:t>
            </a:r>
            <a:r>
              <a:rPr lang="fr-FR" sz="1600" b="1" i="1" dirty="0"/>
              <a:t>ville de Dubaï est le premier port et la première ville des Émirats arabes unis. Elle fut créée dans une boucle du bras de mer qui s'insinue dans le désert et qui constitue un port naturel (Khor Dubaï). Le centre-ville, qui garde un caractère arabe, est constitué de petits immeubles et de ruelles étroites. Les nouveaux quartiers s'étalent quant à eux dans le désert et le long de la côte au nord et au sud, constituant avec les quartiers de </a:t>
            </a:r>
            <a:r>
              <a:rPr lang="fr-FR" sz="1600" b="1" i="1" dirty="0" smtClean="0"/>
              <a:t>Djebel </a:t>
            </a:r>
            <a:r>
              <a:rPr lang="fr-FR" sz="1600" b="1" i="1" dirty="0"/>
              <a:t>Ali, </a:t>
            </a:r>
            <a:r>
              <a:rPr lang="fr-FR" sz="1600" b="1" i="1" u="sng" dirty="0" err="1">
                <a:hlinkClick r:id="rId15" tooltip="Umm Suqueim (page inexistante)"/>
              </a:rPr>
              <a:t>Umm</a:t>
            </a:r>
            <a:r>
              <a:rPr lang="fr-FR" sz="1600" b="1" i="1" u="sng" dirty="0">
                <a:hlinkClick r:id="rId15" tooltip="Umm Suqueim (page inexistante)"/>
              </a:rPr>
              <a:t> </a:t>
            </a:r>
            <a:r>
              <a:rPr lang="fr-FR" sz="1600" b="1" i="1" u="sng" dirty="0" err="1">
                <a:hlinkClick r:id="rId15" tooltip="Umm Suqueim (page inexistante)"/>
              </a:rPr>
              <a:t>Suqueim</a:t>
            </a:r>
            <a:r>
              <a:rPr lang="fr-FR" sz="1600" b="1" i="1" dirty="0"/>
              <a:t>, </a:t>
            </a:r>
            <a:r>
              <a:rPr lang="fr-FR" sz="1600" b="1" i="1" dirty="0" err="1"/>
              <a:t>Barsha</a:t>
            </a:r>
            <a:r>
              <a:rPr lang="fr-FR" sz="1600" b="1" i="1" dirty="0"/>
              <a:t>, </a:t>
            </a:r>
            <a:r>
              <a:rPr lang="fr-FR" sz="1600" b="1" i="1" dirty="0" err="1"/>
              <a:t>Jumeirah</a:t>
            </a:r>
            <a:r>
              <a:rPr lang="fr-FR" sz="1600" b="1" i="1" dirty="0"/>
              <a:t>, </a:t>
            </a:r>
            <a:r>
              <a:rPr lang="fr-FR" sz="1600" b="1" i="1" u="sng" dirty="0" err="1">
                <a:hlinkClick r:id="rId16" tooltip="Bur Dubaï (page inexistante)"/>
              </a:rPr>
              <a:t>Bur</a:t>
            </a:r>
            <a:r>
              <a:rPr lang="fr-FR" sz="1600" b="1" i="1" u="sng" dirty="0">
                <a:hlinkClick r:id="rId16" tooltip="Bur Dubaï (page inexistante)"/>
              </a:rPr>
              <a:t> Dubaï</a:t>
            </a:r>
            <a:r>
              <a:rPr lang="fr-FR" sz="1600" b="1" i="1" dirty="0"/>
              <a:t>, </a:t>
            </a:r>
            <a:r>
              <a:rPr lang="fr-FR" sz="1600" b="1" i="1" u="sng" dirty="0" err="1">
                <a:hlinkClick r:id="rId17" tooltip="Deira, Dubai"/>
              </a:rPr>
              <a:t>Deira</a:t>
            </a:r>
            <a:r>
              <a:rPr lang="fr-FR" sz="1600" b="1" i="1" u="sng" dirty="0">
                <a:hlinkClick r:id="rId17" tooltip="Deira, Dubai"/>
              </a:rPr>
              <a:t>, </a:t>
            </a:r>
            <a:r>
              <a:rPr lang="fr-FR" sz="1600" b="1" i="1" u="sng" dirty="0" err="1">
                <a:hlinkClick r:id="rId17" tooltip="Deira, Dubai"/>
              </a:rPr>
              <a:t>Dubai</a:t>
            </a:r>
            <a:r>
              <a:rPr lang="fr-FR" sz="1600" b="1" i="1" dirty="0"/>
              <a:t>, les villes de </a:t>
            </a:r>
            <a:r>
              <a:rPr lang="fr-FR" sz="1600" b="1" i="1" u="sng" dirty="0" err="1">
                <a:hlinkClick r:id="rId5" tooltip="Charjah"/>
              </a:rPr>
              <a:t>Charjah</a:t>
            </a:r>
            <a:r>
              <a:rPr lang="fr-FR" sz="1600" b="1" i="1" dirty="0"/>
              <a:t> et Ajman une agglomération de 2 033 787 habitants en </a:t>
            </a:r>
            <a:r>
              <a:rPr lang="fr-FR" sz="1600" b="1" i="1" u="sng" dirty="0">
                <a:hlinkClick r:id="rId18" tooltip="2006"/>
              </a:rPr>
              <a:t>2006</a:t>
            </a:r>
            <a:r>
              <a:rPr lang="fr-FR" sz="1600" b="1" i="1" dirty="0"/>
              <a:t>. Ces nouveaux quartiers, créés de toute pièce, sont constitués d'immeubles, de résidences et de </a:t>
            </a:r>
            <a:r>
              <a:rPr lang="fr-FR" sz="1600" b="1" i="1" u="sng" dirty="0">
                <a:hlinkClick r:id="rId19" tooltip="Maisons"/>
              </a:rPr>
              <a:t>maisons</a:t>
            </a:r>
            <a:r>
              <a:rPr lang="fr-FR" sz="1600" b="1" i="1" dirty="0"/>
              <a:t> individuelles. Ils s'organisent au sud de part et d'autre de la </a:t>
            </a:r>
            <a:r>
              <a:rPr lang="fr-FR" sz="1600" b="1" i="1" u="sng" dirty="0">
                <a:hlinkClick r:id="rId20" tooltip="Zayid bin Sultan Al Nahyan"/>
              </a:rPr>
              <a:t>Sheikh </a:t>
            </a:r>
            <a:r>
              <a:rPr lang="fr-FR" sz="1600" b="1" i="1" u="sng" dirty="0" err="1">
                <a:hlinkClick r:id="rId20" tooltip="Zayid bin Sultan Al Nahyan"/>
              </a:rPr>
              <a:t>Zayed</a:t>
            </a:r>
            <a:r>
              <a:rPr lang="fr-FR" sz="1600" b="1" i="1" dirty="0"/>
              <a:t> Road, la plus grande artère des Émirats arabes unis et futur centre urbain de l'agglomération. Bordée de </a:t>
            </a:r>
            <a:r>
              <a:rPr lang="fr-FR" sz="1600" b="1" i="1" u="sng" dirty="0">
                <a:hlinkClick r:id="rId21" tooltip="Gratte-ciel"/>
              </a:rPr>
              <a:t>gratte-ciels</a:t>
            </a:r>
            <a:r>
              <a:rPr lang="fr-FR" sz="1600" b="1" i="1" dirty="0"/>
              <a:t> (573 dans l'émirat), elle permet de relier les zones résidentielles au complexes touristiques construits ou en construction qui se trouvent au Sud de la ville : </a:t>
            </a:r>
            <a:r>
              <a:rPr lang="fr-FR" sz="1600" b="1" i="1" u="sng" dirty="0">
                <a:hlinkClick r:id="rId22" tooltip="Palm Islands"/>
              </a:rPr>
              <a:t>The Palm</a:t>
            </a:r>
            <a:r>
              <a:rPr lang="fr-FR" sz="1600" b="1" i="1" dirty="0"/>
              <a:t>, </a:t>
            </a:r>
            <a:r>
              <a:rPr lang="fr-FR" sz="1600" b="1" i="1" u="sng" dirty="0">
                <a:hlinkClick r:id="rId23" tooltip="The World (archipel)"/>
              </a:rPr>
              <a:t>The World</a:t>
            </a:r>
            <a:r>
              <a:rPr lang="fr-FR" sz="1600" b="1" i="1" dirty="0"/>
              <a:t>, </a:t>
            </a:r>
            <a:r>
              <a:rPr lang="fr-FR" sz="1600" b="1" i="1" u="sng" dirty="0">
                <a:hlinkClick r:id="rId24" tooltip="Dubaï Waterfront (page inexistante)"/>
              </a:rPr>
              <a:t>Dubaï </a:t>
            </a:r>
            <a:r>
              <a:rPr lang="fr-FR" sz="1600" b="1" i="1" u="sng" dirty="0" err="1">
                <a:hlinkClick r:id="rId24" tooltip="Dubaï Waterfront (page inexistante)"/>
              </a:rPr>
              <a:t>Waterfront</a:t>
            </a:r>
            <a:r>
              <a:rPr lang="fr-FR" sz="1600" b="1" i="1" dirty="0"/>
              <a:t>, </a:t>
            </a:r>
            <a:r>
              <a:rPr lang="fr-FR" sz="1600" b="1" i="1" u="sng" dirty="0">
                <a:hlinkClick r:id="rId25" tooltip="Ski Dubaï"/>
              </a:rPr>
              <a:t>Ski Dubaï</a:t>
            </a:r>
            <a:r>
              <a:rPr lang="fr-FR" sz="1600" b="1" i="1" dirty="0"/>
              <a:t>, </a:t>
            </a:r>
            <a:r>
              <a:rPr lang="fr-FR" sz="1600" b="1" i="1" u="sng" dirty="0">
                <a:hlinkClick r:id="rId26" tooltip="Marina Dubaï"/>
              </a:rPr>
              <a:t>Marina Dubaï</a:t>
            </a:r>
            <a:r>
              <a:rPr lang="fr-FR" sz="1600" b="1" i="1" dirty="0"/>
              <a:t>, </a:t>
            </a:r>
            <a:r>
              <a:rPr lang="fr-FR" sz="1600" b="1" i="1" u="sng" dirty="0" err="1">
                <a:hlinkClick r:id="rId27" tooltip="Dubai Mall"/>
              </a:rPr>
              <a:t>Dubai</a:t>
            </a:r>
            <a:r>
              <a:rPr lang="fr-FR" sz="1600" b="1" i="1" u="sng" dirty="0">
                <a:hlinkClick r:id="rId27" tooltip="Dubai Mall"/>
              </a:rPr>
              <a:t> </a:t>
            </a:r>
            <a:r>
              <a:rPr lang="fr-FR" sz="1600" b="1" i="1" u="sng" dirty="0" err="1">
                <a:hlinkClick r:id="rId27" tooltip="Dubai Mall"/>
              </a:rPr>
              <a:t>Mall</a:t>
            </a:r>
            <a:r>
              <a:rPr lang="fr-FR" sz="1600" b="1" i="1" dirty="0"/>
              <a:t>, l'</a:t>
            </a:r>
            <a:r>
              <a:rPr lang="fr-FR" sz="1600" b="1" i="1" u="sng" dirty="0">
                <a:hlinkClick r:id="rId28" tooltip="Hôtel Burj-Al-Arab"/>
              </a:rPr>
              <a:t>hôtel </a:t>
            </a:r>
            <a:r>
              <a:rPr lang="fr-FR" sz="1600" b="1" i="1" u="sng" dirty="0" err="1">
                <a:hlinkClick r:id="rId28" tooltip="Hôtel Burj-Al-Arab"/>
              </a:rPr>
              <a:t>Burj</a:t>
            </a:r>
            <a:r>
              <a:rPr lang="fr-FR" sz="1600" b="1" i="1" u="sng" dirty="0">
                <a:hlinkClick r:id="rId28" tooltip="Hôtel Burj-Al-Arab"/>
              </a:rPr>
              <a:t>-Al-</a:t>
            </a:r>
            <a:r>
              <a:rPr lang="fr-FR" sz="1600" b="1" i="1" u="sng" dirty="0" err="1">
                <a:hlinkClick r:id="rId28" tooltip="Hôtel Burj-Al-Arab"/>
              </a:rPr>
              <a:t>Arab</a:t>
            </a:r>
            <a:r>
              <a:rPr lang="fr-FR" sz="1600" b="1" i="1" dirty="0"/>
              <a:t>, la </a:t>
            </a:r>
            <a:r>
              <a:rPr lang="fr-FR" sz="1600" b="1" i="1" u="sng" dirty="0" err="1">
                <a:hlinkClick r:id="rId29" tooltip="Burj Dubaï"/>
              </a:rPr>
              <a:t>Burj</a:t>
            </a:r>
            <a:r>
              <a:rPr lang="fr-FR" sz="1600" b="1" i="1" u="sng" dirty="0">
                <a:hlinkClick r:id="rId29" tooltip="Burj Dubaï"/>
              </a:rPr>
              <a:t> Dubaï</a:t>
            </a:r>
            <a:r>
              <a:rPr lang="fr-FR" sz="1600" b="1" i="1" dirty="0"/>
              <a:t>, </a:t>
            </a:r>
            <a:r>
              <a:rPr lang="fr-FR" sz="1600" b="1" i="1" u="sng" dirty="0" smtClean="0">
                <a:hlinkClick r:id="rId30" tooltip="Dubaïland"/>
              </a:rPr>
              <a:t>Dubaï land</a:t>
            </a:r>
            <a:r>
              <a:rPr lang="fr-FR" sz="1600" b="1" i="1" dirty="0" smtClean="0"/>
              <a:t>, </a:t>
            </a:r>
            <a:r>
              <a:rPr lang="fr-FR" sz="1600" b="1" i="1" dirty="0"/>
              <a:t>...</a:t>
            </a:r>
          </a:p>
          <a:p>
            <a:pPr>
              <a:buNone/>
            </a:pPr>
            <a:r>
              <a:rPr lang="fr-FR" sz="1600" b="1" i="1" dirty="0" smtClean="0"/>
              <a:t>          Le </a:t>
            </a:r>
            <a:r>
              <a:rPr lang="fr-FR" sz="1600" b="1" i="1" dirty="0"/>
              <a:t>port de </a:t>
            </a:r>
            <a:r>
              <a:rPr lang="fr-FR" sz="1600" b="1" i="1" u="sng" dirty="0" err="1">
                <a:hlinkClick r:id="rId31" tooltip="Jebel Ali (page inexistante)"/>
              </a:rPr>
              <a:t>Jebel</a:t>
            </a:r>
            <a:r>
              <a:rPr lang="fr-FR" sz="1600" b="1" i="1" u="sng" dirty="0">
                <a:hlinkClick r:id="rId31" tooltip="Jebel Ali (page inexistante)"/>
              </a:rPr>
              <a:t> Ali</a:t>
            </a:r>
            <a:r>
              <a:rPr lang="fr-FR" sz="1600" b="1" i="1" dirty="0"/>
              <a:t> (ou Mina </a:t>
            </a:r>
            <a:r>
              <a:rPr lang="fr-FR" sz="1600" b="1" i="1" dirty="0" err="1"/>
              <a:t>Jabal</a:t>
            </a:r>
            <a:r>
              <a:rPr lang="fr-FR" sz="1600" b="1" i="1" dirty="0"/>
              <a:t> Ali) se situe dan le Sud de l'émirat. Avec la proximité de l'agglomération de Dubaï et la construction de </a:t>
            </a:r>
            <a:r>
              <a:rPr lang="fr-FR" sz="1600" b="1" i="1" u="sng" dirty="0">
                <a:hlinkClick r:id="rId22" tooltip="Palm Islands"/>
              </a:rPr>
              <a:t>The Palm, </a:t>
            </a:r>
            <a:r>
              <a:rPr lang="fr-FR" sz="1600" b="1" i="1" u="sng" dirty="0" err="1">
                <a:hlinkClick r:id="rId22" tooltip="Palm Islands"/>
              </a:rPr>
              <a:t>Jebel</a:t>
            </a:r>
            <a:r>
              <a:rPr lang="fr-FR" sz="1600" b="1" i="1" u="sng" dirty="0">
                <a:hlinkClick r:id="rId22" tooltip="Palm Islands"/>
              </a:rPr>
              <a:t> Ali</a:t>
            </a:r>
            <a:r>
              <a:rPr lang="fr-FR" sz="1600" b="1" i="1" dirty="0"/>
              <a:t>, de Dubaï </a:t>
            </a:r>
            <a:r>
              <a:rPr lang="fr-FR" sz="1600" b="1" i="1" dirty="0" smtClean="0"/>
              <a:t>Water front </a:t>
            </a:r>
            <a:r>
              <a:rPr lang="fr-FR" sz="1600" b="1" i="1" dirty="0"/>
              <a:t>et de Marina Dubaï, sa physionomie est en train d'être totalement bouleversée</a:t>
            </a:r>
          </a:p>
        </p:txBody>
      </p:sp>
    </p:spTree>
  </p:cSld>
  <p:clrMapOvr>
    <a:masterClrMapping/>
  </p:clrMapOvr>
  <p:transition spd="slow">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9144000" cy="857232"/>
          </a:xfrm>
        </p:spPr>
        <p:style>
          <a:lnRef idx="1">
            <a:schemeClr val="accent1"/>
          </a:lnRef>
          <a:fillRef idx="2">
            <a:schemeClr val="accent1"/>
          </a:fillRef>
          <a:effectRef idx="1">
            <a:schemeClr val="accent1"/>
          </a:effectRef>
          <a:fontRef idx="minor">
            <a:schemeClr val="dk1"/>
          </a:fontRef>
        </p:style>
        <p:txBody>
          <a:bodyPr>
            <a:normAutofit fontScale="90000"/>
          </a:bodyPr>
          <a:lstStyle/>
          <a:p>
            <a:pPr lvl="3" rtl="1"/>
            <a:r>
              <a:rPr lang="fr-FR" sz="2000" dirty="0" smtClean="0"/>
              <a:t>                                                                                </a:t>
            </a:r>
            <a:r>
              <a:rPr lang="ar-DZ" sz="3600" dirty="0" smtClean="0"/>
              <a:t>المناخ</a:t>
            </a:r>
            <a:r>
              <a:rPr lang="fr-FR" dirty="0"/>
              <a:t/>
            </a:r>
            <a:br>
              <a:rPr lang="fr-FR" dirty="0"/>
            </a:br>
            <a:endParaRPr lang="fr-FR" dirty="0"/>
          </a:p>
        </p:txBody>
      </p:sp>
      <p:sp>
        <p:nvSpPr>
          <p:cNvPr id="3" name="Espace réservé du contenu 2"/>
          <p:cNvSpPr>
            <a:spLocks noGrp="1"/>
          </p:cNvSpPr>
          <p:nvPr>
            <p:ph idx="1"/>
          </p:nvPr>
        </p:nvSpPr>
        <p:spPr>
          <a:xfrm>
            <a:off x="0" y="857232"/>
            <a:ext cx="9144000" cy="6000768"/>
          </a:xfrm>
        </p:spPr>
        <p:style>
          <a:lnRef idx="1">
            <a:schemeClr val="accent1"/>
          </a:lnRef>
          <a:fillRef idx="2">
            <a:schemeClr val="accent1"/>
          </a:fillRef>
          <a:effectRef idx="1">
            <a:schemeClr val="accent1"/>
          </a:effectRef>
          <a:fontRef idx="minor">
            <a:schemeClr val="dk1"/>
          </a:fontRef>
        </p:style>
        <p:txBody>
          <a:bodyPr>
            <a:normAutofit/>
          </a:bodyPr>
          <a:lstStyle/>
          <a:p>
            <a:r>
              <a:rPr lang="fr-FR" b="1" i="1" dirty="0"/>
              <a:t>Le climat à </a:t>
            </a:r>
            <a:r>
              <a:rPr lang="fr-FR" b="1" i="1" dirty="0" smtClean="0"/>
              <a:t>Dubaï </a:t>
            </a:r>
            <a:r>
              <a:rPr lang="fr-FR" b="1" i="1" dirty="0"/>
              <a:t>est subtropical aride. Le ciel y est bleu en permanence hiver comme été. Le mois le plus froid est janvier où il fait entre 12 et 25 °C et il pleut quelquefois. On atteint fréquemment les 30 degrés à partir de la mi-février. A la mi-mars, les températures deviennent caniculaires et pendant les mois d'été, la température peut atteindre 50 degrés avec un taux d'humidité important. (néanmoins les précipitations sont nulles pendant ces </a:t>
            </a:r>
            <a:r>
              <a:rPr lang="fr-FR" b="1" i="1" dirty="0" smtClean="0"/>
              <a:t>mois-là</a:t>
            </a:r>
            <a:r>
              <a:rPr lang="fr-FR" b="1" i="1" dirty="0"/>
              <a:t>).</a:t>
            </a:r>
          </a:p>
        </p:txBody>
      </p:sp>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9144000" cy="1214422"/>
          </a:xfrm>
        </p:spPr>
        <p:style>
          <a:lnRef idx="1">
            <a:schemeClr val="dk1"/>
          </a:lnRef>
          <a:fillRef idx="2">
            <a:schemeClr val="dk1"/>
          </a:fillRef>
          <a:effectRef idx="1">
            <a:schemeClr val="dk1"/>
          </a:effectRef>
          <a:fontRef idx="minor">
            <a:schemeClr val="dk1"/>
          </a:fontRef>
        </p:style>
        <p:txBody>
          <a:bodyPr/>
          <a:lstStyle/>
          <a:p>
            <a:r>
              <a:rPr lang="ar-DZ" dirty="0" smtClean="0"/>
              <a:t>الدراسة </a:t>
            </a:r>
            <a:r>
              <a:rPr lang="ar-DZ" dirty="0" err="1" smtClean="0"/>
              <a:t>الديموغرافية</a:t>
            </a:r>
            <a:r>
              <a:rPr lang="ar-DZ" dirty="0" smtClean="0"/>
              <a:t> و </a:t>
            </a:r>
            <a:r>
              <a:rPr lang="ar-DZ" dirty="0"/>
              <a:t>العمرانية </a:t>
            </a:r>
            <a:endParaRPr lang="fr-FR" dirty="0"/>
          </a:p>
        </p:txBody>
      </p:sp>
      <p:sp>
        <p:nvSpPr>
          <p:cNvPr id="3" name="Espace réservé du contenu 2"/>
          <p:cNvSpPr>
            <a:spLocks noGrp="1"/>
          </p:cNvSpPr>
          <p:nvPr>
            <p:ph idx="1"/>
          </p:nvPr>
        </p:nvSpPr>
        <p:spPr>
          <a:xfrm>
            <a:off x="142844" y="1357274"/>
            <a:ext cx="9144000" cy="5500726"/>
          </a:xfrm>
        </p:spPr>
        <p:txBody>
          <a:bodyPr>
            <a:normAutofit/>
          </a:bodyPr>
          <a:lstStyle/>
          <a:p>
            <a:pPr rtl="1">
              <a:buNone/>
            </a:pPr>
            <a:r>
              <a:rPr lang="ar-SA" b="1" dirty="0"/>
              <a:t/>
            </a:r>
            <a:br>
              <a:rPr lang="ar-SA" b="1" dirty="0"/>
            </a:br>
            <a:r>
              <a:rPr lang="ar-SA" b="1" dirty="0"/>
              <a:t/>
            </a:r>
            <a:br>
              <a:rPr lang="ar-SA" b="1" dirty="0"/>
            </a:br>
            <a:r>
              <a:rPr lang="ar-SA" dirty="0"/>
              <a:t>  </a:t>
            </a:r>
            <a:endParaRPr lang="fr-FR" dirty="0"/>
          </a:p>
          <a:p>
            <a:endParaRPr lang="fr-FR" dirty="0"/>
          </a:p>
        </p:txBody>
      </p:sp>
      <p:pic>
        <p:nvPicPr>
          <p:cNvPr id="17411" name="Picture 3" descr="Dubai"/>
          <p:cNvPicPr>
            <a:picLocks noChangeAspect="1" noChangeArrowheads="1"/>
          </p:cNvPicPr>
          <p:nvPr/>
        </p:nvPicPr>
        <p:blipFill>
          <a:blip r:embed="rId2"/>
          <a:srcRect/>
          <a:stretch>
            <a:fillRect/>
          </a:stretch>
        </p:blipFill>
        <p:spPr bwMode="auto">
          <a:xfrm>
            <a:off x="0" y="1214422"/>
            <a:ext cx="9144000" cy="564357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0"/>
            <a:ext cx="9144000" cy="6858000"/>
          </a:xfrm>
        </p:spPr>
        <p:style>
          <a:lnRef idx="1">
            <a:schemeClr val="accent1"/>
          </a:lnRef>
          <a:fillRef idx="2">
            <a:schemeClr val="accent1"/>
          </a:fillRef>
          <a:effectRef idx="1">
            <a:schemeClr val="accent1"/>
          </a:effectRef>
          <a:fontRef idx="minor">
            <a:schemeClr val="dk1"/>
          </a:fontRef>
        </p:style>
        <p:txBody>
          <a:bodyPr>
            <a:normAutofit fontScale="62500" lnSpcReduction="20000"/>
          </a:bodyPr>
          <a:lstStyle/>
          <a:p>
            <a:endParaRPr lang="fr-FR" b="1" i="1" dirty="0" smtClean="0"/>
          </a:p>
          <a:p>
            <a:r>
              <a:rPr lang="fr-FR" b="1" i="1" dirty="0"/>
              <a:t> </a:t>
            </a:r>
            <a:r>
              <a:rPr lang="fr-FR" b="1" i="1" dirty="0" smtClean="0"/>
              <a:t>       La </a:t>
            </a:r>
            <a:r>
              <a:rPr lang="fr-FR" b="1" i="1" dirty="0"/>
              <a:t>ville de Dubaï connaît une importante expansion démographique depuis quelques années : la population était de 265 702 habitants en </a:t>
            </a:r>
            <a:r>
              <a:rPr lang="fr-FR" b="1" i="1" u="sng" dirty="0">
                <a:hlinkClick r:id="rId2" tooltip="1980"/>
              </a:rPr>
              <a:t>1980</a:t>
            </a:r>
            <a:r>
              <a:rPr lang="fr-FR" b="1" i="1" dirty="0"/>
              <a:t>, 669 181 en </a:t>
            </a:r>
            <a:r>
              <a:rPr lang="fr-FR" b="1" i="1" u="sng" dirty="0">
                <a:hlinkClick r:id="rId3" tooltip="1995"/>
              </a:rPr>
              <a:t>1995</a:t>
            </a:r>
            <a:r>
              <a:rPr lang="fr-FR" b="1" i="1" dirty="0"/>
              <a:t>, un million en </a:t>
            </a:r>
            <a:r>
              <a:rPr lang="fr-FR" b="1" i="1" u="sng" dirty="0">
                <a:hlinkClick r:id="rId4" tooltip="2004"/>
              </a:rPr>
              <a:t>2004</a:t>
            </a:r>
            <a:r>
              <a:rPr lang="fr-FR" b="1" i="1" dirty="0"/>
              <a:t>, 1 182 439 en </a:t>
            </a:r>
            <a:r>
              <a:rPr lang="fr-FR" b="1" i="1" u="sng" dirty="0">
                <a:hlinkClick r:id="rId5" tooltip="2006"/>
              </a:rPr>
              <a:t>2006</a:t>
            </a:r>
            <a:r>
              <a:rPr lang="fr-FR" b="1" i="1" dirty="0"/>
              <a:t> et il est prévu qu'elle atteigne 1,4 million en </a:t>
            </a:r>
            <a:r>
              <a:rPr lang="fr-FR" b="1" i="1" u="sng" dirty="0">
                <a:hlinkClick r:id="rId6" tooltip="2011"/>
              </a:rPr>
              <a:t>2011</a:t>
            </a:r>
            <a:r>
              <a:rPr lang="fr-FR" b="1" i="1" dirty="0"/>
              <a:t>, ce qui fait de Dubaï la ville la plus peuplée des </a:t>
            </a:r>
            <a:r>
              <a:rPr lang="fr-FR" b="1" i="1" u="sng" dirty="0">
                <a:hlinkClick r:id="rId7" tooltip="Émirats arabes unis"/>
              </a:rPr>
              <a:t>Émirats arabes unis</a:t>
            </a:r>
            <a:r>
              <a:rPr lang="fr-FR" b="1" i="1" dirty="0"/>
              <a:t>.</a:t>
            </a:r>
          </a:p>
          <a:p>
            <a:r>
              <a:rPr lang="fr-FR" b="1" i="1" dirty="0"/>
              <a:t>Mais la grande majorité de la population (65 % de la population totale en </a:t>
            </a:r>
            <a:r>
              <a:rPr lang="fr-FR" b="1" i="1" u="sng" dirty="0">
                <a:hlinkClick r:id="rId8" tooltip="2002"/>
              </a:rPr>
              <a:t>2002</a:t>
            </a:r>
            <a:r>
              <a:rPr lang="fr-FR" b="1" i="1" dirty="0"/>
              <a:t>, 700 000 travailleurs émigrés en 2007 </a:t>
            </a:r>
            <a:r>
              <a:rPr lang="fr-FR" b="1" i="1" dirty="0" smtClean="0"/>
              <a:t> </a:t>
            </a:r>
            <a:r>
              <a:rPr lang="fr-FR" b="1" i="1" dirty="0"/>
              <a:t>dont environ dix mille Français) n'est pas </a:t>
            </a:r>
            <a:r>
              <a:rPr lang="fr-FR" b="1" i="1" dirty="0" err="1"/>
              <a:t>dubaïote</a:t>
            </a:r>
            <a:r>
              <a:rPr lang="fr-FR" b="1" i="1" dirty="0"/>
              <a:t> ni même émirati mais est formée de travailleurs immigrés (65 % des habitants de l'émirat sont </a:t>
            </a:r>
            <a:r>
              <a:rPr lang="fr-FR" b="1" i="1" u="sng" dirty="0">
                <a:hlinkClick r:id="rId9" tooltip="Inde"/>
              </a:rPr>
              <a:t>indiens</a:t>
            </a:r>
            <a:r>
              <a:rPr lang="fr-FR" b="1" i="1" dirty="0"/>
              <a:t> ou </a:t>
            </a:r>
            <a:r>
              <a:rPr lang="fr-FR" b="1" i="1" u="sng" dirty="0">
                <a:hlinkClick r:id="rId10" tooltip="Pakistan"/>
              </a:rPr>
              <a:t>pakistanais</a:t>
            </a:r>
            <a:r>
              <a:rPr lang="fr-FR" b="1" i="1" dirty="0"/>
              <a:t>): la politique de grands travaux nécessitant une forte </a:t>
            </a:r>
            <a:r>
              <a:rPr lang="fr-FR" b="1" i="1" u="sng" dirty="0">
                <a:hlinkClick r:id="rId11" tooltip="Main-d'œuvre"/>
              </a:rPr>
              <a:t>main-d'œuvre</a:t>
            </a:r>
            <a:r>
              <a:rPr lang="fr-FR" b="1" i="1" dirty="0"/>
              <a:t>, le gouvernement fait appel à des étrangers venant principalement des autres pays arabes, du </a:t>
            </a:r>
            <a:r>
              <a:rPr lang="fr-FR" b="1" i="1" u="sng" dirty="0">
                <a:hlinkClick r:id="rId12" tooltip="Sous-continent Indien"/>
              </a:rPr>
              <a:t>sous-continent Indien</a:t>
            </a:r>
            <a:r>
              <a:rPr lang="fr-FR" b="1" i="1" dirty="0"/>
              <a:t> et d'</a:t>
            </a:r>
            <a:r>
              <a:rPr lang="fr-FR" b="1" i="1" u="sng" dirty="0">
                <a:hlinkClick r:id="rId13" tooltip="Asie du Sud-Est"/>
              </a:rPr>
              <a:t>Asie du </a:t>
            </a:r>
            <a:r>
              <a:rPr lang="fr-FR" b="1" i="1" u="sng" dirty="0" err="1">
                <a:hlinkClick r:id="rId13" tooltip="Asie du Sud-Est"/>
              </a:rPr>
              <a:t>Sud-Est</a:t>
            </a:r>
            <a:r>
              <a:rPr lang="fr-FR" b="1" i="1" dirty="0"/>
              <a:t>. De nombreux hommes d'affaires occidentaux viennent temporairement dans l'émirat pour y travailler dans les filiales de leurs </a:t>
            </a:r>
            <a:r>
              <a:rPr lang="fr-FR" b="1" i="1" u="sng" dirty="0">
                <a:hlinkClick r:id="rId14" tooltip="Multinationale"/>
              </a:rPr>
              <a:t>multinationales</a:t>
            </a:r>
            <a:r>
              <a:rPr lang="fr-FR" b="1" i="1" dirty="0"/>
              <a:t>. Ils sont environ cent mille.</a:t>
            </a:r>
          </a:p>
          <a:p>
            <a:r>
              <a:rPr lang="fr-FR" b="1" i="1" dirty="0"/>
              <a:t>La quasi impossibilité pour un étranger d'obtenir la nationalité émiratie et de s'installer définitivement dans le pays créé une forte fracture sociale entre les émiratis et certains travailleurs immigrés venant des pays en voie de développement : une minorité se partage ainsi les richesses et a un niveau de vie qui dépasse celui de nombreux pays riches alors que la majorité travaille dans de rudes conditions, vit très modestement et est sous-payée (bien que le salaire soit largement supérieur à ce qu'ils toucheraient dans leur pays d'origine). Les accidents mortels sont fréquents sur les chantiers de construction où le personnel travaille sans réelles mesures de sécurité et en plein soleil.</a:t>
            </a:r>
          </a:p>
          <a:p>
            <a:endParaRPr lang="fr-FR" b="1" i="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986528"/>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fr-FR" sz="2800" b="1" i="1" dirty="0"/>
              <a:t>La langue officielle est l'</a:t>
            </a:r>
            <a:r>
              <a:rPr lang="fr-FR" sz="2800" b="1" i="1" u="sng" dirty="0">
                <a:hlinkClick r:id="rId2" tooltip="Arabe"/>
              </a:rPr>
              <a:t>arabe</a:t>
            </a:r>
            <a:r>
              <a:rPr lang="fr-FR" sz="2800" b="1" i="1" dirty="0"/>
              <a:t>. Mais à cause de la forte proportion d'étrangers l'</a:t>
            </a:r>
            <a:r>
              <a:rPr lang="fr-FR" sz="2800" b="1" i="1" u="sng" dirty="0">
                <a:hlinkClick r:id="rId3" tooltip="Anglais"/>
              </a:rPr>
              <a:t>anglais</a:t>
            </a:r>
            <a:r>
              <a:rPr lang="fr-FR" sz="2800" b="1" i="1" dirty="0"/>
              <a:t>, l'</a:t>
            </a:r>
            <a:r>
              <a:rPr lang="fr-FR" sz="2800" b="1" i="1" u="sng" dirty="0">
                <a:hlinkClick r:id="rId4" tooltip="Hindî"/>
              </a:rPr>
              <a:t>hindî</a:t>
            </a:r>
            <a:r>
              <a:rPr lang="fr-FR" sz="2800" b="1" i="1" dirty="0"/>
              <a:t>, le </a:t>
            </a:r>
            <a:r>
              <a:rPr lang="fr-FR" sz="2800" b="1" i="1" u="sng" dirty="0">
                <a:hlinkClick r:id="rId5" tooltip="Malayalam"/>
              </a:rPr>
              <a:t>malayalam</a:t>
            </a:r>
            <a:r>
              <a:rPr lang="fr-FR" sz="2800" b="1" i="1" dirty="0"/>
              <a:t>, le </a:t>
            </a:r>
            <a:r>
              <a:rPr lang="fr-FR" sz="2800" b="1" i="1" u="sng" dirty="0">
                <a:hlinkClick r:id="rId6" tooltip="Persan"/>
              </a:rPr>
              <a:t>persan</a:t>
            </a:r>
            <a:r>
              <a:rPr lang="fr-FR" sz="2800" b="1" i="1" dirty="0"/>
              <a:t>, l'</a:t>
            </a:r>
            <a:r>
              <a:rPr lang="fr-FR" sz="2800" b="1" i="1" u="sng" dirty="0">
                <a:hlinkClick r:id="rId7" tooltip="Ourdou"/>
              </a:rPr>
              <a:t>ourdou</a:t>
            </a:r>
            <a:r>
              <a:rPr lang="fr-FR" sz="2800" b="1" i="1" dirty="0"/>
              <a:t> et le </a:t>
            </a:r>
            <a:r>
              <a:rPr lang="fr-FR" sz="2800" b="1" i="1" u="sng" dirty="0">
                <a:hlinkClick r:id="rId8" tooltip="Tagalog"/>
              </a:rPr>
              <a:t>tagalog</a:t>
            </a:r>
            <a:r>
              <a:rPr lang="fr-FR" sz="2800" b="1" i="1" dirty="0"/>
              <a:t> sont utilisés pour les affaires et par les étrangers entre eux.</a:t>
            </a:r>
          </a:p>
          <a:p>
            <a:r>
              <a:rPr lang="fr-FR" sz="2800" b="1" i="1" dirty="0"/>
              <a:t>La religion la plus représentée est l'</a:t>
            </a:r>
            <a:r>
              <a:rPr lang="fr-FR" sz="2800" b="1" i="1" u="sng" dirty="0">
                <a:hlinkClick r:id="rId9" tooltip="Islam"/>
              </a:rPr>
              <a:t>islam</a:t>
            </a:r>
            <a:r>
              <a:rPr lang="fr-FR" sz="2800" b="1" i="1" dirty="0"/>
              <a:t>, en majorité </a:t>
            </a:r>
            <a:r>
              <a:rPr lang="fr-FR" sz="2800" b="1" i="1" u="sng" dirty="0">
                <a:hlinkClick r:id="rId10" tooltip="Sunnisme"/>
              </a:rPr>
              <a:t>sunnite</a:t>
            </a:r>
            <a:r>
              <a:rPr lang="fr-FR" sz="2800" b="1" i="1" dirty="0"/>
              <a:t>. Il existe des communautés </a:t>
            </a:r>
            <a:r>
              <a:rPr lang="fr-FR" sz="2800" b="1" i="1" u="sng" dirty="0">
                <a:hlinkClick r:id="rId11" tooltip="Christianisme"/>
              </a:rPr>
              <a:t>chrétiennes</a:t>
            </a:r>
            <a:r>
              <a:rPr lang="fr-FR" sz="2800" b="1" i="1" dirty="0"/>
              <a:t>, </a:t>
            </a:r>
            <a:r>
              <a:rPr lang="fr-FR" sz="2800" b="1" i="1" u="sng" dirty="0">
                <a:hlinkClick r:id="rId12" tooltip="Hindouisme"/>
              </a:rPr>
              <a:t>hindoues</a:t>
            </a:r>
            <a:r>
              <a:rPr lang="fr-FR" sz="2800" b="1" i="1" dirty="0"/>
              <a:t> et </a:t>
            </a:r>
            <a:r>
              <a:rPr lang="fr-FR" sz="2800" b="1" i="1" u="sng" dirty="0">
                <a:hlinkClick r:id="rId13" tooltip="Sikhisme"/>
              </a:rPr>
              <a:t>sikhs</a:t>
            </a:r>
            <a:r>
              <a:rPr lang="fr-FR" sz="2800" b="1" i="1" dirty="0"/>
              <a:t>. Dubaï est le seul émirat qui possède un </a:t>
            </a:r>
            <a:r>
              <a:rPr lang="fr-FR" sz="2800" b="1" i="1" u="sng" dirty="0">
                <a:hlinkClick r:id="rId12" tooltip="Hindouisme"/>
              </a:rPr>
              <a:t>temple hindou</a:t>
            </a:r>
            <a:r>
              <a:rPr lang="fr-FR" sz="2800" b="1" i="1" dirty="0"/>
              <a:t> et un </a:t>
            </a:r>
            <a:r>
              <a:rPr lang="fr-FR" sz="2800" b="1" i="1" u="sng" dirty="0">
                <a:hlinkClick r:id="rId14" tooltip="Gurdwârâ"/>
              </a:rPr>
              <a:t>temple sikh</a:t>
            </a:r>
            <a:r>
              <a:rPr lang="fr-FR" sz="2800" b="1" i="1" dirty="0"/>
              <a:t>. Depuis </a:t>
            </a:r>
            <a:r>
              <a:rPr lang="fr-FR" sz="2800" b="1" i="1" u="sng" dirty="0">
                <a:hlinkClick r:id="rId15" tooltip="2001"/>
              </a:rPr>
              <a:t>2001</a:t>
            </a:r>
            <a:r>
              <a:rPr lang="fr-FR" sz="2800" b="1" i="1" dirty="0"/>
              <a:t>, des </a:t>
            </a:r>
            <a:r>
              <a:rPr lang="fr-FR" sz="2800" b="1" i="1" u="sng" dirty="0">
                <a:hlinkClick r:id="rId16" tooltip="Église catholique romaine"/>
              </a:rPr>
              <a:t>églises catholiques</a:t>
            </a:r>
            <a:r>
              <a:rPr lang="fr-FR" sz="2800" b="1" i="1" dirty="0"/>
              <a:t>, </a:t>
            </a:r>
            <a:r>
              <a:rPr lang="fr-FR" sz="2800" b="1" i="1" u="sng" dirty="0">
                <a:hlinkClick r:id="rId17" tooltip="Église orthodoxe"/>
              </a:rPr>
              <a:t>orthodoxes</a:t>
            </a:r>
            <a:r>
              <a:rPr lang="fr-FR" sz="2800" b="1" i="1" dirty="0"/>
              <a:t> et des </a:t>
            </a:r>
            <a:r>
              <a:rPr lang="fr-FR" sz="2800" b="1" i="1" u="sng" dirty="0">
                <a:hlinkClick r:id="rId18" tooltip="Protestantisme"/>
              </a:rPr>
              <a:t>temples protestants</a:t>
            </a:r>
            <a:r>
              <a:rPr lang="fr-FR" sz="2800" b="1" i="1" dirty="0"/>
              <a:t> peuvent être construits à </a:t>
            </a:r>
            <a:r>
              <a:rPr lang="fr-FR" sz="2800" b="1" i="1" u="sng" dirty="0" err="1">
                <a:hlinkClick r:id="rId19" tooltip="Jebel Ali (page inexistante)"/>
              </a:rPr>
              <a:t>Jebel</a:t>
            </a:r>
            <a:r>
              <a:rPr lang="fr-FR" sz="2800" b="1" i="1" u="sng" dirty="0">
                <a:hlinkClick r:id="rId19" tooltip="Jebel Ali (page inexistante)"/>
              </a:rPr>
              <a:t> Ali</a:t>
            </a:r>
            <a:r>
              <a:rPr lang="fr-FR" sz="2800" b="1" i="1" dirty="0"/>
              <a:t> grâce à l'attribution de parcelles par le gouvernement. Même si aucun des rites autre que musulman n'est subventionné par le gouvernement, la liberté de culte est assurée et il est permis aux différentes congrégations religieuses de percevoir des dons, des soutiens financiers venant de l'étranger, de faire des publications dans la presse,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0"/>
            <a:ext cx="9144000" cy="6858000"/>
          </a:xfrm>
        </p:spPr>
        <p:style>
          <a:lnRef idx="1">
            <a:schemeClr val="accent1"/>
          </a:lnRef>
          <a:fillRef idx="2">
            <a:schemeClr val="accent1"/>
          </a:fillRef>
          <a:effectRef idx="1">
            <a:schemeClr val="accent1"/>
          </a:effectRef>
          <a:fontRef idx="minor">
            <a:schemeClr val="dk1"/>
          </a:fontRef>
        </p:style>
        <p:txBody>
          <a:bodyPr>
            <a:normAutofit fontScale="55000" lnSpcReduction="20000"/>
          </a:bodyPr>
          <a:lstStyle/>
          <a:p>
            <a:pPr>
              <a:buNone/>
            </a:pPr>
            <a:r>
              <a:rPr lang="fr-FR" b="1" i="1" dirty="0" smtClean="0"/>
              <a:t>             Afin </a:t>
            </a:r>
            <a:r>
              <a:rPr lang="fr-FR" b="1" i="1" dirty="0"/>
              <a:t>de mener à bien la politique de reconversion de l'économie de Dubaï vers les nouvelles technologies, le </a:t>
            </a:r>
            <a:r>
              <a:rPr lang="fr-FR" b="1" i="1" u="sng" dirty="0">
                <a:hlinkClick r:id="rId2" tooltip="Commerce"/>
              </a:rPr>
              <a:t>commerce</a:t>
            </a:r>
            <a:r>
              <a:rPr lang="fr-FR" b="1" i="1" dirty="0"/>
              <a:t> et le </a:t>
            </a:r>
            <a:r>
              <a:rPr lang="fr-FR" b="1" i="1" u="sng" dirty="0">
                <a:hlinkClick r:id="rId3" tooltip="Tourisme"/>
              </a:rPr>
              <a:t>tourisme</a:t>
            </a:r>
            <a:r>
              <a:rPr lang="fr-FR" b="1" i="1" dirty="0"/>
              <a:t> (ou les deux dans le cadre du </a:t>
            </a:r>
            <a:r>
              <a:rPr lang="fr-FR" b="1" i="1" u="sng" dirty="0">
                <a:hlinkClick r:id="rId4" tooltip="Festival de shopping de Dubaï"/>
              </a:rPr>
              <a:t>festival de shopping de Dubaï</a:t>
            </a:r>
            <a:r>
              <a:rPr lang="fr-FR" b="1" i="1" dirty="0"/>
              <a:t>), le gouvernement s'efforce d'attirer capitaux et entreprises tout en maintenant une politique de grands travaux, à l'origine de nombreux complexes urbains, hôteliers ou balnéaires. Le gigantisme et le caractère novateur de ces réalisations tournent les regards du monde entier vers l'émirat et forcent sa renommée.</a:t>
            </a:r>
          </a:p>
          <a:p>
            <a:pPr>
              <a:buNone/>
            </a:pPr>
            <a:r>
              <a:rPr lang="fr-FR" b="1" i="1" dirty="0" smtClean="0"/>
              <a:t>              Les </a:t>
            </a:r>
            <a:r>
              <a:rPr lang="fr-FR" b="1" i="1" dirty="0"/>
              <a:t>constructeurs sont le plus souvent </a:t>
            </a:r>
            <a:r>
              <a:rPr lang="fr-FR" b="1" i="1" u="sng" dirty="0" err="1">
                <a:hlinkClick r:id="rId5" tooltip="Nakheel (page inexistante)"/>
              </a:rPr>
              <a:t>Nakheel</a:t>
            </a:r>
            <a:r>
              <a:rPr lang="fr-FR" b="1" i="1" dirty="0"/>
              <a:t> ou </a:t>
            </a:r>
            <a:r>
              <a:rPr lang="fr-FR" b="1" i="1" u="sng" dirty="0" err="1">
                <a:hlinkClick r:id="rId6" tooltip="Emaar Properties"/>
              </a:rPr>
              <a:t>Emaar</a:t>
            </a:r>
            <a:r>
              <a:rPr lang="fr-FR" b="1" i="1" u="sng" dirty="0">
                <a:hlinkClick r:id="rId6" tooltip="Emaar Properties"/>
              </a:rPr>
              <a:t> </a:t>
            </a:r>
            <a:r>
              <a:rPr lang="fr-FR" b="1" i="1" u="sng" dirty="0" err="1">
                <a:hlinkClick r:id="rId6" tooltip="Emaar Properties"/>
              </a:rPr>
              <a:t>Properties</a:t>
            </a:r>
            <a:r>
              <a:rPr lang="fr-FR" b="1" i="1" dirty="0"/>
              <a:t>, groupes bien implantés dans l'émirat et aux visées maintenant internationales. D'autres projets importants tels que le </a:t>
            </a:r>
            <a:r>
              <a:rPr lang="fr-FR" b="1" i="1" u="sng" dirty="0">
                <a:hlinkClick r:id="rId7" tooltip="Business Bay (page inexistante)"/>
              </a:rPr>
              <a:t>Business </a:t>
            </a:r>
            <a:r>
              <a:rPr lang="fr-FR" b="1" i="1" u="sng" dirty="0" err="1">
                <a:hlinkClick r:id="rId7" tooltip="Business Bay (page inexistante)"/>
              </a:rPr>
              <a:t>Bay</a:t>
            </a:r>
            <a:r>
              <a:rPr lang="fr-FR" b="1" i="1" dirty="0"/>
              <a:t> ou celui qui prévoit de recouvrir une montagne d'un dôme puis de l'enneiger afin de créer une petite station de ski sont en préparation. Nombre de ces projets avortent mais ils sont toujours source d'une publicité dont se nourrit la cité-État. Des quartiers spécialisés dans certains domaines ont été mis en place : la </a:t>
            </a:r>
            <a:r>
              <a:rPr lang="fr-FR" b="1" i="1" u="sng" dirty="0" err="1">
                <a:hlinkClick r:id="rId8" tooltip="Dubai HealthCare City (page inexistante)"/>
              </a:rPr>
              <a:t>Dubai</a:t>
            </a:r>
            <a:r>
              <a:rPr lang="fr-FR" b="1" i="1" u="sng" dirty="0">
                <a:hlinkClick r:id="rId8" tooltip="Dubai HealthCare City (page inexistante)"/>
              </a:rPr>
              <a:t> </a:t>
            </a:r>
            <a:r>
              <a:rPr lang="fr-FR" b="1" i="1" u="sng" dirty="0" err="1">
                <a:hlinkClick r:id="rId8" tooltip="Dubai HealthCare City (page inexistante)"/>
              </a:rPr>
              <a:t>HealthCare</a:t>
            </a:r>
            <a:r>
              <a:rPr lang="fr-FR" b="1" i="1" u="sng" dirty="0">
                <a:hlinkClick r:id="rId8" tooltip="Dubai HealthCare City (page inexistante)"/>
              </a:rPr>
              <a:t> </a:t>
            </a:r>
            <a:r>
              <a:rPr lang="fr-FR" b="1" i="1" u="sng" dirty="0" smtClean="0">
                <a:hlinkClick r:id="rId8" tooltip="Dubai HealthCare City (page inexistante)"/>
              </a:rPr>
              <a:t>City</a:t>
            </a:r>
            <a:r>
              <a:rPr lang="fr-FR" b="1" i="1" dirty="0" smtClean="0"/>
              <a:t> </a:t>
            </a:r>
            <a:r>
              <a:rPr lang="fr-FR" b="1" i="1" dirty="0"/>
              <a:t>est une zone franche médicale destinée à attirer les meilleures institutions de santé et proposer des soins de très haut niveau, </a:t>
            </a:r>
            <a:r>
              <a:rPr lang="fr-FR" b="1" i="1" u="sng" dirty="0" err="1">
                <a:hlinkClick r:id="rId9" tooltip="Dubai Media City (page inexistante)"/>
              </a:rPr>
              <a:t>Dubai</a:t>
            </a:r>
            <a:r>
              <a:rPr lang="fr-FR" b="1" i="1" u="sng" dirty="0">
                <a:hlinkClick r:id="rId9" tooltip="Dubai Media City (page inexistante)"/>
              </a:rPr>
              <a:t> Media City</a:t>
            </a:r>
            <a:r>
              <a:rPr lang="fr-FR" b="1" i="1" dirty="0"/>
              <a:t> et </a:t>
            </a:r>
            <a:r>
              <a:rPr lang="fr-FR" b="1" i="1" u="sng" dirty="0" err="1">
                <a:hlinkClick r:id="rId10" tooltip="Dubai Internet City (page inexistante)"/>
              </a:rPr>
              <a:t>Dubai</a:t>
            </a:r>
            <a:r>
              <a:rPr lang="fr-FR" b="1" i="1" u="sng" dirty="0">
                <a:hlinkClick r:id="rId10" tooltip="Dubai Internet City (page inexistante)"/>
              </a:rPr>
              <a:t> Internet City</a:t>
            </a:r>
            <a:r>
              <a:rPr lang="fr-FR" b="1" i="1" dirty="0"/>
              <a:t> sont des zones libres où se sont installées de grandes sociétés des </a:t>
            </a:r>
            <a:r>
              <a:rPr lang="fr-FR" b="1" i="1" u="sng" dirty="0">
                <a:hlinkClick r:id="rId11" tooltip="Médias"/>
              </a:rPr>
              <a:t>médias</a:t>
            </a:r>
            <a:r>
              <a:rPr lang="fr-FR" b="1" i="1" dirty="0"/>
              <a:t> (</a:t>
            </a:r>
            <a:r>
              <a:rPr lang="fr-FR" b="1" i="1" u="sng" dirty="0">
                <a:hlinkClick r:id="rId12" tooltip="Middle East Broadcasting Center"/>
              </a:rPr>
              <a:t>MBC</a:t>
            </a:r>
            <a:r>
              <a:rPr lang="fr-FR" b="1" i="1" dirty="0"/>
              <a:t>, </a:t>
            </a:r>
            <a:r>
              <a:rPr lang="fr-FR" b="1" i="1" u="sng" dirty="0">
                <a:hlinkClick r:id="rId13" tooltip="Cable News Network"/>
              </a:rPr>
              <a:t>CNN</a:t>
            </a:r>
            <a:r>
              <a:rPr lang="fr-FR" b="1" i="1" dirty="0"/>
              <a:t>, </a:t>
            </a:r>
            <a:r>
              <a:rPr lang="fr-FR" b="1" i="1" u="sng" dirty="0">
                <a:hlinkClick r:id="rId14" tooltip="Reuters"/>
              </a:rPr>
              <a:t>Reuters</a:t>
            </a:r>
            <a:r>
              <a:rPr lang="fr-FR" b="1" i="1" dirty="0"/>
              <a:t> et </a:t>
            </a:r>
            <a:r>
              <a:rPr lang="fr-FR" b="1" i="1" u="sng" dirty="0">
                <a:hlinkClick r:id="rId15" tooltip="Associated Press"/>
              </a:rPr>
              <a:t>AP</a:t>
            </a:r>
            <a:r>
              <a:rPr lang="fr-FR" b="1" i="1" dirty="0"/>
              <a:t>) et d'</a:t>
            </a:r>
            <a:r>
              <a:rPr lang="fr-FR" b="1" i="1" u="sng" dirty="0">
                <a:hlinkClick r:id="rId16" tooltip="Informatique"/>
              </a:rPr>
              <a:t>informatique</a:t>
            </a:r>
            <a:r>
              <a:rPr lang="fr-FR" b="1" i="1" dirty="0"/>
              <a:t> (</a:t>
            </a:r>
            <a:r>
              <a:rPr lang="fr-FR" b="1" i="1" u="sng" dirty="0">
                <a:hlinkClick r:id="rId17" tooltip="EMC Corporation"/>
              </a:rPr>
              <a:t>EMC Corporation</a:t>
            </a:r>
            <a:r>
              <a:rPr lang="fr-FR" b="1" i="1" dirty="0"/>
              <a:t>, </a:t>
            </a:r>
            <a:r>
              <a:rPr lang="fr-FR" b="1" i="1" u="sng" dirty="0">
                <a:hlinkClick r:id="rId18" tooltip="Oracle Corporation"/>
              </a:rPr>
              <a:t>Oracle</a:t>
            </a:r>
            <a:r>
              <a:rPr lang="fr-FR" b="1" i="1" dirty="0"/>
              <a:t>, </a:t>
            </a:r>
            <a:r>
              <a:rPr lang="fr-FR" b="1" i="1" u="sng" dirty="0">
                <a:hlinkClick r:id="rId19" tooltip="Microsoft"/>
              </a:rPr>
              <a:t>Microsoft</a:t>
            </a:r>
            <a:r>
              <a:rPr lang="fr-FR" b="1" i="1" dirty="0"/>
              <a:t> et </a:t>
            </a:r>
            <a:r>
              <a:rPr lang="fr-FR" b="1" i="1" u="sng" dirty="0">
                <a:hlinkClick r:id="rId20" tooltip="International Business Machines Corporation"/>
              </a:rPr>
              <a:t>IBM</a:t>
            </a:r>
            <a:r>
              <a:rPr lang="fr-FR" b="1" i="1" dirty="0"/>
              <a:t>), </a:t>
            </a:r>
            <a:r>
              <a:rPr lang="fr-FR" b="1" i="1" u="sng" dirty="0" err="1">
                <a:hlinkClick r:id="rId21" tooltip="Dubiotech (page inexistante)"/>
              </a:rPr>
              <a:t>Dubiotech</a:t>
            </a:r>
            <a:r>
              <a:rPr lang="fr-FR" b="1" i="1" dirty="0"/>
              <a:t> pour sa part, est spécialisé dans les recherches biologiques et l’</a:t>
            </a:r>
            <a:r>
              <a:rPr lang="fr-FR" b="1" i="1" u="sng" dirty="0" err="1">
                <a:hlinkClick r:id="rId22" tooltip="Humanitarian City (page inexistante)"/>
              </a:rPr>
              <a:t>Humanitarian</a:t>
            </a:r>
            <a:r>
              <a:rPr lang="fr-FR" b="1" i="1" u="sng" dirty="0">
                <a:hlinkClick r:id="rId22" tooltip="Humanitarian City (page inexistante)"/>
              </a:rPr>
              <a:t> City</a:t>
            </a:r>
            <a:r>
              <a:rPr lang="fr-FR" b="1" i="1" dirty="0"/>
              <a:t> accueille dans un centre différentes organisations non gouvernementales ainsi que l'</a:t>
            </a:r>
            <a:r>
              <a:rPr lang="fr-FR" b="1" i="1" u="sng" dirty="0">
                <a:hlinkClick r:id="rId23" tooltip="United Nations Office for Project Services (page inexistante)"/>
              </a:rPr>
              <a:t>UNOPS</a:t>
            </a:r>
            <a:r>
              <a:rPr lang="fr-FR" b="1" i="1" dirty="0"/>
              <a:t>, un organisme des </a:t>
            </a:r>
            <a:r>
              <a:rPr lang="fr-FR" b="1" i="1" u="sng" dirty="0">
                <a:hlinkClick r:id="rId24" tooltip="Organisation des Nations unies"/>
              </a:rPr>
              <a:t>Nations unies</a:t>
            </a:r>
            <a:r>
              <a:rPr lang="fr-FR" b="1" i="1" dirty="0"/>
              <a:t>. Ces </a:t>
            </a:r>
            <a:r>
              <a:rPr lang="fr-FR" b="1" i="1" dirty="0" err="1"/>
              <a:t>quarties</a:t>
            </a:r>
            <a:r>
              <a:rPr lang="fr-FR" b="1" i="1" dirty="0"/>
              <a:t> permettront à Dubaï d'acquérir une certaine reconnaissance internationale et de devenir un lieu de décision important.</a:t>
            </a:r>
          </a:p>
          <a:p>
            <a:pPr>
              <a:buNone/>
            </a:pPr>
            <a:r>
              <a:rPr lang="fr-FR" b="1" i="1" dirty="0" smtClean="0"/>
              <a:t>               La </a:t>
            </a:r>
            <a:r>
              <a:rPr lang="fr-FR" b="1" i="1" dirty="0"/>
              <a:t>ville accueille depuis plusieurs années différents évènements dont le </a:t>
            </a:r>
            <a:r>
              <a:rPr lang="fr-FR" b="1" i="1" u="sng" dirty="0" err="1">
                <a:hlinkClick r:id="rId25" tooltip="Dubai Shopping Festival"/>
              </a:rPr>
              <a:t>Dubai</a:t>
            </a:r>
            <a:r>
              <a:rPr lang="fr-FR" b="1" i="1" u="sng" dirty="0">
                <a:hlinkClick r:id="rId25" tooltip="Dubai Shopping Festival"/>
              </a:rPr>
              <a:t> Shopping Festival</a:t>
            </a:r>
            <a:r>
              <a:rPr lang="fr-FR" b="1" i="1" dirty="0"/>
              <a:t> (ou DSF), le salon technologique </a:t>
            </a:r>
            <a:r>
              <a:rPr lang="fr-FR" b="1" i="1" dirty="0" err="1"/>
              <a:t>Gitex</a:t>
            </a:r>
            <a:r>
              <a:rPr lang="fr-FR" b="1" i="1" dirty="0"/>
              <a:t> ou encore le </a:t>
            </a:r>
            <a:r>
              <a:rPr lang="fr-FR" b="1" i="1" dirty="0" err="1"/>
              <a:t>Dubai</a:t>
            </a:r>
            <a:r>
              <a:rPr lang="fr-FR" b="1" i="1" dirty="0"/>
              <a:t> Air Show lesquels ont un impact très favorable sur la consommation ainsi que les investissements.</a:t>
            </a:r>
          </a:p>
          <a:p>
            <a:pPr>
              <a:buNone/>
            </a:pPr>
            <a:r>
              <a:rPr lang="fr-FR" b="1" i="1" dirty="0" smtClean="0"/>
              <a:t>             Les </a:t>
            </a:r>
            <a:r>
              <a:rPr lang="fr-FR" b="1" i="1" dirty="0"/>
              <a:t>entrepreneurs ne respectent pas les droits des ouvriers étrangers (</a:t>
            </a:r>
            <a:r>
              <a:rPr lang="fr-FR" b="1" i="1" u="sng" dirty="0">
                <a:hlinkClick r:id="rId26" tooltip="Pakistan"/>
              </a:rPr>
              <a:t>Pakistanais</a:t>
            </a:r>
            <a:r>
              <a:rPr lang="fr-FR" b="1" i="1" dirty="0"/>
              <a:t>, </a:t>
            </a:r>
            <a:r>
              <a:rPr lang="fr-FR" b="1" i="1" u="sng" dirty="0">
                <a:hlinkClick r:id="rId27" tooltip="Inde"/>
              </a:rPr>
              <a:t>Indiens</a:t>
            </a:r>
            <a:r>
              <a:rPr lang="fr-FR" b="1" i="1" dirty="0"/>
              <a:t>, </a:t>
            </a:r>
            <a:r>
              <a:rPr lang="fr-FR" b="1" i="1" u="sng" dirty="0">
                <a:hlinkClick r:id="rId28" tooltip="République populaire de Chine"/>
              </a:rPr>
              <a:t>Chinois</a:t>
            </a:r>
            <a:r>
              <a:rPr lang="fr-FR" b="1" i="1" dirty="0"/>
              <a:t>, </a:t>
            </a:r>
            <a:r>
              <a:rPr lang="fr-FR" b="1" i="1" dirty="0" err="1"/>
              <a:t>etc</a:t>
            </a:r>
            <a:r>
              <a:rPr lang="fr-FR" b="1" i="1" dirty="0"/>
              <a:t>) employés pour construire ces complexes pour riches. Ils sont exploités parfois même renvoyés dans leur pays sans aucun salaire versé. D'après la réglementation locale, les ouvriers ne peuvent travailler sous une température supérieure a 50°C mais la température est prise à l'ombre donc il arrive que la température dépasse les 55°C sans que le travail ne s'arrête. En moyenne, il y a un suicide tous les quatre jours chez les </a:t>
            </a:r>
            <a:r>
              <a:rPr lang="fr-FR" b="1" i="1" dirty="0" smtClean="0"/>
              <a:t>ouvriers</a:t>
            </a:r>
            <a:endParaRPr lang="fr-FR" b="1" i="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186</TotalTime>
  <Words>1188</Words>
  <Application>Microsoft Office PowerPoint</Application>
  <PresentationFormat>Affichage à l'écran (4:3)</PresentationFormat>
  <Paragraphs>57</Paragraphs>
  <Slides>15</Slides>
  <Notes>3</Notes>
  <HiddenSlides>0</HiddenSlides>
  <MMClips>0</MMClips>
  <ScaleCrop>false</ScaleCrop>
  <HeadingPairs>
    <vt:vector size="4" baseType="variant">
      <vt:variant>
        <vt:lpstr>Thème</vt:lpstr>
      </vt:variant>
      <vt:variant>
        <vt:i4>1</vt:i4>
      </vt:variant>
      <vt:variant>
        <vt:lpstr>Titres des diapositives</vt:lpstr>
      </vt:variant>
      <vt:variant>
        <vt:i4>15</vt:i4>
      </vt:variant>
    </vt:vector>
  </HeadingPairs>
  <TitlesOfParts>
    <vt:vector size="16" baseType="lpstr">
      <vt:lpstr>Thème Office</vt:lpstr>
      <vt:lpstr>Exposé sur la ville DOUBAI</vt:lpstr>
      <vt:lpstr>لمحة تاريخية </vt:lpstr>
      <vt:lpstr>Diapositive 3</vt:lpstr>
      <vt:lpstr>الدراسة الطبيعية الموقع  </vt:lpstr>
      <vt:lpstr>                                                                                المناخ </vt:lpstr>
      <vt:lpstr>الدراسة الديموغرافية و العمرانية </vt:lpstr>
      <vt:lpstr>Diapositive 7</vt:lpstr>
      <vt:lpstr>Diapositive 8</vt:lpstr>
      <vt:lpstr>Diapositive 9</vt:lpstr>
      <vt:lpstr>معالم المدينة</vt:lpstr>
      <vt:lpstr>L'archipel The World</vt:lpstr>
      <vt:lpstr>Dubaï Palm </vt:lpstr>
      <vt:lpstr>Le Dubaï Waterfront</vt:lpstr>
      <vt:lpstr>La Dubaï Marina</vt:lpstr>
      <vt:lpstr>La Tour de Dubaï</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Exposé sur la ville DOUBAI</dc:title>
  <dc:creator>SALAH</dc:creator>
  <cp:lastModifiedBy>SALAH</cp:lastModifiedBy>
  <cp:revision>20</cp:revision>
  <dcterms:created xsi:type="dcterms:W3CDTF">2009-03-02T16:49:58Z</dcterms:created>
  <dcterms:modified xsi:type="dcterms:W3CDTF">2009-03-02T19:57:45Z</dcterms:modified>
</cp:coreProperties>
</file>