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321" r:id="rId5"/>
    <p:sldId id="263" r:id="rId6"/>
    <p:sldId id="301" r:id="rId7"/>
    <p:sldId id="302" r:id="rId8"/>
    <p:sldId id="303" r:id="rId9"/>
    <p:sldId id="304" r:id="rId10"/>
    <p:sldId id="305" r:id="rId11"/>
    <p:sldId id="269" r:id="rId12"/>
    <p:sldId id="28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520D"/>
    <a:srgbClr val="001746"/>
    <a:srgbClr val="B8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9467" autoAdjust="0"/>
  </p:normalViewPr>
  <p:slideViewPr>
    <p:cSldViewPr>
      <p:cViewPr>
        <p:scale>
          <a:sx n="70" d="100"/>
          <a:sy n="70" d="100"/>
        </p:scale>
        <p:origin x="-1158"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87519F-9257-4876-8421-52EE4CF743C1}" type="datetimeFigureOut">
              <a:rPr lang="en-US" smtClean="0"/>
              <a:pPr/>
              <a:t>10/15/2012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DB95FD-035B-48E5-A6FF-F4BA710F5EB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BDB95FD-035B-48E5-A6FF-F4BA710F5EB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BDB95FD-035B-48E5-A6FF-F4BA710F5EB0}"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BDB95FD-035B-48E5-A6FF-F4BA710F5EB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BDB95FD-035B-48E5-A6FF-F4BA710F5EB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BDB95FD-035B-48E5-A6FF-F4BA710F5EB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AB07D87-62F2-4876-8732-5BFFE7B0E51A}"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D9875B-4AC3-4D9A-935F-CE21B788E3B9}"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47C3C0-43BA-480F-BA1E-B1696160F038}" type="slidenum">
              <a:rPr lang="en-US" smtClean="0"/>
              <a:pPr/>
              <a:t>‹#›</a:t>
            </a:fld>
            <a:endParaRPr lang="en-US"/>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D9875B-4AC3-4D9A-935F-CE21B788E3B9}" type="datetimeFigureOut">
              <a:rPr lang="en-US" smtClean="0"/>
              <a:pPr/>
              <a:t>10/15/2012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7C3C0-43BA-480F-BA1E-B1696160F03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BAR\dinar-dirham_nusantara.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457200" y="2819400"/>
            <a:ext cx="8229600" cy="2590800"/>
          </a:xfrm>
        </p:spPr>
        <p:txBody>
          <a:bodyPr>
            <a:noAutofit/>
          </a:bodyPr>
          <a:lstStyle/>
          <a:p>
            <a:r>
              <a:rPr lang="en-US" sz="5400" b="1" dirty="0" smtClean="0">
                <a:solidFill>
                  <a:schemeClr val="bg1"/>
                </a:solidFill>
                <a:effectLst>
                  <a:glow rad="228600">
                    <a:schemeClr val="accent2">
                      <a:satMod val="175000"/>
                      <a:alpha val="40000"/>
                    </a:schemeClr>
                  </a:glow>
                </a:effectLst>
              </a:rPr>
              <a:t>DAMPAK RIBA </a:t>
            </a:r>
            <a:br>
              <a:rPr lang="en-US" sz="5400" b="1" dirty="0" smtClean="0">
                <a:solidFill>
                  <a:schemeClr val="bg1"/>
                </a:solidFill>
                <a:effectLst>
                  <a:glow rad="228600">
                    <a:schemeClr val="accent2">
                      <a:satMod val="175000"/>
                      <a:alpha val="40000"/>
                    </a:schemeClr>
                  </a:glow>
                </a:effectLst>
              </a:rPr>
            </a:br>
            <a:r>
              <a:rPr lang="en-US" sz="5400" b="1" dirty="0" smtClean="0">
                <a:solidFill>
                  <a:schemeClr val="bg1"/>
                </a:solidFill>
                <a:effectLst>
                  <a:glow rad="228600">
                    <a:schemeClr val="accent2">
                      <a:satMod val="175000"/>
                      <a:alpha val="40000"/>
                    </a:schemeClr>
                  </a:glow>
                </a:effectLst>
              </a:rPr>
              <a:t>DALAM PERSPEKTIF EKONOMI DAN BISNIS</a:t>
            </a:r>
            <a:endParaRPr lang="en-US" sz="5400" b="1" dirty="0">
              <a:solidFill>
                <a:schemeClr val="bg1"/>
              </a:solidFill>
              <a:effectLst>
                <a:glow rad="228600">
                  <a:schemeClr val="accent2">
                    <a:satMod val="175000"/>
                    <a:alpha val="40000"/>
                  </a:schemeClr>
                </a:glow>
              </a:effectLst>
            </a:endParaRPr>
          </a:p>
        </p:txBody>
      </p:sp>
      <p:sp>
        <p:nvSpPr>
          <p:cNvPr id="3" name="Subtitle 2"/>
          <p:cNvSpPr>
            <a:spLocks noGrp="1"/>
          </p:cNvSpPr>
          <p:nvPr>
            <p:ph type="subTitle" idx="1"/>
          </p:nvPr>
        </p:nvSpPr>
        <p:spPr>
          <a:xfrm>
            <a:off x="1371600" y="5791200"/>
            <a:ext cx="6400800" cy="762000"/>
          </a:xfrm>
        </p:spPr>
        <p:txBody>
          <a:bodyPr>
            <a:normAutofit fontScale="92500"/>
          </a:bodyPr>
          <a:lstStyle/>
          <a:p>
            <a:r>
              <a:rPr lang="en-US" b="1" dirty="0" smtClean="0">
                <a:solidFill>
                  <a:schemeClr val="bg1"/>
                </a:solidFill>
                <a:effectLst>
                  <a:glow rad="228600">
                    <a:schemeClr val="accent2">
                      <a:satMod val="175000"/>
                      <a:alpha val="40000"/>
                    </a:schemeClr>
                  </a:glow>
                </a:effectLst>
              </a:rPr>
              <a:t>OLEH: H. DWI CONDRO TRIONO, </a:t>
            </a:r>
            <a:r>
              <a:rPr lang="en-US" b="1" dirty="0" err="1" smtClean="0">
                <a:solidFill>
                  <a:schemeClr val="bg1"/>
                </a:solidFill>
                <a:effectLst>
                  <a:glow rad="228600">
                    <a:schemeClr val="accent2">
                      <a:satMod val="175000"/>
                      <a:alpha val="40000"/>
                    </a:schemeClr>
                  </a:glow>
                </a:effectLst>
              </a:rPr>
              <a:t>Ph.D</a:t>
            </a:r>
            <a:endParaRPr lang="en-US" b="1" dirty="0">
              <a:solidFill>
                <a:schemeClr val="bg1"/>
              </a:solidFill>
              <a:effectLst>
                <a:glow rad="228600">
                  <a:schemeClr val="accent2">
                    <a:satMod val="175000"/>
                    <a:alpha val="40000"/>
                  </a:schemeClr>
                </a:glow>
              </a:effectLst>
            </a:endParaRPr>
          </a:p>
        </p:txBody>
      </p:sp>
      <p:sp>
        <p:nvSpPr>
          <p:cNvPr id="5" name="Subtitle 2"/>
          <p:cNvSpPr txBox="1">
            <a:spLocks/>
          </p:cNvSpPr>
          <p:nvPr/>
        </p:nvSpPr>
        <p:spPr>
          <a:xfrm>
            <a:off x="609600" y="457200"/>
            <a:ext cx="6400800" cy="76200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chemeClr val="bg1"/>
                </a:solidFill>
                <a:effectLst>
                  <a:glow rad="228600">
                    <a:schemeClr val="accent2">
                      <a:satMod val="175000"/>
                      <a:alpha val="40000"/>
                    </a:schemeClr>
                  </a:glow>
                </a:effectLst>
                <a:uLnTx/>
                <a:uFillTx/>
                <a:latin typeface="+mn-lt"/>
                <a:ea typeface="+mn-ea"/>
                <a:cs typeface="+mn-cs"/>
              </a:rPr>
              <a:t>ISLAMIC</a:t>
            </a:r>
            <a:r>
              <a:rPr kumimoji="0" lang="en-US" sz="3200" b="1" i="0" u="none" strike="noStrike" kern="1200" cap="none" spc="0" normalizeH="0" noProof="0" dirty="0" smtClean="0">
                <a:ln>
                  <a:noFill/>
                </a:ln>
                <a:solidFill>
                  <a:schemeClr val="bg1"/>
                </a:solidFill>
                <a:effectLst>
                  <a:glow rad="228600">
                    <a:schemeClr val="accent2">
                      <a:satMod val="175000"/>
                      <a:alpha val="40000"/>
                    </a:schemeClr>
                  </a:glow>
                </a:effectLst>
                <a:uLnTx/>
                <a:uFillTx/>
                <a:latin typeface="+mn-lt"/>
                <a:ea typeface="+mn-ea"/>
                <a:cs typeface="+mn-cs"/>
              </a:rPr>
              <a:t> BUSINESS COACHING 2</a:t>
            </a:r>
            <a:endParaRPr kumimoji="0" lang="en-US" sz="3200" b="1" i="0" u="none" strike="noStrike" kern="1200" cap="none" spc="0" normalizeH="0" baseline="0" noProof="0" dirty="0">
              <a:ln>
                <a:noFill/>
              </a:ln>
              <a:solidFill>
                <a:schemeClr val="bg1"/>
              </a:solidFill>
              <a:effectLst>
                <a:glow rad="228600">
                  <a:schemeClr val="accent2">
                    <a:satMod val="175000"/>
                    <a:alpha val="40000"/>
                  </a:schemeClr>
                </a:glow>
              </a:effectLst>
              <a:uLnTx/>
              <a:uFillTx/>
              <a:latin typeface="+mn-lt"/>
              <a:ea typeface="+mn-ea"/>
              <a:cs typeface="+mn-cs"/>
            </a:endParaRPr>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0"/>
            <a:ext cx="9144000" cy="68580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7" name="Oval 36"/>
          <p:cNvSpPr/>
          <p:nvPr/>
        </p:nvSpPr>
        <p:spPr>
          <a:xfrm>
            <a:off x="5943600" y="4267200"/>
            <a:ext cx="2667000" cy="2438400"/>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800" b="1" dirty="0"/>
              <a:t>CAPITAL GAIN</a:t>
            </a:r>
          </a:p>
        </p:txBody>
      </p:sp>
      <p:sp>
        <p:nvSpPr>
          <p:cNvPr id="42" name="Right Arrow 41"/>
          <p:cNvSpPr/>
          <p:nvPr/>
        </p:nvSpPr>
        <p:spPr>
          <a:xfrm flipH="1">
            <a:off x="5715000" y="5715000"/>
            <a:ext cx="609600" cy="3322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 name="Rounded Rectangle 3"/>
          <p:cNvSpPr/>
          <p:nvPr/>
        </p:nvSpPr>
        <p:spPr>
          <a:xfrm>
            <a:off x="304800" y="1828800"/>
            <a:ext cx="2808554" cy="312987"/>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sz="1600" dirty="0"/>
              <a:t>RUMAH TANGGA</a:t>
            </a:r>
          </a:p>
        </p:txBody>
      </p:sp>
      <p:sp>
        <p:nvSpPr>
          <p:cNvPr id="6" name="Bent Arrow 5"/>
          <p:cNvSpPr/>
          <p:nvPr/>
        </p:nvSpPr>
        <p:spPr>
          <a:xfrm>
            <a:off x="1676400" y="609600"/>
            <a:ext cx="1828800" cy="1066800"/>
          </a:xfrm>
          <a:prstGeom prst="bentArrow">
            <a:avLst>
              <a:gd name="adj1" fmla="val 12733"/>
              <a:gd name="adj2" fmla="val 17313"/>
              <a:gd name="adj3" fmla="val 16861"/>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7" name="Rounded Rectangle 6"/>
          <p:cNvSpPr/>
          <p:nvPr/>
        </p:nvSpPr>
        <p:spPr>
          <a:xfrm>
            <a:off x="3740957" y="609600"/>
            <a:ext cx="1662087" cy="2286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LABA</a:t>
            </a:r>
            <a:endParaRPr lang="en-US" sz="1600" dirty="0"/>
          </a:p>
        </p:txBody>
      </p:sp>
      <p:sp>
        <p:nvSpPr>
          <p:cNvPr id="8" name="Rounded Rectangle 7"/>
          <p:cNvSpPr/>
          <p:nvPr/>
        </p:nvSpPr>
        <p:spPr>
          <a:xfrm>
            <a:off x="3740957" y="1219200"/>
            <a:ext cx="1662087"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BARANG </a:t>
            </a:r>
          </a:p>
        </p:txBody>
      </p:sp>
      <p:sp>
        <p:nvSpPr>
          <p:cNvPr id="11" name="Bent Arrow 10"/>
          <p:cNvSpPr/>
          <p:nvPr/>
        </p:nvSpPr>
        <p:spPr>
          <a:xfrm rot="16200000" flipH="1">
            <a:off x="2565945" y="786855"/>
            <a:ext cx="381000" cy="1398090"/>
          </a:xfrm>
          <a:prstGeom prst="bentArrow">
            <a:avLst>
              <a:gd name="adj1" fmla="val 33249"/>
              <a:gd name="adj2" fmla="val 43772"/>
              <a:gd name="adj3" fmla="val 26534"/>
              <a:gd name="adj4" fmla="val 42326"/>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4" name="Bent Arrow 13"/>
          <p:cNvSpPr/>
          <p:nvPr/>
        </p:nvSpPr>
        <p:spPr>
          <a:xfrm rot="10800000" flipH="1">
            <a:off x="1905000" y="2285997"/>
            <a:ext cx="1143000" cy="1143001"/>
          </a:xfrm>
          <a:prstGeom prst="bentArrow">
            <a:avLst>
              <a:gd name="adj1" fmla="val 12725"/>
              <a:gd name="adj2" fmla="val 15471"/>
              <a:gd name="adj3" fmla="val 1577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6" name="Bent Arrow 15"/>
          <p:cNvSpPr/>
          <p:nvPr/>
        </p:nvSpPr>
        <p:spPr>
          <a:xfrm rot="5400000" flipH="1" flipV="1">
            <a:off x="2209799" y="2209801"/>
            <a:ext cx="381000" cy="533397"/>
          </a:xfrm>
          <a:prstGeom prst="bentArrow">
            <a:avLst>
              <a:gd name="adj1" fmla="val 29762"/>
              <a:gd name="adj2" fmla="val 39931"/>
              <a:gd name="adj3" fmla="val 298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7" name="Bent Arrow 16"/>
          <p:cNvSpPr/>
          <p:nvPr/>
        </p:nvSpPr>
        <p:spPr>
          <a:xfrm rot="16200000" flipV="1">
            <a:off x="6463145" y="2299854"/>
            <a:ext cx="561109" cy="1447800"/>
          </a:xfrm>
          <a:prstGeom prst="bentArrow">
            <a:avLst>
              <a:gd name="adj1" fmla="val 25830"/>
              <a:gd name="adj2" fmla="val 31227"/>
              <a:gd name="adj3" fmla="val 27148"/>
              <a:gd name="adj4" fmla="val 37419"/>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7210" name="TextBox 18"/>
          <p:cNvSpPr txBox="1">
            <a:spLocks noChangeArrowheads="1"/>
          </p:cNvSpPr>
          <p:nvPr/>
        </p:nvSpPr>
        <p:spPr bwMode="auto">
          <a:xfrm>
            <a:off x="3771107" y="838200"/>
            <a:ext cx="1601787" cy="311150"/>
          </a:xfrm>
          <a:prstGeom prst="rect">
            <a:avLst/>
          </a:prstGeom>
          <a:noFill/>
          <a:ln w="9525">
            <a:noFill/>
            <a:miter lim="800000"/>
            <a:headEnd/>
            <a:tailEnd/>
          </a:ln>
        </p:spPr>
        <p:txBody>
          <a:bodyPr wrap="none">
            <a:spAutoFit/>
          </a:bodyPr>
          <a:lstStyle/>
          <a:p>
            <a:r>
              <a:rPr lang="en-US" b="1" dirty="0">
                <a:latin typeface="Calibri" pitchFamily="34" charset="0"/>
              </a:rPr>
              <a:t>PASAR BARANG</a:t>
            </a:r>
          </a:p>
        </p:txBody>
      </p:sp>
      <p:sp>
        <p:nvSpPr>
          <p:cNvPr id="7211" name="TextBox 19"/>
          <p:cNvSpPr txBox="1">
            <a:spLocks noChangeArrowheads="1"/>
          </p:cNvSpPr>
          <p:nvPr/>
        </p:nvSpPr>
        <p:spPr bwMode="auto">
          <a:xfrm>
            <a:off x="3314700" y="2743200"/>
            <a:ext cx="2514600" cy="311150"/>
          </a:xfrm>
          <a:prstGeom prst="rect">
            <a:avLst/>
          </a:prstGeom>
          <a:noFill/>
          <a:ln w="9525">
            <a:noFill/>
            <a:miter lim="800000"/>
            <a:headEnd/>
            <a:tailEnd/>
          </a:ln>
        </p:spPr>
        <p:txBody>
          <a:bodyPr wrap="none">
            <a:spAutoFit/>
          </a:bodyPr>
          <a:lstStyle/>
          <a:p>
            <a:r>
              <a:rPr lang="en-US" b="1" dirty="0">
                <a:latin typeface="Calibri" pitchFamily="34" charset="0"/>
              </a:rPr>
              <a:t>PASAR FAKTOR PRODUKSI</a:t>
            </a:r>
          </a:p>
        </p:txBody>
      </p:sp>
      <p:sp>
        <p:nvSpPr>
          <p:cNvPr id="22" name="Rounded Rectangle 21"/>
          <p:cNvSpPr/>
          <p:nvPr/>
        </p:nvSpPr>
        <p:spPr>
          <a:xfrm>
            <a:off x="3352801" y="3505200"/>
            <a:ext cx="2438399" cy="3810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1600" dirty="0"/>
              <a:t>LEMBAGA PERBANKAN</a:t>
            </a:r>
          </a:p>
        </p:txBody>
      </p:sp>
      <p:sp>
        <p:nvSpPr>
          <p:cNvPr id="28" name="Bent Arrow 27"/>
          <p:cNvSpPr/>
          <p:nvPr/>
        </p:nvSpPr>
        <p:spPr>
          <a:xfrm rot="10800000" flipH="1">
            <a:off x="1676400" y="2286000"/>
            <a:ext cx="1524000" cy="1676400"/>
          </a:xfrm>
          <a:prstGeom prst="bentArrow">
            <a:avLst>
              <a:gd name="adj1" fmla="val 8370"/>
              <a:gd name="adj2" fmla="val 15471"/>
              <a:gd name="adj3" fmla="val 11300"/>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29" name="Bent Arrow 28"/>
          <p:cNvSpPr/>
          <p:nvPr/>
        </p:nvSpPr>
        <p:spPr>
          <a:xfrm rot="16200000" flipV="1">
            <a:off x="6467927" y="2371272"/>
            <a:ext cx="856344" cy="1904999"/>
          </a:xfrm>
          <a:prstGeom prst="bentArrow">
            <a:avLst>
              <a:gd name="adj1" fmla="val 21538"/>
              <a:gd name="adj2" fmla="val 21235"/>
              <a:gd name="adj3" fmla="val 23093"/>
              <a:gd name="adj4" fmla="val 42675"/>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0" name="Oval 29"/>
          <p:cNvSpPr/>
          <p:nvPr/>
        </p:nvSpPr>
        <p:spPr>
          <a:xfrm>
            <a:off x="6705600" y="1295400"/>
            <a:ext cx="2133600" cy="152400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t>PERUSAHAAN</a:t>
            </a:r>
          </a:p>
        </p:txBody>
      </p:sp>
      <p:sp>
        <p:nvSpPr>
          <p:cNvPr id="25" name="Rounded Rectangle 24"/>
          <p:cNvSpPr/>
          <p:nvPr/>
        </p:nvSpPr>
        <p:spPr>
          <a:xfrm>
            <a:off x="3810000" y="3962400"/>
            <a:ext cx="1524000" cy="3048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1600" dirty="0"/>
              <a:t>PASAR MODAL</a:t>
            </a:r>
          </a:p>
        </p:txBody>
      </p:sp>
      <p:sp>
        <p:nvSpPr>
          <p:cNvPr id="31" name="Bent Arrow 30"/>
          <p:cNvSpPr/>
          <p:nvPr/>
        </p:nvSpPr>
        <p:spPr>
          <a:xfrm rot="10800000" flipH="1">
            <a:off x="1447800" y="2286000"/>
            <a:ext cx="2133600" cy="2082140"/>
          </a:xfrm>
          <a:prstGeom prst="bentArrow">
            <a:avLst>
              <a:gd name="adj1" fmla="val 8370"/>
              <a:gd name="adj2" fmla="val 10555"/>
              <a:gd name="adj3" fmla="val 10534"/>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2" name="Bent Arrow 31"/>
          <p:cNvSpPr/>
          <p:nvPr/>
        </p:nvSpPr>
        <p:spPr>
          <a:xfrm rot="16200000" flipV="1">
            <a:off x="6286500" y="2247900"/>
            <a:ext cx="1143000" cy="2743200"/>
          </a:xfrm>
          <a:prstGeom prst="bentArrow">
            <a:avLst>
              <a:gd name="adj1" fmla="val 12977"/>
              <a:gd name="adj2" fmla="val 15821"/>
              <a:gd name="adj3" fmla="val 15392"/>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4" name="Oval 33"/>
          <p:cNvSpPr/>
          <p:nvPr/>
        </p:nvSpPr>
        <p:spPr>
          <a:xfrm>
            <a:off x="3657601" y="4343400"/>
            <a:ext cx="1828799" cy="1010392"/>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PASAR SEKUNDER</a:t>
            </a:r>
          </a:p>
        </p:txBody>
      </p:sp>
      <p:sp>
        <p:nvSpPr>
          <p:cNvPr id="35" name="Bent Arrow 34"/>
          <p:cNvSpPr/>
          <p:nvPr/>
        </p:nvSpPr>
        <p:spPr>
          <a:xfrm rot="10800000" flipH="1">
            <a:off x="1143000" y="2286000"/>
            <a:ext cx="2362200" cy="2840182"/>
          </a:xfrm>
          <a:prstGeom prst="bentArrow">
            <a:avLst>
              <a:gd name="adj1" fmla="val 8370"/>
              <a:gd name="adj2" fmla="val 13449"/>
              <a:gd name="adj3" fmla="val 11156"/>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8" name="Bent Arrow 37"/>
          <p:cNvSpPr/>
          <p:nvPr/>
        </p:nvSpPr>
        <p:spPr>
          <a:xfrm rot="10800000" flipH="1">
            <a:off x="838200" y="2286000"/>
            <a:ext cx="2514600" cy="4038602"/>
          </a:xfrm>
          <a:prstGeom prst="bentArrow">
            <a:avLst>
              <a:gd name="adj1" fmla="val 8370"/>
              <a:gd name="adj2" fmla="val 13843"/>
              <a:gd name="adj3" fmla="val 11436"/>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9" name="Oval 38"/>
          <p:cNvSpPr/>
          <p:nvPr/>
        </p:nvSpPr>
        <p:spPr>
          <a:xfrm>
            <a:off x="3543300" y="5410200"/>
            <a:ext cx="2057400" cy="1250868"/>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PASAR </a:t>
            </a:r>
          </a:p>
          <a:p>
            <a:pPr algn="ctr" fontAlgn="auto">
              <a:spcBef>
                <a:spcPts val="0"/>
              </a:spcBef>
              <a:spcAft>
                <a:spcPts val="0"/>
              </a:spcAft>
              <a:defRPr/>
            </a:pPr>
            <a:r>
              <a:rPr lang="en-US" dirty="0"/>
              <a:t>DERIVATIF</a:t>
            </a:r>
          </a:p>
        </p:txBody>
      </p:sp>
      <p:grpSp>
        <p:nvGrpSpPr>
          <p:cNvPr id="2" name="Group 42"/>
          <p:cNvGrpSpPr/>
          <p:nvPr/>
        </p:nvGrpSpPr>
        <p:grpSpPr>
          <a:xfrm>
            <a:off x="2781300" y="2438400"/>
            <a:ext cx="3581400" cy="304800"/>
            <a:chOff x="2362200" y="3352800"/>
            <a:chExt cx="3733800" cy="304800"/>
          </a:xfrm>
        </p:grpSpPr>
        <p:sp>
          <p:nvSpPr>
            <p:cNvPr id="44" name="Rounded Rectangle 43"/>
            <p:cNvSpPr/>
            <p:nvPr/>
          </p:nvSpPr>
          <p:spPr>
            <a:xfrm>
              <a:off x="5029200" y="3352800"/>
              <a:ext cx="10668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DEVIDEN</a:t>
              </a:r>
            </a:p>
          </p:txBody>
        </p:sp>
        <p:sp>
          <p:nvSpPr>
            <p:cNvPr id="45" name="Rounded Rectangle 44"/>
            <p:cNvSpPr/>
            <p:nvPr/>
          </p:nvSpPr>
          <p:spPr>
            <a:xfrm>
              <a:off x="23622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SEWA</a:t>
              </a:r>
              <a:endParaRPr lang="en-US" sz="1600" dirty="0"/>
            </a:p>
          </p:txBody>
        </p:sp>
        <p:sp>
          <p:nvSpPr>
            <p:cNvPr id="46" name="Rounded Rectangle 45"/>
            <p:cNvSpPr/>
            <p:nvPr/>
          </p:nvSpPr>
          <p:spPr>
            <a:xfrm>
              <a:off x="32004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UPAH</a:t>
              </a:r>
            </a:p>
          </p:txBody>
        </p:sp>
        <p:sp>
          <p:nvSpPr>
            <p:cNvPr id="47" name="Rounded Rectangle 46"/>
            <p:cNvSpPr/>
            <p:nvPr/>
          </p:nvSpPr>
          <p:spPr>
            <a:xfrm>
              <a:off x="4038600" y="3352800"/>
              <a:ext cx="9144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BUNGA</a:t>
              </a:r>
            </a:p>
          </p:txBody>
        </p:sp>
      </p:grpSp>
      <p:grpSp>
        <p:nvGrpSpPr>
          <p:cNvPr id="3" name="Group 47"/>
          <p:cNvGrpSpPr/>
          <p:nvPr/>
        </p:nvGrpSpPr>
        <p:grpSpPr>
          <a:xfrm>
            <a:off x="3238500" y="3124200"/>
            <a:ext cx="2667000" cy="304800"/>
            <a:chOff x="3200400" y="4495800"/>
            <a:chExt cx="2600776" cy="304800"/>
          </a:xfrm>
        </p:grpSpPr>
        <p:sp>
          <p:nvSpPr>
            <p:cNvPr id="49" name="Rounded Rectangle 48"/>
            <p:cNvSpPr/>
            <p:nvPr/>
          </p:nvSpPr>
          <p:spPr>
            <a:xfrm>
              <a:off x="3200400" y="4495800"/>
              <a:ext cx="9243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LAHAN</a:t>
              </a:r>
              <a:endParaRPr lang="en-US" sz="1600" dirty="0"/>
            </a:p>
          </p:txBody>
        </p:sp>
        <p:sp>
          <p:nvSpPr>
            <p:cNvPr id="50" name="Rounded Rectangle 49"/>
            <p:cNvSpPr/>
            <p:nvPr/>
          </p:nvSpPr>
          <p:spPr>
            <a:xfrm>
              <a:off x="4191000" y="4495800"/>
              <a:ext cx="16101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TENAGA KERJA</a:t>
              </a:r>
            </a:p>
          </p:txBody>
        </p:sp>
      </p:grpSp>
      <p:sp>
        <p:nvSpPr>
          <p:cNvPr id="9" name="Bent Arrow 8"/>
          <p:cNvSpPr/>
          <p:nvPr/>
        </p:nvSpPr>
        <p:spPr>
          <a:xfrm rot="5400000">
            <a:off x="6412135" y="-87534"/>
            <a:ext cx="725017" cy="2271688"/>
          </a:xfrm>
          <a:prstGeom prst="bentArrow">
            <a:avLst>
              <a:gd name="adj1" fmla="val 16911"/>
              <a:gd name="adj2" fmla="val 25032"/>
              <a:gd name="adj3" fmla="val 21156"/>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0" name="Bent Arrow 9"/>
          <p:cNvSpPr/>
          <p:nvPr/>
        </p:nvSpPr>
        <p:spPr>
          <a:xfrm flipH="1">
            <a:off x="5638799" y="1143000"/>
            <a:ext cx="1646321" cy="533400"/>
          </a:xfrm>
          <a:prstGeom prst="bentArrow">
            <a:avLst>
              <a:gd name="adj1" fmla="val 23053"/>
              <a:gd name="adj2" fmla="val 37188"/>
              <a:gd name="adj3" fmla="val 3676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5" name="Bent Arrow 14"/>
          <p:cNvSpPr/>
          <p:nvPr/>
        </p:nvSpPr>
        <p:spPr>
          <a:xfrm flipH="1" flipV="1">
            <a:off x="6477000" y="2286000"/>
            <a:ext cx="762000" cy="533400"/>
          </a:xfrm>
          <a:prstGeom prst="bentArrow">
            <a:avLst>
              <a:gd name="adj1" fmla="val 22907"/>
              <a:gd name="adj2" fmla="val 37963"/>
              <a:gd name="adj3" fmla="val 23012"/>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52" name="Right Arrow 51"/>
          <p:cNvSpPr/>
          <p:nvPr/>
        </p:nvSpPr>
        <p:spPr>
          <a:xfrm>
            <a:off x="5715000" y="4419600"/>
            <a:ext cx="609600" cy="3322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3" name="Right Arrow 52"/>
          <p:cNvSpPr/>
          <p:nvPr/>
        </p:nvSpPr>
        <p:spPr>
          <a:xfrm>
            <a:off x="5715000" y="6172200"/>
            <a:ext cx="609600" cy="3322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0" name="Explosion 2 39"/>
          <p:cNvSpPr/>
          <p:nvPr/>
        </p:nvSpPr>
        <p:spPr>
          <a:xfrm>
            <a:off x="5638800" y="4114800"/>
            <a:ext cx="3505200" cy="2743200"/>
          </a:xfrm>
          <a:prstGeom prst="irregularSeal2">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MELEDAK </a:t>
            </a:r>
            <a:endParaRPr lang="en-US" sz="2400" b="1" dirty="0"/>
          </a:p>
        </p:txBody>
      </p:sp>
      <p:sp>
        <p:nvSpPr>
          <p:cNvPr id="41" name="Right Arrow 40"/>
          <p:cNvSpPr/>
          <p:nvPr/>
        </p:nvSpPr>
        <p:spPr>
          <a:xfrm flipH="1">
            <a:off x="5715000" y="4876800"/>
            <a:ext cx="609600" cy="3322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3" name="Rounded Rectangle 42"/>
          <p:cNvSpPr/>
          <p:nvPr/>
        </p:nvSpPr>
        <p:spPr>
          <a:xfrm>
            <a:off x="533400" y="3429000"/>
            <a:ext cx="8305800" cy="32004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p:cNvSpPr txBox="1"/>
          <p:nvPr/>
        </p:nvSpPr>
        <p:spPr>
          <a:xfrm>
            <a:off x="762000" y="6172200"/>
            <a:ext cx="2568332" cy="461665"/>
          </a:xfrm>
          <a:prstGeom prst="rect">
            <a:avLst/>
          </a:prstGeom>
          <a:noFill/>
        </p:spPr>
        <p:txBody>
          <a:bodyPr wrap="none" rtlCol="0">
            <a:spAutoFit/>
          </a:bodyPr>
          <a:lstStyle/>
          <a:p>
            <a:r>
              <a:rPr lang="en-US" sz="2400" b="1" i="1" dirty="0" smtClean="0">
                <a:solidFill>
                  <a:srgbClr val="FF0000"/>
                </a:solidFill>
              </a:rPr>
              <a:t>PASAR KEUANGAN</a:t>
            </a:r>
            <a:endParaRPr lang="en-US" sz="2400" b="1" i="1" dirty="0">
              <a:solidFill>
                <a:srgbClr val="FF0000"/>
              </a:solidFill>
            </a:endParaRPr>
          </a:p>
        </p:txBody>
      </p:sp>
      <p:sp>
        <p:nvSpPr>
          <p:cNvPr id="54" name="TextBox 26"/>
          <p:cNvSpPr txBox="1">
            <a:spLocks noChangeArrowheads="1"/>
          </p:cNvSpPr>
          <p:nvPr/>
        </p:nvSpPr>
        <p:spPr bwMode="auto">
          <a:xfrm>
            <a:off x="1525749" y="152400"/>
            <a:ext cx="6092502" cy="461665"/>
          </a:xfrm>
          <a:prstGeom prst="rect">
            <a:avLst/>
          </a:prstGeom>
          <a:noFill/>
          <a:ln w="9525">
            <a:noFill/>
            <a:miter lim="800000"/>
            <a:headEnd/>
            <a:tailEnd/>
          </a:ln>
        </p:spPr>
        <p:txBody>
          <a:bodyPr wrap="none">
            <a:spAutoFit/>
          </a:bodyPr>
          <a:lstStyle/>
          <a:p>
            <a:r>
              <a:rPr lang="en-US" sz="2400" b="1" dirty="0" smtClean="0">
                <a:latin typeface="Calibri" pitchFamily="34" charset="0"/>
              </a:rPr>
              <a:t>PERKEMBANGAN PASAR KEUANGAN TAHAP IV</a:t>
            </a:r>
            <a:endParaRPr lang="en-US" sz="2400" b="1" dirty="0">
              <a:latin typeface="Calibri" pitchFamily="34" charset="0"/>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strips(downLeft)">
                                      <p:cBhvr>
                                        <p:cTn id="7" dur="500"/>
                                        <p:tgtEl>
                                          <p:spTgt spid="4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checkerboard(across)">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32"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ox(out)">
                                      <p:cBhvr>
                                        <p:cTn id="15" dur="500"/>
                                        <p:tgtEl>
                                          <p:spTgt spid="40"/>
                                        </p:tgtEl>
                                      </p:cBhvr>
                                    </p:animEffect>
                                  </p:childTnLst>
                                  <p:subTnLst>
                                    <p:audio>
                                      <p:cMediaNode>
                                        <p:cTn display="0" masterRel="sameClick">
                                          <p:stCondLst>
                                            <p:cond evt="begin" delay="0">
                                              <p:tn val="13"/>
                                            </p:cond>
                                          </p:stCondLst>
                                          <p:endCondLst>
                                            <p:cond evt="onStopAudio" delay="0">
                                              <p:tgtEl>
                                                <p:sldTgt/>
                                              </p:tgtEl>
                                            </p:cond>
                                          </p:endCondLst>
                                        </p:cTn>
                                        <p:tgtEl>
                                          <p:sndTgt r:embed="rId3" name="explod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3" grpId="0" animBg="1"/>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GAMBAR\BG kosong\tetesan air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838200"/>
            <a:ext cx="8229600" cy="1325562"/>
          </a:xfrm>
        </p:spPr>
        <p:txBody>
          <a:bodyPr>
            <a:normAutofit/>
          </a:bodyPr>
          <a:lstStyle/>
          <a:p>
            <a:r>
              <a:rPr lang="en-US" sz="4800" b="1" dirty="0" smtClean="0">
                <a:solidFill>
                  <a:schemeClr val="bg1"/>
                </a:solidFill>
                <a:effectLst>
                  <a:glow rad="228600">
                    <a:schemeClr val="accent2">
                      <a:satMod val="175000"/>
                      <a:alpha val="40000"/>
                    </a:schemeClr>
                  </a:glow>
                </a:effectLst>
              </a:rPr>
              <a:t>BAGAIMANA SOLUSINYA?</a:t>
            </a:r>
            <a:endParaRPr lang="en-US" sz="4800" b="1" dirty="0">
              <a:solidFill>
                <a:schemeClr val="bg1"/>
              </a:solidFill>
              <a:effectLst>
                <a:glow rad="228600">
                  <a:schemeClr val="accent2">
                    <a:satMod val="175000"/>
                    <a:alpha val="40000"/>
                  </a:schemeClr>
                </a:glow>
              </a:effectLst>
            </a:endParaRPr>
          </a:p>
        </p:txBody>
      </p:sp>
      <p:sp>
        <p:nvSpPr>
          <p:cNvPr id="5" name="TextBox 4"/>
          <p:cNvSpPr txBox="1"/>
          <p:nvPr/>
        </p:nvSpPr>
        <p:spPr>
          <a:xfrm>
            <a:off x="1143000" y="3276600"/>
            <a:ext cx="6934200" cy="1200329"/>
          </a:xfrm>
          <a:prstGeom prst="rect">
            <a:avLst/>
          </a:prstGeom>
          <a:noFill/>
        </p:spPr>
        <p:txBody>
          <a:bodyPr wrap="square" rtlCol="0">
            <a:spAutoFit/>
          </a:bodyPr>
          <a:lstStyle/>
          <a:p>
            <a:pPr algn="ctr"/>
            <a:r>
              <a:rPr lang="en-US" sz="3600" b="1" i="1" dirty="0" smtClean="0">
                <a:solidFill>
                  <a:schemeClr val="bg1"/>
                </a:solidFill>
                <a:effectLst>
                  <a:glow rad="228600">
                    <a:schemeClr val="accent2">
                      <a:satMod val="175000"/>
                      <a:alpha val="40000"/>
                    </a:schemeClr>
                  </a:glow>
                </a:effectLst>
              </a:rPr>
              <a:t>JANGAN KEMANA-MANA,</a:t>
            </a:r>
          </a:p>
          <a:p>
            <a:pPr algn="ctr"/>
            <a:r>
              <a:rPr lang="en-US" sz="3600" b="1" i="1" dirty="0" smtClean="0">
                <a:solidFill>
                  <a:schemeClr val="bg1"/>
                </a:solidFill>
                <a:effectLst>
                  <a:glow rad="228600">
                    <a:schemeClr val="accent2">
                      <a:satMod val="175000"/>
                      <a:alpha val="40000"/>
                    </a:schemeClr>
                  </a:glow>
                </a:effectLst>
              </a:rPr>
              <a:t>TETAPLAH BERSAMA KAMI</a:t>
            </a:r>
            <a:endParaRPr lang="en-US" sz="3600" b="1" i="1" dirty="0">
              <a:solidFill>
                <a:schemeClr val="bg1"/>
              </a:solidFill>
              <a:effectLst>
                <a:glow rad="228600">
                  <a:schemeClr val="accent2">
                    <a:satMod val="175000"/>
                    <a:alpha val="40000"/>
                  </a:schemeClr>
                </a:glow>
              </a:effectLst>
            </a:endParaRPr>
          </a:p>
        </p:txBody>
      </p:sp>
      <p:sp>
        <p:nvSpPr>
          <p:cNvPr id="7" name="TextBox 6"/>
          <p:cNvSpPr txBox="1"/>
          <p:nvPr/>
        </p:nvSpPr>
        <p:spPr>
          <a:xfrm>
            <a:off x="1066800" y="4800600"/>
            <a:ext cx="6934200" cy="1200329"/>
          </a:xfrm>
          <a:prstGeom prst="rect">
            <a:avLst/>
          </a:prstGeom>
          <a:noFill/>
        </p:spPr>
        <p:txBody>
          <a:bodyPr wrap="square" rtlCol="0">
            <a:spAutoFit/>
          </a:bodyPr>
          <a:lstStyle/>
          <a:p>
            <a:pPr algn="ctr"/>
            <a:r>
              <a:rPr lang="en-US" sz="3600" b="1" dirty="0" smtClean="0">
                <a:solidFill>
                  <a:schemeClr val="bg1"/>
                </a:solidFill>
                <a:effectLst>
                  <a:glow rad="228600">
                    <a:schemeClr val="accent2">
                      <a:satMod val="175000"/>
                      <a:alpha val="40000"/>
                    </a:schemeClr>
                  </a:glow>
                </a:effectLst>
              </a:rPr>
              <a:t>IKUTI TERUS </a:t>
            </a:r>
          </a:p>
          <a:p>
            <a:pPr algn="ctr"/>
            <a:r>
              <a:rPr lang="en-US" sz="3600" b="1" dirty="0" smtClean="0">
                <a:solidFill>
                  <a:schemeClr val="bg1"/>
                </a:solidFill>
                <a:effectLst>
                  <a:glow rad="228600">
                    <a:schemeClr val="accent2">
                      <a:satMod val="175000"/>
                      <a:alpha val="40000"/>
                    </a:schemeClr>
                  </a:glow>
                </a:effectLst>
              </a:rPr>
              <a:t>ISLAMIC BUSINESS COACHING 3</a:t>
            </a:r>
            <a:endParaRPr lang="en-US" sz="3600" b="1" dirty="0">
              <a:solidFill>
                <a:schemeClr val="bg1"/>
              </a:solidFill>
              <a:effectLst>
                <a:glow rad="228600">
                  <a:schemeClr val="accent2">
                    <a:satMod val="175000"/>
                    <a:alpha val="40000"/>
                  </a:schemeClr>
                </a:glow>
              </a:effectLst>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D:\FOTO\parangkusumo\DSCF1364.JPG"/>
          <p:cNvPicPr>
            <a:picLocks noChangeAspect="1" noChangeArrowheads="1"/>
          </p:cNvPicPr>
          <p:nvPr/>
        </p:nvPicPr>
        <p:blipFill>
          <a:blip r:embed="rId3" cstate="print"/>
          <a:srcRect/>
          <a:stretch>
            <a:fillRect/>
          </a:stretch>
        </p:blipFill>
        <p:spPr bwMode="auto">
          <a:xfrm>
            <a:off x="2057400" y="228600"/>
            <a:ext cx="4724400" cy="6275388"/>
          </a:xfrm>
          <a:prstGeom prst="rect">
            <a:avLst/>
          </a:prstGeom>
          <a:noFill/>
          <a:ln w="9525">
            <a:noFill/>
            <a:miter lim="800000"/>
            <a:headEnd/>
            <a:tailEnd/>
          </a:ln>
        </p:spPr>
      </p:pic>
      <p:sp>
        <p:nvSpPr>
          <p:cNvPr id="6" name="Cloud Callout 5"/>
          <p:cNvSpPr/>
          <p:nvPr/>
        </p:nvSpPr>
        <p:spPr>
          <a:xfrm>
            <a:off x="228600" y="304800"/>
            <a:ext cx="3962400" cy="1219200"/>
          </a:xfrm>
          <a:prstGeom prst="cloudCallout">
            <a:avLst>
              <a:gd name="adj1" fmla="val 23729"/>
              <a:gd name="adj2" fmla="val 97878"/>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3600" b="1" dirty="0">
                <a:solidFill>
                  <a:schemeClr val="tx1"/>
                </a:solidFill>
                <a:latin typeface="Arial" pitchFamily="34" charset="0"/>
                <a:cs typeface="Arial" pitchFamily="34" charset="0"/>
              </a:rPr>
              <a:t>SEKIAN</a:t>
            </a:r>
          </a:p>
        </p:txBody>
      </p:sp>
      <p:sp>
        <p:nvSpPr>
          <p:cNvPr id="5" name="Oval Callout 4"/>
          <p:cNvSpPr/>
          <p:nvPr/>
        </p:nvSpPr>
        <p:spPr>
          <a:xfrm>
            <a:off x="4495800" y="457200"/>
            <a:ext cx="4495800" cy="1066800"/>
          </a:xfrm>
          <a:prstGeom prst="wedgeEllipseCallout">
            <a:avLst>
              <a:gd name="adj1" fmla="val -28852"/>
              <a:gd name="adj2" fmla="val 76881"/>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i="1" dirty="0">
                <a:solidFill>
                  <a:schemeClr val="tx1"/>
                </a:solidFill>
                <a:latin typeface="Arial" pitchFamily="34" charset="0"/>
                <a:cs typeface="Arial" pitchFamily="34" charset="0"/>
              </a:rPr>
              <a:t>WASSALAAMU’ALAIKUM</a:t>
            </a:r>
          </a:p>
        </p:txBody>
      </p:sp>
      <p:sp>
        <p:nvSpPr>
          <p:cNvPr id="9" name="TextBox 8"/>
          <p:cNvSpPr txBox="1">
            <a:spLocks noChangeArrowheads="1"/>
          </p:cNvSpPr>
          <p:nvPr/>
        </p:nvSpPr>
        <p:spPr bwMode="auto">
          <a:xfrm>
            <a:off x="6781800" y="5105400"/>
            <a:ext cx="2193925" cy="1200150"/>
          </a:xfrm>
          <a:prstGeom prst="rect">
            <a:avLst/>
          </a:prstGeom>
          <a:noFill/>
          <a:ln w="9525">
            <a:noFill/>
            <a:miter lim="800000"/>
            <a:headEnd/>
            <a:tailEnd/>
          </a:ln>
        </p:spPr>
        <p:txBody>
          <a:bodyPr wrap="none">
            <a:spAutoFit/>
          </a:bodyPr>
          <a:lstStyle/>
          <a:p>
            <a:r>
              <a:rPr lang="en-US" b="1" dirty="0">
                <a:latin typeface="Calibri" pitchFamily="34" charset="0"/>
                <a:cs typeface="Arial" charset="0"/>
              </a:rPr>
              <a:t>SORE HARI</a:t>
            </a:r>
          </a:p>
          <a:p>
            <a:r>
              <a:rPr lang="en-US" b="1" dirty="0">
                <a:latin typeface="Calibri" pitchFamily="34" charset="0"/>
                <a:cs typeface="Arial" charset="0"/>
              </a:rPr>
              <a:t>DI PANTAI</a:t>
            </a:r>
          </a:p>
          <a:p>
            <a:r>
              <a:rPr lang="en-US" b="1" dirty="0">
                <a:latin typeface="Calibri" pitchFamily="34" charset="0"/>
                <a:cs typeface="Arial" charset="0"/>
              </a:rPr>
              <a:t>PARANGKUSUMO</a:t>
            </a:r>
          </a:p>
          <a:p>
            <a:r>
              <a:rPr lang="en-US" b="1" dirty="0">
                <a:latin typeface="Calibri" pitchFamily="34" charset="0"/>
                <a:cs typeface="Arial" charset="0"/>
              </a:rPr>
              <a:t>YOGYAKARTA</a:t>
            </a:r>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D:\GAMBAR\BG kosong\backg 0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 name="Title 3"/>
          <p:cNvSpPr>
            <a:spLocks noGrp="1"/>
          </p:cNvSpPr>
          <p:nvPr>
            <p:ph type="ctrTitle"/>
          </p:nvPr>
        </p:nvSpPr>
        <p:spPr>
          <a:xfrm>
            <a:off x="914400" y="1295400"/>
            <a:ext cx="7315200" cy="5181599"/>
          </a:xfrm>
        </p:spPr>
        <p:txBody>
          <a:bodyPr>
            <a:normAutofit/>
          </a:bodyPr>
          <a:lstStyle/>
          <a:p>
            <a:pPr marR="0" rtl="1"/>
            <a:r>
              <a:rPr lang="ar-SA" sz="3600" dirty="0" smtClean="0">
                <a:solidFill>
                  <a:schemeClr val="bg1"/>
                </a:solidFill>
                <a:effectLst>
                  <a:glow rad="228600">
                    <a:schemeClr val="accent2">
                      <a:satMod val="175000"/>
                      <a:alpha val="40000"/>
                    </a:schemeClr>
                  </a:glow>
                </a:effectLst>
                <a:latin typeface="HQPB5"/>
                <a:sym typeface="HQPB5"/>
              </a:rPr>
              <a:t>الَّذِينَ يَأْكُلُونَ الرِّبَا لاَ يَقُومُونَ إِلاَّ كَمَا يَقُومُ الَّذِي يَتَخَبَّطُهُ الشَّيْطَانُ مِنَ الْمَسِّ ذَلِكَ بِأَنَّهُمْ قَالُواْ إِنَّمَا الْبَيْعُ مِثْلُ الرِّبَا وَأَحَلَّ اللّهُ الْبَيْعَ وَحَرَّمَ الرِّبَا فَمَن جَاءهُ مَوْعِظَةٌ مِّن رَّبِّهِ فَانتَهَىَ فَلَهُ مَا سَلَفَ وَأَمْرُهُ إِلَى اللّهِ وَمَنْ عَادَ فَأُوْلَـئِكَ أَصْحَابُ النَّارِ هُمْ فِيهَا خَالِدُونَ ﴿٢٧٥﴾</a:t>
            </a:r>
            <a:endParaRPr lang="en-US" sz="3600" dirty="0">
              <a:solidFill>
                <a:schemeClr val="bg1"/>
              </a:solidFill>
              <a:effectLst>
                <a:glow rad="228600">
                  <a:schemeClr val="accent2">
                    <a:satMod val="175000"/>
                    <a:alpha val="40000"/>
                  </a:schemeClr>
                </a:glow>
              </a:effectLst>
            </a:endParaRPr>
          </a:p>
        </p:txBody>
      </p:sp>
      <p:sp>
        <p:nvSpPr>
          <p:cNvPr id="5" name="Subtitle 4"/>
          <p:cNvSpPr>
            <a:spLocks noGrp="1"/>
          </p:cNvSpPr>
          <p:nvPr>
            <p:ph type="subTitle" idx="1"/>
          </p:nvPr>
        </p:nvSpPr>
        <p:spPr>
          <a:xfrm>
            <a:off x="1371908" y="381000"/>
            <a:ext cx="6400800" cy="1066800"/>
          </a:xfrm>
        </p:spPr>
        <p:txBody>
          <a:bodyPr>
            <a:normAutofit fontScale="92500" lnSpcReduction="20000"/>
          </a:bodyPr>
          <a:lstStyle/>
          <a:p>
            <a:r>
              <a:rPr lang="en-US" sz="4800" b="1" dirty="0" smtClean="0">
                <a:solidFill>
                  <a:schemeClr val="bg1"/>
                </a:solidFill>
                <a:effectLst>
                  <a:glow rad="228600">
                    <a:schemeClr val="accent2">
                      <a:satMod val="175000"/>
                      <a:alpha val="40000"/>
                    </a:schemeClr>
                  </a:glow>
                </a:effectLst>
              </a:rPr>
              <a:t>ALLAH SWT BERFIRMAN:</a:t>
            </a:r>
          </a:p>
          <a:p>
            <a:r>
              <a:rPr lang="en-US" sz="3000" b="1" dirty="0" smtClean="0">
                <a:solidFill>
                  <a:schemeClr val="bg1"/>
                </a:solidFill>
                <a:effectLst>
                  <a:glow rad="228600">
                    <a:schemeClr val="accent2">
                      <a:satMod val="175000"/>
                      <a:alpha val="40000"/>
                    </a:schemeClr>
                  </a:glow>
                </a:effectLst>
              </a:rPr>
              <a:t>(QS. AL-BAQARAH: 275)</a:t>
            </a:r>
            <a:endParaRPr lang="en-US" sz="3000" b="1" dirty="0">
              <a:solidFill>
                <a:schemeClr val="bg1"/>
              </a:solidFill>
              <a:effectLst>
                <a:glow rad="228600">
                  <a:schemeClr val="accent2">
                    <a:satMod val="175000"/>
                    <a:alpha val="40000"/>
                  </a:schemeClr>
                </a:glow>
              </a:effectLst>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GAMBAR\BG kosong\2006_1 copy.jpg"/>
          <p:cNvPicPr>
            <a:picLocks noChangeAspect="1" noChangeArrowheads="1"/>
          </p:cNvPicPr>
          <p:nvPr/>
        </p:nvPicPr>
        <p:blipFill>
          <a:blip r:embed="rId3" cstate="print"/>
          <a:srcRect/>
          <a:stretch>
            <a:fillRect/>
          </a:stretch>
        </p:blipFill>
        <p:spPr bwMode="auto">
          <a:xfrm>
            <a:off x="-189509" y="0"/>
            <a:ext cx="9523635" cy="6858000"/>
          </a:xfrm>
          <a:prstGeom prst="rect">
            <a:avLst/>
          </a:prstGeom>
          <a:noFill/>
        </p:spPr>
      </p:pic>
      <p:sp>
        <p:nvSpPr>
          <p:cNvPr id="4" name="Title 3"/>
          <p:cNvSpPr>
            <a:spLocks noGrp="1"/>
          </p:cNvSpPr>
          <p:nvPr>
            <p:ph type="ctrTitle"/>
          </p:nvPr>
        </p:nvSpPr>
        <p:spPr>
          <a:xfrm>
            <a:off x="1676400" y="1143001"/>
            <a:ext cx="6781800" cy="2457450"/>
          </a:xfrm>
        </p:spPr>
        <p:txBody>
          <a:bodyPr>
            <a:normAutofit/>
          </a:bodyPr>
          <a:lstStyle/>
          <a:p>
            <a:pPr marR="0" rtl="1"/>
            <a:r>
              <a:rPr lang="ar-SA" sz="4000" dirty="0" smtClean="0">
                <a:solidFill>
                  <a:schemeClr val="bg1"/>
                </a:solidFill>
                <a:effectLst>
                  <a:glow rad="228600">
                    <a:schemeClr val="accent2">
                      <a:satMod val="175000"/>
                      <a:alpha val="40000"/>
                    </a:schemeClr>
                  </a:glow>
                </a:effectLst>
                <a:latin typeface="HQPB5"/>
                <a:sym typeface="HQPB5"/>
              </a:rPr>
              <a:t>الَّذِينَ يَأْكُلُونَ الرِّبَا لاَ يَقُومُونَ إِلاَّ كَمَا يَقُومُ الَّذِي يَتَخَبَّطُهُ الشَّيْطَانُ مِنَ الْمَسِّ</a:t>
            </a:r>
            <a:endParaRPr lang="en-US" sz="4000" dirty="0">
              <a:solidFill>
                <a:schemeClr val="bg1"/>
              </a:solidFill>
              <a:effectLst>
                <a:glow rad="228600">
                  <a:schemeClr val="accent3">
                    <a:satMod val="175000"/>
                    <a:alpha val="40000"/>
                  </a:schemeClr>
                </a:glow>
              </a:effectLst>
            </a:endParaRPr>
          </a:p>
        </p:txBody>
      </p:sp>
      <p:sp>
        <p:nvSpPr>
          <p:cNvPr id="5" name="Subtitle 4"/>
          <p:cNvSpPr>
            <a:spLocks noGrp="1"/>
          </p:cNvSpPr>
          <p:nvPr>
            <p:ph type="subTitle" idx="1"/>
          </p:nvPr>
        </p:nvSpPr>
        <p:spPr>
          <a:xfrm>
            <a:off x="1866900" y="3352800"/>
            <a:ext cx="6400800" cy="2057400"/>
          </a:xfrm>
        </p:spPr>
        <p:txBody>
          <a:bodyPr>
            <a:noAutofit/>
          </a:bodyPr>
          <a:lstStyle/>
          <a:p>
            <a:r>
              <a:rPr lang="en-US" sz="2800" i="1" dirty="0" err="1" smtClean="0">
                <a:solidFill>
                  <a:schemeClr val="bg1"/>
                </a:solidFill>
                <a:effectLst>
                  <a:glow rad="228600">
                    <a:schemeClr val="accent3">
                      <a:satMod val="175000"/>
                      <a:alpha val="40000"/>
                    </a:schemeClr>
                  </a:glow>
                </a:effectLst>
              </a:rPr>
              <a:t>Orang-orang</a:t>
            </a:r>
            <a:r>
              <a:rPr lang="en-US" sz="2800" i="1" dirty="0" smtClean="0">
                <a:solidFill>
                  <a:schemeClr val="bg1"/>
                </a:solidFill>
                <a:effectLst>
                  <a:glow rad="228600">
                    <a:schemeClr val="accent3">
                      <a:satMod val="175000"/>
                      <a:alpha val="40000"/>
                    </a:schemeClr>
                  </a:glow>
                </a:effectLst>
              </a:rPr>
              <a:t> yang </a:t>
            </a:r>
            <a:r>
              <a:rPr lang="en-US" sz="2800" i="1" dirty="0" err="1" smtClean="0">
                <a:solidFill>
                  <a:schemeClr val="bg1"/>
                </a:solidFill>
                <a:effectLst>
                  <a:glow rad="228600">
                    <a:schemeClr val="accent3">
                      <a:satMod val="175000"/>
                      <a:alpha val="40000"/>
                    </a:schemeClr>
                  </a:glow>
                </a:effectLst>
              </a:rPr>
              <a:t>makan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mengambil</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riba</a:t>
            </a:r>
            <a:r>
              <a:rPr lang="en-US" sz="2800" i="1" dirty="0" smtClean="0">
                <a:solidFill>
                  <a:schemeClr val="bg1"/>
                </a:solidFill>
                <a:effectLst>
                  <a:glow rad="228600">
                    <a:schemeClr val="accent3">
                      <a:satMod val="175000"/>
                      <a:alpha val="40000"/>
                    </a:schemeClr>
                  </a:glow>
                </a:effectLst>
              </a:rPr>
              <a:t> </a:t>
            </a:r>
            <a:r>
              <a:rPr lang="en-US" sz="2800" i="1" dirty="0" err="1" smtClean="0">
                <a:solidFill>
                  <a:srgbClr val="FF0000"/>
                </a:solidFill>
                <a:effectLst>
                  <a:glow rad="228600">
                    <a:schemeClr val="accent3">
                      <a:satMod val="175000"/>
                      <a:alpha val="40000"/>
                    </a:schemeClr>
                  </a:glow>
                </a:effectLst>
              </a:rPr>
              <a:t>tidak</a:t>
            </a:r>
            <a:r>
              <a:rPr lang="en-US" sz="2800" i="1" dirty="0" smtClean="0">
                <a:solidFill>
                  <a:srgbClr val="FF0000"/>
                </a:solidFill>
                <a:effectLst>
                  <a:glow rad="228600">
                    <a:schemeClr val="accent3">
                      <a:satMod val="175000"/>
                      <a:alpha val="40000"/>
                    </a:schemeClr>
                  </a:glow>
                </a:effectLst>
              </a:rPr>
              <a:t> </a:t>
            </a:r>
            <a:r>
              <a:rPr lang="en-US" sz="2800" i="1" dirty="0" err="1" smtClean="0">
                <a:solidFill>
                  <a:srgbClr val="FF0000"/>
                </a:solidFill>
                <a:effectLst>
                  <a:glow rad="228600">
                    <a:schemeClr val="accent3">
                      <a:satMod val="175000"/>
                      <a:alpha val="40000"/>
                    </a:schemeClr>
                  </a:glow>
                </a:effectLst>
              </a:rPr>
              <a:t>dapat</a:t>
            </a:r>
            <a:r>
              <a:rPr lang="en-US" sz="2800" i="1" dirty="0" smtClean="0">
                <a:solidFill>
                  <a:srgbClr val="FF0000"/>
                </a:solidFill>
                <a:effectLst>
                  <a:glow rad="228600">
                    <a:schemeClr val="accent3">
                      <a:satMod val="175000"/>
                      <a:alpha val="40000"/>
                    </a:schemeClr>
                  </a:glow>
                </a:effectLst>
              </a:rPr>
              <a:t> </a:t>
            </a:r>
            <a:r>
              <a:rPr lang="en-US" sz="2800" i="1" dirty="0" err="1" smtClean="0">
                <a:solidFill>
                  <a:srgbClr val="FF0000"/>
                </a:solidFill>
                <a:effectLst>
                  <a:glow rad="228600">
                    <a:schemeClr val="accent3">
                      <a:satMod val="175000"/>
                      <a:alpha val="40000"/>
                    </a:schemeClr>
                  </a:glow>
                </a:effectLst>
              </a:rPr>
              <a:t>berdiri</a:t>
            </a:r>
            <a:r>
              <a:rPr lang="en-US" sz="2800" i="1" dirty="0" smtClean="0">
                <a:solidFill>
                  <a:srgbClr val="FF0000"/>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melainkan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seperti</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berdirinya</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orang</a:t>
            </a:r>
            <a:r>
              <a:rPr lang="en-US" sz="2800" i="1" dirty="0" smtClean="0">
                <a:solidFill>
                  <a:schemeClr val="bg1"/>
                </a:solidFill>
                <a:effectLst>
                  <a:glow rad="228600">
                    <a:schemeClr val="accent3">
                      <a:satMod val="175000"/>
                      <a:alpha val="40000"/>
                    </a:schemeClr>
                  </a:glow>
                </a:effectLst>
              </a:rPr>
              <a:t> yang </a:t>
            </a:r>
            <a:r>
              <a:rPr lang="en-US" sz="2800" i="1" dirty="0" err="1" smtClean="0">
                <a:solidFill>
                  <a:schemeClr val="bg1"/>
                </a:solidFill>
                <a:effectLst>
                  <a:glow rad="228600">
                    <a:schemeClr val="accent3">
                      <a:satMod val="175000"/>
                      <a:alpha val="40000"/>
                    </a:schemeClr>
                  </a:glow>
                </a:effectLst>
              </a:rPr>
              <a:t>kerasukan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syaitan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lantaran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tekanan</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penyakit</a:t>
            </a:r>
            <a:r>
              <a:rPr lang="en-US" sz="2800" i="1" dirty="0" smtClean="0">
                <a:solidFill>
                  <a:schemeClr val="bg1"/>
                </a:solidFill>
                <a:effectLst>
                  <a:glow rad="228600">
                    <a:schemeClr val="accent3">
                      <a:satMod val="175000"/>
                      <a:alpha val="40000"/>
                    </a:schemeClr>
                  </a:glow>
                </a:effectLst>
              </a:rPr>
              <a:t> </a:t>
            </a:r>
            <a:r>
              <a:rPr lang="en-US" sz="2800" i="1" dirty="0" err="1" smtClean="0">
                <a:solidFill>
                  <a:schemeClr val="bg1"/>
                </a:solidFill>
                <a:effectLst>
                  <a:glow rad="228600">
                    <a:schemeClr val="accent3">
                      <a:satMod val="175000"/>
                      <a:alpha val="40000"/>
                    </a:schemeClr>
                  </a:glow>
                </a:effectLst>
              </a:rPr>
              <a:t>gila</a:t>
            </a:r>
            <a:r>
              <a:rPr lang="en-US" sz="2800" i="1" dirty="0" smtClean="0">
                <a:solidFill>
                  <a:schemeClr val="bg1"/>
                </a:solidFill>
                <a:effectLst>
                  <a:glow rad="228600">
                    <a:schemeClr val="accent3">
                      <a:satMod val="175000"/>
                      <a:alpha val="40000"/>
                    </a:schemeClr>
                  </a:glow>
                </a:effectLst>
              </a:rPr>
              <a:t>.</a:t>
            </a:r>
            <a:endParaRPr lang="en-US" sz="2800" dirty="0">
              <a:solidFill>
                <a:schemeClr val="bg1"/>
              </a:solidFill>
              <a:effectLst>
                <a:glow rad="228600">
                  <a:schemeClr val="accent3">
                    <a:satMod val="175000"/>
                    <a:alpha val="40000"/>
                  </a:schemeClr>
                </a:glow>
              </a:effectLst>
            </a:endParaRPr>
          </a:p>
        </p:txBody>
      </p:sp>
      <p:sp>
        <p:nvSpPr>
          <p:cNvPr id="7" name="Title 1"/>
          <p:cNvSpPr txBox="1">
            <a:spLocks/>
          </p:cNvSpPr>
          <p:nvPr/>
        </p:nvSpPr>
        <p:spPr>
          <a:xfrm>
            <a:off x="457200" y="5380038"/>
            <a:ext cx="8229600" cy="10207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3600" b="1" i="0" u="none" strike="noStrike" kern="1200" cap="none" spc="0" normalizeH="0" baseline="0" noProof="0" dirty="0" smtClean="0">
                <a:ln>
                  <a:noFill/>
                </a:ln>
                <a:solidFill>
                  <a:schemeClr val="bg1"/>
                </a:solidFill>
                <a:effectLst>
                  <a:glow rad="228600">
                    <a:schemeClr val="accent2">
                      <a:satMod val="175000"/>
                      <a:alpha val="40000"/>
                    </a:schemeClr>
                  </a:glow>
                </a:effectLst>
                <a:uLnTx/>
                <a:uFillTx/>
                <a:latin typeface="+mj-lt"/>
                <a:ea typeface="+mj-ea"/>
                <a:cs typeface="+mj-cs"/>
              </a:rPr>
              <a:t>BAGAIMANA PENJELASAN EKONOMINYA</a:t>
            </a:r>
            <a:r>
              <a:rPr kumimoji="0" lang="en-US" sz="3600" b="1" i="0" u="none" strike="noStrike" kern="1200" cap="none" spc="0" normalizeH="0" baseline="0" noProof="0" dirty="0" smtClean="0">
                <a:ln>
                  <a:noFill/>
                </a:ln>
                <a:solidFill>
                  <a:schemeClr val="bg1"/>
                </a:solidFill>
                <a:effectLst>
                  <a:glow rad="228600">
                    <a:schemeClr val="accent2">
                      <a:satMod val="175000"/>
                      <a:alpha val="40000"/>
                    </a:schemeClr>
                  </a:glow>
                </a:effectLst>
                <a:uLnTx/>
                <a:uFillTx/>
                <a:latin typeface="+mj-lt"/>
                <a:ea typeface="+mj-ea"/>
                <a:cs typeface="+mj-cs"/>
              </a:rPr>
              <a:t>?</a:t>
            </a:r>
            <a:endParaRPr kumimoji="0" lang="en-US" sz="3600" b="1" i="0" u="none" strike="noStrike" kern="1200" cap="none" spc="0" normalizeH="0" baseline="0" noProof="0" dirty="0">
              <a:ln>
                <a:noFill/>
              </a:ln>
              <a:solidFill>
                <a:schemeClr val="bg1"/>
              </a:solidFill>
              <a:effectLst>
                <a:glow rad="228600">
                  <a:schemeClr val="accent2">
                    <a:satMod val="175000"/>
                    <a:alpha val="40000"/>
                  </a:schemeClr>
                </a:glow>
              </a:effectLst>
              <a:uLnTx/>
              <a:uFillTx/>
              <a:latin typeface="+mj-lt"/>
              <a:ea typeface="+mj-ea"/>
              <a:cs typeface="+mj-cs"/>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id-ID" b="1" dirty="0" smtClean="0"/>
              <a:t>BAGAIMANA </a:t>
            </a:r>
            <a:r>
              <a:rPr lang="en-US" b="1" dirty="0" smtClean="0"/>
              <a:t>PENJELASAN</a:t>
            </a:r>
            <a:r>
              <a:rPr lang="id-ID" b="1" dirty="0" smtClean="0"/>
              <a:t> EKONOMINYA?</a:t>
            </a:r>
            <a:endParaRPr lang="id-ID" b="1" dirty="0"/>
          </a:p>
        </p:txBody>
      </p:sp>
      <p:sp>
        <p:nvSpPr>
          <p:cNvPr id="3" name="Content Placeholder 2"/>
          <p:cNvSpPr>
            <a:spLocks noGrp="1"/>
          </p:cNvSpPr>
          <p:nvPr>
            <p:ph idx="1"/>
          </p:nvPr>
        </p:nvSpPr>
        <p:spPr>
          <a:xfrm>
            <a:off x="1485900" y="2514600"/>
            <a:ext cx="6172200" cy="1600200"/>
          </a:xfrm>
        </p:spPr>
        <p:style>
          <a:lnRef idx="0">
            <a:schemeClr val="accent1"/>
          </a:lnRef>
          <a:fillRef idx="3">
            <a:schemeClr val="accent1"/>
          </a:fillRef>
          <a:effectRef idx="3">
            <a:schemeClr val="accent1"/>
          </a:effectRef>
          <a:fontRef idx="minor">
            <a:schemeClr val="lt1"/>
          </a:fontRef>
        </p:style>
        <p:txBody>
          <a:bodyPr>
            <a:noAutofit/>
          </a:bodyPr>
          <a:lstStyle/>
          <a:p>
            <a:pPr algn="ctr">
              <a:buNone/>
            </a:pPr>
            <a:r>
              <a:rPr lang="id-ID" sz="2800" b="1" dirty="0" smtClean="0"/>
              <a:t>RIBA AKAN </a:t>
            </a:r>
            <a:r>
              <a:rPr lang="id-ID" sz="2800" b="1" dirty="0" smtClean="0"/>
              <a:t>SENANTIASA</a:t>
            </a:r>
            <a:r>
              <a:rPr lang="en-US" sz="2800" b="1" dirty="0" smtClean="0"/>
              <a:t> </a:t>
            </a:r>
            <a:r>
              <a:rPr lang="id-ID" sz="2800" b="1" dirty="0" smtClean="0"/>
              <a:t>MENYEBABKAN</a:t>
            </a:r>
            <a:r>
              <a:rPr lang="en-US" sz="2800" b="1" dirty="0" smtClean="0"/>
              <a:t> </a:t>
            </a:r>
            <a:r>
              <a:rPr lang="id-ID" sz="2800" b="1" dirty="0" smtClean="0"/>
              <a:t>TERJADINYA KEGONCANGAN</a:t>
            </a:r>
            <a:r>
              <a:rPr lang="en-US" sz="2800" b="1" dirty="0" smtClean="0"/>
              <a:t> (KRISIS)</a:t>
            </a:r>
            <a:r>
              <a:rPr lang="en-US" sz="2800" b="1" dirty="0" smtClean="0"/>
              <a:t> </a:t>
            </a:r>
            <a:r>
              <a:rPr lang="id-ID" sz="2800" b="1" dirty="0" smtClean="0"/>
              <a:t>EKONOMI</a:t>
            </a:r>
            <a:endParaRPr lang="id-ID" sz="2800" b="1" dirty="0" smtClean="0"/>
          </a:p>
        </p:txBody>
      </p:sp>
      <p:sp>
        <p:nvSpPr>
          <p:cNvPr id="4" name="Oval 3"/>
          <p:cNvSpPr/>
          <p:nvPr/>
        </p:nvSpPr>
        <p:spPr>
          <a:xfrm>
            <a:off x="3009900" y="4953000"/>
            <a:ext cx="3124200" cy="12954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3200" b="1" dirty="0" smtClean="0"/>
              <a:t>MENGAPA?</a:t>
            </a:r>
            <a:endParaRPr lang="id-ID" sz="3200" b="1" dirty="0"/>
          </a:p>
        </p:txBody>
      </p:sp>
      <p:sp>
        <p:nvSpPr>
          <p:cNvPr id="5" name="Down Arrow 4"/>
          <p:cNvSpPr/>
          <p:nvPr/>
        </p:nvSpPr>
        <p:spPr>
          <a:xfrm>
            <a:off x="4343400" y="1752600"/>
            <a:ext cx="457200" cy="609600"/>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id-ID"/>
          </a:p>
        </p:txBody>
      </p:sp>
      <p:sp>
        <p:nvSpPr>
          <p:cNvPr id="6" name="Down Arrow 5"/>
          <p:cNvSpPr/>
          <p:nvPr/>
        </p:nvSpPr>
        <p:spPr>
          <a:xfrm>
            <a:off x="4343400" y="4267200"/>
            <a:ext cx="457200" cy="609600"/>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id-ID"/>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trips(downLeft)">
                                      <p:cBhvr>
                                        <p:cTn id="7" dur="500"/>
                                        <p:tgtEl>
                                          <p:spTgt spid="3">
                                            <p:bg/>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strips(downLeft)">
                                      <p:cBhvr>
                                        <p:cTn id="10" dur="500"/>
                                        <p:tgtEl>
                                          <p:spTgt spid="3">
                                            <p:txEl>
                                              <p:pRg st="0" end="0"/>
                                            </p:txEl>
                                          </p:spTgt>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down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strips(downLeft)">
                                      <p:cBhvr>
                                        <p:cTn id="18" dur="500"/>
                                        <p:tgtEl>
                                          <p:spTgt spid="4"/>
                                        </p:tgtEl>
                                      </p:cBhvr>
                                    </p:animEffect>
                                  </p:childTnLst>
                                </p:cTn>
                              </p:par>
                              <p:par>
                                <p:cTn id="19" presetID="18" presetClass="entr" presetSubtype="1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Left)">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D:\GAMBAR\BG kosong\bacground umumas.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74638"/>
            <a:ext cx="8229600" cy="2011362"/>
          </a:xfrm>
        </p:spPr>
        <p:txBody>
          <a:bodyPr>
            <a:noAutofit/>
          </a:bodyPr>
          <a:lstStyle/>
          <a:p>
            <a:r>
              <a:rPr lang="en-US" b="1" dirty="0" smtClean="0">
                <a:solidFill>
                  <a:schemeClr val="bg1"/>
                </a:solidFill>
                <a:effectLst>
                  <a:glow rad="228600">
                    <a:schemeClr val="accent2">
                      <a:satMod val="175000"/>
                      <a:alpha val="40000"/>
                    </a:schemeClr>
                  </a:glow>
                </a:effectLst>
              </a:rPr>
              <a:t>MENGAPA HAL ITU DAPAT TERJADI?</a:t>
            </a:r>
            <a:endParaRPr lang="en-US" b="1" dirty="0">
              <a:solidFill>
                <a:schemeClr val="bg1"/>
              </a:solidFill>
              <a:effectLst>
                <a:glow rad="228600">
                  <a:schemeClr val="accent2">
                    <a:satMod val="175000"/>
                    <a:alpha val="40000"/>
                  </a:schemeClr>
                </a:glow>
              </a:effectLst>
            </a:endParaRPr>
          </a:p>
        </p:txBody>
      </p:sp>
      <p:sp>
        <p:nvSpPr>
          <p:cNvPr id="4" name="Title 3"/>
          <p:cNvSpPr>
            <a:spLocks noGrp="1"/>
          </p:cNvSpPr>
          <p:nvPr>
            <p:ph idx="1"/>
          </p:nvPr>
        </p:nvSpPr>
        <p:spPr>
          <a:xfrm>
            <a:off x="457200" y="2895600"/>
            <a:ext cx="8229600" cy="990600"/>
          </a:xfrm>
        </p:spPr>
        <p:txBody>
          <a:bodyPr>
            <a:normAutofit fontScale="97500"/>
          </a:bodyPr>
          <a:lstStyle/>
          <a:p>
            <a:pPr marR="0" algn="ctr" rtl="1">
              <a:buNone/>
            </a:pPr>
            <a:r>
              <a:rPr lang="en-US" baseline="0" dirty="0" smtClean="0">
                <a:solidFill>
                  <a:schemeClr val="bg1"/>
                </a:solidFill>
                <a:effectLst>
                  <a:glow rad="228600">
                    <a:schemeClr val="accent2">
                      <a:satMod val="175000"/>
                      <a:alpha val="40000"/>
                    </a:schemeClr>
                  </a:glow>
                </a:effectLst>
                <a:latin typeface="HQPB4"/>
                <a:sym typeface="HQPB4"/>
              </a:rPr>
              <a:t></a:t>
            </a:r>
            <a:r>
              <a:rPr lang="ar-SA" sz="3600" baseline="0" dirty="0" smtClean="0">
                <a:solidFill>
                  <a:schemeClr val="bg1"/>
                </a:solidFill>
                <a:effectLst>
                  <a:glow rad="228600">
                    <a:schemeClr val="accent2">
                      <a:satMod val="175000"/>
                      <a:alpha val="40000"/>
                    </a:schemeClr>
                  </a:glow>
                </a:effectLst>
                <a:latin typeface="Arial"/>
                <a:sym typeface="HQPB4"/>
              </a:rPr>
              <a:t> </a:t>
            </a:r>
            <a:r>
              <a:rPr lang="ar-SA" sz="4900" dirty="0" smtClean="0">
                <a:solidFill>
                  <a:schemeClr val="bg1"/>
                </a:solidFill>
                <a:effectLst>
                  <a:glow rad="228600">
                    <a:schemeClr val="accent2">
                      <a:satMod val="175000"/>
                      <a:alpha val="40000"/>
                    </a:schemeClr>
                  </a:glow>
                </a:effectLst>
                <a:latin typeface="HQPB5"/>
                <a:sym typeface="HQPB5"/>
              </a:rPr>
              <a:t>ذَلِكَ بِأَنَّهُمْ قَالُواْ إِنَّمَا الْبَيْعُ مِثْلُ الرِّبَا</a:t>
            </a:r>
            <a:endParaRPr lang="en-US" sz="4900" dirty="0">
              <a:solidFill>
                <a:schemeClr val="bg1"/>
              </a:solidFill>
              <a:effectLst>
                <a:glow rad="228600">
                  <a:schemeClr val="accent2">
                    <a:satMod val="175000"/>
                    <a:alpha val="40000"/>
                  </a:schemeClr>
                </a:glow>
              </a:effectLst>
            </a:endParaRPr>
          </a:p>
        </p:txBody>
      </p:sp>
      <p:sp>
        <p:nvSpPr>
          <p:cNvPr id="5" name="TextBox 4"/>
          <p:cNvSpPr txBox="1"/>
          <p:nvPr/>
        </p:nvSpPr>
        <p:spPr>
          <a:xfrm>
            <a:off x="762000" y="4267200"/>
            <a:ext cx="7620000" cy="1384995"/>
          </a:xfrm>
          <a:prstGeom prst="rect">
            <a:avLst/>
          </a:prstGeom>
          <a:noFill/>
        </p:spPr>
        <p:txBody>
          <a:bodyPr wrap="square" rtlCol="0">
            <a:spAutoFit/>
          </a:bodyPr>
          <a:lstStyle/>
          <a:p>
            <a:pPr algn="ctr"/>
            <a:r>
              <a:rPr lang="en-US" sz="2800" i="1" dirty="0" err="1">
                <a:solidFill>
                  <a:schemeClr val="bg1"/>
                </a:solidFill>
                <a:effectLst>
                  <a:glow rad="228600">
                    <a:schemeClr val="accent2">
                      <a:satMod val="175000"/>
                      <a:alpha val="40000"/>
                    </a:schemeClr>
                  </a:glow>
                </a:effectLst>
              </a:rPr>
              <a:t>keadaan</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mereka</a:t>
            </a:r>
            <a:r>
              <a:rPr lang="en-US" sz="2800" i="1" dirty="0">
                <a:solidFill>
                  <a:schemeClr val="bg1"/>
                </a:solidFill>
                <a:effectLst>
                  <a:glow rad="228600">
                    <a:schemeClr val="accent2">
                      <a:satMod val="175000"/>
                      <a:alpha val="40000"/>
                    </a:schemeClr>
                  </a:glow>
                </a:effectLst>
              </a:rPr>
              <a:t> yang </a:t>
            </a:r>
            <a:r>
              <a:rPr lang="en-US" sz="2800" i="1" dirty="0" err="1">
                <a:solidFill>
                  <a:schemeClr val="bg1"/>
                </a:solidFill>
                <a:effectLst>
                  <a:glow rad="228600">
                    <a:schemeClr val="accent2">
                      <a:satMod val="175000"/>
                      <a:alpha val="40000"/>
                    </a:schemeClr>
                  </a:glow>
                </a:effectLst>
              </a:rPr>
              <a:t>demikian</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itu</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adalah</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disebabkan</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mereka</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Berkata</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berpendapat</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Sesungguhnya</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jual</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beli</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itu</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sama</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dengan</a:t>
            </a:r>
            <a:r>
              <a:rPr lang="en-US" sz="2800" i="1" dirty="0">
                <a:solidFill>
                  <a:schemeClr val="bg1"/>
                </a:solidFill>
                <a:effectLst>
                  <a:glow rad="228600">
                    <a:schemeClr val="accent2">
                      <a:satMod val="175000"/>
                      <a:alpha val="40000"/>
                    </a:schemeClr>
                  </a:glow>
                </a:effectLst>
              </a:rPr>
              <a:t> </a:t>
            </a:r>
            <a:r>
              <a:rPr lang="en-US" sz="2800" i="1" dirty="0" err="1">
                <a:solidFill>
                  <a:schemeClr val="bg1"/>
                </a:solidFill>
                <a:effectLst>
                  <a:glow rad="228600">
                    <a:schemeClr val="accent2">
                      <a:satMod val="175000"/>
                      <a:alpha val="40000"/>
                    </a:schemeClr>
                  </a:glow>
                </a:effectLst>
              </a:rPr>
              <a:t>riba</a:t>
            </a:r>
            <a:r>
              <a:rPr lang="en-US" sz="2800" i="1" dirty="0">
                <a:solidFill>
                  <a:schemeClr val="bg1"/>
                </a:solidFill>
                <a:effectLst>
                  <a:glow rad="228600">
                    <a:schemeClr val="accent2">
                      <a:satMod val="175000"/>
                      <a:alpha val="40000"/>
                    </a:schemeClr>
                  </a:glow>
                </a:effectLst>
              </a:rPr>
              <a:t>,</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0" y="0"/>
            <a:ext cx="9144000" cy="685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grpSp>
        <p:nvGrpSpPr>
          <p:cNvPr id="2" name="Group 50"/>
          <p:cNvGrpSpPr/>
          <p:nvPr/>
        </p:nvGrpSpPr>
        <p:grpSpPr>
          <a:xfrm>
            <a:off x="838200" y="1143000"/>
            <a:ext cx="7391400" cy="4724400"/>
            <a:chOff x="838200" y="1143000"/>
            <a:chExt cx="7391400" cy="4724400"/>
          </a:xfrm>
        </p:grpSpPr>
        <p:sp>
          <p:nvSpPr>
            <p:cNvPr id="4" name="Rounded Rectangle 3"/>
            <p:cNvSpPr/>
            <p:nvPr/>
          </p:nvSpPr>
          <p:spPr>
            <a:xfrm>
              <a:off x="838200" y="2933700"/>
              <a:ext cx="2209800" cy="9906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t>RUMAH TANGGA</a:t>
              </a:r>
            </a:p>
          </p:txBody>
        </p:sp>
        <p:sp>
          <p:nvSpPr>
            <p:cNvPr id="5" name="Rounded Rectangle 4"/>
            <p:cNvSpPr/>
            <p:nvPr/>
          </p:nvSpPr>
          <p:spPr>
            <a:xfrm>
              <a:off x="6019800" y="2933700"/>
              <a:ext cx="2209800" cy="99060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t>PERUSAHAAN</a:t>
              </a:r>
            </a:p>
          </p:txBody>
        </p:sp>
        <p:sp>
          <p:nvSpPr>
            <p:cNvPr id="6" name="Bent Arrow 5"/>
            <p:cNvSpPr/>
            <p:nvPr/>
          </p:nvSpPr>
          <p:spPr>
            <a:xfrm>
              <a:off x="1524000" y="1143000"/>
              <a:ext cx="1828800" cy="1600200"/>
            </a:xfrm>
            <a:prstGeom prst="bentArrow">
              <a:avLst>
                <a:gd name="adj1" fmla="val 10088"/>
                <a:gd name="adj2" fmla="val 11331"/>
                <a:gd name="adj3" fmla="val 1174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7" name="Rounded Rectangle 6"/>
            <p:cNvSpPr/>
            <p:nvPr/>
          </p:nvSpPr>
          <p:spPr>
            <a:xfrm>
              <a:off x="3619500" y="1143000"/>
              <a:ext cx="19050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smtClean="0"/>
                <a:t>LABA</a:t>
              </a:r>
              <a:endParaRPr lang="en-US" b="1" dirty="0"/>
            </a:p>
          </p:txBody>
        </p:sp>
        <p:sp>
          <p:nvSpPr>
            <p:cNvPr id="8" name="Rounded Rectangle 7"/>
            <p:cNvSpPr/>
            <p:nvPr/>
          </p:nvSpPr>
          <p:spPr>
            <a:xfrm>
              <a:off x="3619500" y="2057400"/>
              <a:ext cx="19050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a:t>BARANG </a:t>
              </a:r>
            </a:p>
          </p:txBody>
        </p:sp>
        <p:sp>
          <p:nvSpPr>
            <p:cNvPr id="9" name="Bent Arrow 8"/>
            <p:cNvSpPr/>
            <p:nvPr/>
          </p:nvSpPr>
          <p:spPr>
            <a:xfrm rot="5400000">
              <a:off x="5943600" y="990600"/>
              <a:ext cx="1447800" cy="1905000"/>
            </a:xfrm>
            <a:prstGeom prst="bentArrow">
              <a:avLst>
                <a:gd name="adj1" fmla="val 10324"/>
                <a:gd name="adj2" fmla="val 13738"/>
                <a:gd name="adj3" fmla="val 1174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0" name="Bent Arrow 9"/>
            <p:cNvSpPr/>
            <p:nvPr/>
          </p:nvSpPr>
          <p:spPr>
            <a:xfrm flipH="1">
              <a:off x="5715000" y="1981200"/>
              <a:ext cx="1447800" cy="685800"/>
            </a:xfrm>
            <a:prstGeom prst="bentArrow">
              <a:avLst>
                <a:gd name="adj1" fmla="val 23565"/>
                <a:gd name="adj2" fmla="val 27977"/>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1" name="Bent Arrow 10"/>
            <p:cNvSpPr/>
            <p:nvPr/>
          </p:nvSpPr>
          <p:spPr>
            <a:xfrm rot="16200000" flipH="1">
              <a:off x="2362200" y="1752600"/>
              <a:ext cx="609600" cy="1371600"/>
            </a:xfrm>
            <a:prstGeom prst="bentArrow">
              <a:avLst>
                <a:gd name="adj1" fmla="val 26616"/>
                <a:gd name="adj2" fmla="val 27859"/>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4" name="Bent Arrow 13"/>
            <p:cNvSpPr/>
            <p:nvPr/>
          </p:nvSpPr>
          <p:spPr>
            <a:xfrm rot="10800000" flipH="1">
              <a:off x="1600200" y="4191000"/>
              <a:ext cx="990600" cy="1524000"/>
            </a:xfrm>
            <a:prstGeom prst="bentArrow">
              <a:avLst>
                <a:gd name="adj1" fmla="val 14767"/>
                <a:gd name="adj2" fmla="val 15471"/>
                <a:gd name="adj3" fmla="val 1577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 name="Bent Arrow 14"/>
            <p:cNvSpPr/>
            <p:nvPr/>
          </p:nvSpPr>
          <p:spPr>
            <a:xfrm flipH="1" flipV="1">
              <a:off x="6019800" y="4114800"/>
              <a:ext cx="1066800" cy="685800"/>
            </a:xfrm>
            <a:prstGeom prst="bentArrow">
              <a:avLst>
                <a:gd name="adj1" fmla="val 22907"/>
                <a:gd name="adj2" fmla="val 29008"/>
                <a:gd name="adj3" fmla="val 23012"/>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6" name="Bent Arrow 15"/>
            <p:cNvSpPr/>
            <p:nvPr/>
          </p:nvSpPr>
          <p:spPr>
            <a:xfrm rot="5400000" flipH="1" flipV="1">
              <a:off x="2286000" y="3886200"/>
              <a:ext cx="533400" cy="1143000"/>
            </a:xfrm>
            <a:prstGeom prst="bentArrow">
              <a:avLst>
                <a:gd name="adj1" fmla="val 29762"/>
                <a:gd name="adj2" fmla="val 39931"/>
                <a:gd name="adj3" fmla="val 298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Bent Arrow 16"/>
            <p:cNvSpPr/>
            <p:nvPr/>
          </p:nvSpPr>
          <p:spPr>
            <a:xfrm rot="16200000" flipV="1">
              <a:off x="6362700" y="4381500"/>
              <a:ext cx="1524000" cy="990600"/>
            </a:xfrm>
            <a:prstGeom prst="bentArrow">
              <a:avLst>
                <a:gd name="adj1" fmla="val 14832"/>
                <a:gd name="adj2" fmla="val 18357"/>
                <a:gd name="adj3" fmla="val 11937"/>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9" name="TextBox 18"/>
            <p:cNvSpPr txBox="1"/>
            <p:nvPr/>
          </p:nvSpPr>
          <p:spPr>
            <a:xfrm>
              <a:off x="3629595" y="1524000"/>
              <a:ext cx="1884811" cy="400110"/>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wrap="none">
              <a:spAutoFit/>
            </a:bodyPr>
            <a:lstStyle/>
            <a:p>
              <a:pPr fontAlgn="auto">
                <a:spcBef>
                  <a:spcPts val="0"/>
                </a:spcBef>
                <a:spcAft>
                  <a:spcPts val="0"/>
                </a:spcAft>
                <a:defRPr/>
              </a:pPr>
              <a:r>
                <a:rPr lang="en-US" sz="2000" b="1" dirty="0">
                  <a:solidFill>
                    <a:schemeClr val="tx1"/>
                  </a:solidFill>
                </a:rPr>
                <a:t>PASAR BARANG</a:t>
              </a:r>
            </a:p>
          </p:txBody>
        </p:sp>
        <p:sp>
          <p:nvSpPr>
            <p:cNvPr id="20" name="TextBox 19"/>
            <p:cNvSpPr txBox="1"/>
            <p:nvPr/>
          </p:nvSpPr>
          <p:spPr>
            <a:xfrm>
              <a:off x="3055111" y="4876800"/>
              <a:ext cx="3033779" cy="400110"/>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wrap="none">
              <a:spAutoFit/>
            </a:bodyPr>
            <a:lstStyle/>
            <a:p>
              <a:pPr fontAlgn="auto">
                <a:spcBef>
                  <a:spcPts val="0"/>
                </a:spcBef>
                <a:spcAft>
                  <a:spcPts val="0"/>
                </a:spcAft>
                <a:defRPr/>
              </a:pPr>
              <a:r>
                <a:rPr lang="en-US" sz="2000" b="1" dirty="0">
                  <a:solidFill>
                    <a:schemeClr val="tx1"/>
                  </a:solidFill>
                </a:rPr>
                <a:t>PASAR FAKTOR PRODUKSI</a:t>
              </a:r>
            </a:p>
          </p:txBody>
        </p:sp>
        <p:grpSp>
          <p:nvGrpSpPr>
            <p:cNvPr id="3" name="Group 27"/>
            <p:cNvGrpSpPr/>
            <p:nvPr/>
          </p:nvGrpSpPr>
          <p:grpSpPr>
            <a:xfrm>
              <a:off x="2667000" y="5410200"/>
              <a:ext cx="3848100" cy="457200"/>
              <a:chOff x="2743200" y="5410200"/>
              <a:chExt cx="3581400" cy="304800"/>
            </a:xfrm>
          </p:grpSpPr>
          <p:sp>
            <p:nvSpPr>
              <p:cNvPr id="12" name="Rounded Rectangle 11"/>
              <p:cNvSpPr/>
              <p:nvPr/>
            </p:nvSpPr>
            <p:spPr>
              <a:xfrm>
                <a:off x="2743200" y="5410200"/>
                <a:ext cx="9243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smtClean="0"/>
                  <a:t>LAHAN</a:t>
                </a:r>
                <a:endParaRPr lang="en-US" b="1" dirty="0"/>
              </a:p>
            </p:txBody>
          </p:sp>
          <p:sp>
            <p:nvSpPr>
              <p:cNvPr id="21" name="Rounded Rectangle 20"/>
              <p:cNvSpPr/>
              <p:nvPr/>
            </p:nvSpPr>
            <p:spPr>
              <a:xfrm>
                <a:off x="3733800" y="5410200"/>
                <a:ext cx="16101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a:t>TENAGA KERJA</a:t>
                </a:r>
              </a:p>
            </p:txBody>
          </p:sp>
          <p:sp>
            <p:nvSpPr>
              <p:cNvPr id="22" name="Rounded Rectangle 21"/>
              <p:cNvSpPr/>
              <p:nvPr/>
            </p:nvSpPr>
            <p:spPr>
              <a:xfrm>
                <a:off x="5410200" y="5410200"/>
                <a:ext cx="9144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smtClean="0"/>
                  <a:t>UANG</a:t>
                </a:r>
                <a:endParaRPr lang="en-US" b="1" dirty="0"/>
              </a:p>
            </p:txBody>
          </p:sp>
        </p:grpSp>
        <p:grpSp>
          <p:nvGrpSpPr>
            <p:cNvPr id="18" name="Group 26"/>
            <p:cNvGrpSpPr/>
            <p:nvPr/>
          </p:nvGrpSpPr>
          <p:grpSpPr>
            <a:xfrm>
              <a:off x="3276600" y="4495800"/>
              <a:ext cx="2667000" cy="304800"/>
              <a:chOff x="3200400" y="4495800"/>
              <a:chExt cx="2667000" cy="304800"/>
            </a:xfrm>
          </p:grpSpPr>
          <p:sp>
            <p:nvSpPr>
              <p:cNvPr id="13" name="Rounded Rectangle 12"/>
              <p:cNvSpPr/>
              <p:nvPr/>
            </p:nvSpPr>
            <p:spPr>
              <a:xfrm>
                <a:off x="3200400" y="4495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smtClean="0"/>
                  <a:t>SEWA</a:t>
                </a:r>
                <a:endParaRPr lang="en-US" b="1" dirty="0"/>
              </a:p>
            </p:txBody>
          </p:sp>
          <p:sp>
            <p:nvSpPr>
              <p:cNvPr id="23" name="Rounded Rectangle 22"/>
              <p:cNvSpPr/>
              <p:nvPr/>
            </p:nvSpPr>
            <p:spPr>
              <a:xfrm>
                <a:off x="4038600" y="4495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a:t>UPAH</a:t>
                </a:r>
              </a:p>
            </p:txBody>
          </p:sp>
          <p:sp>
            <p:nvSpPr>
              <p:cNvPr id="24" name="Rounded Rectangle 23"/>
              <p:cNvSpPr/>
              <p:nvPr/>
            </p:nvSpPr>
            <p:spPr>
              <a:xfrm>
                <a:off x="4876800" y="4495800"/>
                <a:ext cx="990600"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b="1" dirty="0"/>
                  <a:t>BUNGA</a:t>
                </a:r>
              </a:p>
            </p:txBody>
          </p:sp>
        </p:grpSp>
      </p:grpSp>
      <p:sp>
        <p:nvSpPr>
          <p:cNvPr id="3134" name="TextBox 26"/>
          <p:cNvSpPr txBox="1">
            <a:spLocks noChangeArrowheads="1"/>
          </p:cNvSpPr>
          <p:nvPr/>
        </p:nvSpPr>
        <p:spPr bwMode="auto">
          <a:xfrm>
            <a:off x="1371600" y="228600"/>
            <a:ext cx="6508769" cy="523220"/>
          </a:xfrm>
          <a:prstGeom prst="rect">
            <a:avLst/>
          </a:prstGeom>
          <a:noFill/>
          <a:ln w="9525">
            <a:noFill/>
            <a:miter lim="800000"/>
            <a:headEnd/>
            <a:tailEnd/>
          </a:ln>
        </p:spPr>
        <p:txBody>
          <a:bodyPr wrap="none">
            <a:spAutoFit/>
          </a:bodyPr>
          <a:lstStyle/>
          <a:p>
            <a:r>
              <a:rPr lang="en-US" sz="2800" b="1" dirty="0" smtClean="0">
                <a:latin typeface="Calibri" pitchFamily="34" charset="0"/>
              </a:rPr>
              <a:t>DIAGRAM ALIR MEKANISME PASAR </a:t>
            </a:r>
            <a:r>
              <a:rPr lang="en-US" sz="2800" b="1" dirty="0" smtClean="0">
                <a:latin typeface="Calibri" pitchFamily="34" charset="0"/>
              </a:rPr>
              <a:t>BEBAS</a:t>
            </a:r>
            <a:endParaRPr lang="en-US" sz="2800" b="1" dirty="0">
              <a:latin typeface="Calibri" pitchFamily="34" charset="0"/>
            </a:endParaRPr>
          </a:p>
        </p:txBody>
      </p:sp>
      <p:grpSp>
        <p:nvGrpSpPr>
          <p:cNvPr id="29" name="Group 44"/>
          <p:cNvGrpSpPr/>
          <p:nvPr/>
        </p:nvGrpSpPr>
        <p:grpSpPr>
          <a:xfrm>
            <a:off x="3962400" y="838200"/>
            <a:ext cx="1143000" cy="2133600"/>
            <a:chOff x="3962400" y="838200"/>
            <a:chExt cx="1143000" cy="2133600"/>
          </a:xfrm>
        </p:grpSpPr>
        <p:sp>
          <p:nvSpPr>
            <p:cNvPr id="25" name="Oval 24"/>
            <p:cNvSpPr/>
            <p:nvPr/>
          </p:nvSpPr>
          <p:spPr>
            <a:xfrm>
              <a:off x="3962400" y="838200"/>
              <a:ext cx="1143000" cy="914400"/>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p:cNvCxnSpPr>
              <a:stCxn id="25" idx="4"/>
            </p:cNvCxnSpPr>
            <p:nvPr/>
          </p:nvCxnSpPr>
          <p:spPr>
            <a:xfrm rot="16200000" flipH="1">
              <a:off x="3943350" y="2343150"/>
              <a:ext cx="1219200" cy="38100"/>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31" name="TextBox 30"/>
          <p:cNvSpPr txBox="1"/>
          <p:nvPr/>
        </p:nvSpPr>
        <p:spPr>
          <a:xfrm>
            <a:off x="3657600" y="3048000"/>
            <a:ext cx="1881028" cy="369332"/>
          </a:xfrm>
          <a:prstGeom prst="rect">
            <a:avLst/>
          </a:prstGeom>
          <a:noFill/>
          <a:ln w="57150">
            <a:solidFill>
              <a:schemeClr val="accent2">
                <a:lumMod val="75000"/>
              </a:schemeClr>
            </a:solidFill>
          </a:ln>
        </p:spPr>
        <p:txBody>
          <a:bodyPr wrap="none" rtlCol="0">
            <a:spAutoFit/>
          </a:bodyPr>
          <a:lstStyle/>
          <a:p>
            <a:pPr algn="ctr"/>
            <a:r>
              <a:rPr lang="en-US" b="1" dirty="0" smtClean="0"/>
              <a:t>DIANGGAP SAMA</a:t>
            </a:r>
            <a:endParaRPr lang="en-US" b="1" dirty="0"/>
          </a:p>
        </p:txBody>
      </p:sp>
      <p:grpSp>
        <p:nvGrpSpPr>
          <p:cNvPr id="32" name="Group 45"/>
          <p:cNvGrpSpPr/>
          <p:nvPr/>
        </p:nvGrpSpPr>
        <p:grpSpPr>
          <a:xfrm>
            <a:off x="3048000" y="3505200"/>
            <a:ext cx="990600" cy="1524000"/>
            <a:chOff x="3048000" y="3505200"/>
            <a:chExt cx="990600" cy="1524000"/>
          </a:xfrm>
        </p:grpSpPr>
        <p:sp>
          <p:nvSpPr>
            <p:cNvPr id="26" name="Oval 25"/>
            <p:cNvSpPr/>
            <p:nvPr/>
          </p:nvSpPr>
          <p:spPr>
            <a:xfrm>
              <a:off x="3048000" y="4114800"/>
              <a:ext cx="990600" cy="914400"/>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p:cNvCxnSpPr/>
            <p:nvPr/>
          </p:nvCxnSpPr>
          <p:spPr>
            <a:xfrm rot="5400000" flipH="1" flipV="1">
              <a:off x="3505200" y="3657600"/>
              <a:ext cx="609600" cy="304800"/>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47"/>
          <p:cNvGrpSpPr/>
          <p:nvPr/>
        </p:nvGrpSpPr>
        <p:grpSpPr>
          <a:xfrm>
            <a:off x="4953000" y="3505200"/>
            <a:ext cx="990600" cy="1524000"/>
            <a:chOff x="4953000" y="3505200"/>
            <a:chExt cx="990600" cy="1524000"/>
          </a:xfrm>
        </p:grpSpPr>
        <p:sp>
          <p:nvSpPr>
            <p:cNvPr id="28" name="Oval 27"/>
            <p:cNvSpPr/>
            <p:nvPr/>
          </p:nvSpPr>
          <p:spPr>
            <a:xfrm>
              <a:off x="4953000" y="4114800"/>
              <a:ext cx="990600" cy="914400"/>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p:cNvCxnSpPr/>
            <p:nvPr/>
          </p:nvCxnSpPr>
          <p:spPr>
            <a:xfrm rot="16200000" flipV="1">
              <a:off x="4953794" y="3734594"/>
              <a:ext cx="609600" cy="150812"/>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5" name="Group 46"/>
          <p:cNvGrpSpPr/>
          <p:nvPr/>
        </p:nvGrpSpPr>
        <p:grpSpPr>
          <a:xfrm>
            <a:off x="4038600" y="3505200"/>
            <a:ext cx="914400" cy="1524000"/>
            <a:chOff x="4038600" y="3505200"/>
            <a:chExt cx="914400" cy="1524000"/>
          </a:xfrm>
        </p:grpSpPr>
        <p:sp>
          <p:nvSpPr>
            <p:cNvPr id="27" name="Oval 26"/>
            <p:cNvSpPr/>
            <p:nvPr/>
          </p:nvSpPr>
          <p:spPr>
            <a:xfrm>
              <a:off x="4038600" y="4114800"/>
              <a:ext cx="914400" cy="914400"/>
            </a:xfrm>
            <a:prstGeom prst="ellipse">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a:stCxn id="27" idx="0"/>
            </p:cNvCxnSpPr>
            <p:nvPr/>
          </p:nvCxnSpPr>
          <p:spPr>
            <a:xfrm rot="5400000" flipH="1" flipV="1">
              <a:off x="4229100" y="3771900"/>
              <a:ext cx="609600" cy="76200"/>
            </a:xfrm>
            <a:prstGeom prst="straightConnector1">
              <a:avLst/>
            </a:prstGeom>
            <a:ln w="571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6" name="Group 53"/>
          <p:cNvGrpSpPr/>
          <p:nvPr/>
        </p:nvGrpSpPr>
        <p:grpSpPr>
          <a:xfrm>
            <a:off x="4953000" y="4343400"/>
            <a:ext cx="2819400" cy="1905000"/>
            <a:chOff x="4953000" y="4343400"/>
            <a:chExt cx="2819400" cy="1905000"/>
          </a:xfrm>
        </p:grpSpPr>
        <p:sp>
          <p:nvSpPr>
            <p:cNvPr id="40" name="Rounded Rectangle 39"/>
            <p:cNvSpPr/>
            <p:nvPr/>
          </p:nvSpPr>
          <p:spPr>
            <a:xfrm>
              <a:off x="4953000" y="4343400"/>
              <a:ext cx="2819400" cy="16764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Arrow Connector 42"/>
            <p:cNvCxnSpPr/>
            <p:nvPr/>
          </p:nvCxnSpPr>
          <p:spPr>
            <a:xfrm rot="10800000" flipV="1">
              <a:off x="5334000" y="5867400"/>
              <a:ext cx="610394" cy="3810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52" name="TextBox 51"/>
          <p:cNvSpPr txBox="1"/>
          <p:nvPr/>
        </p:nvSpPr>
        <p:spPr>
          <a:xfrm>
            <a:off x="228600" y="6172200"/>
            <a:ext cx="5334000" cy="381000"/>
          </a:xfrm>
          <a:prstGeom prst="rect">
            <a:avLst/>
          </a:prstGeom>
          <a:noFill/>
        </p:spPr>
        <p:txBody>
          <a:bodyPr wrap="square" rtlCol="0">
            <a:spAutoFit/>
          </a:bodyPr>
          <a:lstStyle/>
          <a:p>
            <a:r>
              <a:rPr lang="en-US" b="1" i="1" dirty="0" smtClean="0">
                <a:solidFill>
                  <a:srgbClr val="FF0000"/>
                </a:solidFill>
              </a:rPr>
              <a:t>BERKEMBANG SENDIRI MENJADI PASAR KEUANGAN</a:t>
            </a:r>
            <a:endParaRPr lang="en-US" b="1" i="1" dirty="0">
              <a:solidFill>
                <a:srgbClr val="FF00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upRight)">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strips(upRight)">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9"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strips(upLeft)">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1000" fill="hold"/>
                                        <p:tgtEl>
                                          <p:spTgt spid="31"/>
                                        </p:tgtEl>
                                        <p:attrNameLst>
                                          <p:attrName>ppt_w</p:attrName>
                                        </p:attrNameLst>
                                      </p:cBhvr>
                                      <p:tavLst>
                                        <p:tav tm="0">
                                          <p:val>
                                            <p:strVal val="#ppt_w*0.70"/>
                                          </p:val>
                                        </p:tav>
                                        <p:tav tm="100000">
                                          <p:val>
                                            <p:strVal val="#ppt_w"/>
                                          </p:val>
                                        </p:tav>
                                      </p:tavLst>
                                    </p:anim>
                                    <p:anim calcmode="lin" valueType="num">
                                      <p:cBhvr>
                                        <p:cTn id="28" dur="1000" fill="hold"/>
                                        <p:tgtEl>
                                          <p:spTgt spid="31"/>
                                        </p:tgtEl>
                                        <p:attrNameLst>
                                          <p:attrName>ppt_h</p:attrName>
                                        </p:attrNameLst>
                                      </p:cBhvr>
                                      <p:tavLst>
                                        <p:tav tm="0">
                                          <p:val>
                                            <p:strVal val="#ppt_h"/>
                                          </p:val>
                                        </p:tav>
                                        <p:tav tm="100000">
                                          <p:val>
                                            <p:strVal val="#ppt_h"/>
                                          </p:val>
                                        </p:tav>
                                      </p:tavLst>
                                    </p:anim>
                                    <p:animEffect transition="in" filter="fade">
                                      <p:cBhvr>
                                        <p:cTn id="29" dur="10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strips(downLeft)">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checkerboard(across)">
                                      <p:cBhvr>
                                        <p:cTn id="3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0"/>
            <a:ext cx="9258436" cy="685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151" name="TextBox 26"/>
          <p:cNvSpPr txBox="1">
            <a:spLocks noChangeArrowheads="1"/>
          </p:cNvSpPr>
          <p:nvPr/>
        </p:nvSpPr>
        <p:spPr bwMode="auto">
          <a:xfrm>
            <a:off x="1466782" y="228600"/>
            <a:ext cx="6324873" cy="584775"/>
          </a:xfrm>
          <a:prstGeom prst="rect">
            <a:avLst/>
          </a:prstGeom>
          <a:noFill/>
          <a:ln w="9525">
            <a:noFill/>
            <a:miter lim="800000"/>
            <a:headEnd/>
            <a:tailEnd/>
          </a:ln>
        </p:spPr>
        <p:txBody>
          <a:bodyPr wrap="none">
            <a:spAutoFit/>
          </a:bodyPr>
          <a:lstStyle/>
          <a:p>
            <a:r>
              <a:rPr lang="en-US" sz="3200" b="1" dirty="0" smtClean="0">
                <a:latin typeface="Calibri" pitchFamily="34" charset="0"/>
              </a:rPr>
              <a:t>BAGAIMANA PERKEMBANGANNYA?</a:t>
            </a:r>
            <a:endParaRPr lang="en-US" sz="3200" b="1" dirty="0">
              <a:latin typeface="Calibri" pitchFamily="34" charset="0"/>
            </a:endParaRPr>
          </a:p>
        </p:txBody>
      </p:sp>
      <p:grpSp>
        <p:nvGrpSpPr>
          <p:cNvPr id="2" name="Group 33"/>
          <p:cNvGrpSpPr/>
          <p:nvPr/>
        </p:nvGrpSpPr>
        <p:grpSpPr>
          <a:xfrm>
            <a:off x="838200" y="990600"/>
            <a:ext cx="7924800" cy="5029200"/>
            <a:chOff x="838200" y="990600"/>
            <a:chExt cx="7924800" cy="5029200"/>
          </a:xfrm>
        </p:grpSpPr>
        <p:sp>
          <p:nvSpPr>
            <p:cNvPr id="4" name="Rounded Rectangle 3"/>
            <p:cNvSpPr/>
            <p:nvPr/>
          </p:nvSpPr>
          <p:spPr>
            <a:xfrm>
              <a:off x="838200" y="2736273"/>
              <a:ext cx="2209800" cy="464127"/>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t>RUMAH TANGGA</a:t>
              </a:r>
            </a:p>
          </p:txBody>
        </p:sp>
        <p:sp>
          <p:nvSpPr>
            <p:cNvPr id="6" name="Bent Arrow 5"/>
            <p:cNvSpPr/>
            <p:nvPr/>
          </p:nvSpPr>
          <p:spPr>
            <a:xfrm>
              <a:off x="1524000" y="1061852"/>
              <a:ext cx="1828800" cy="1496291"/>
            </a:xfrm>
            <a:prstGeom prst="bentArrow">
              <a:avLst>
                <a:gd name="adj1" fmla="val 12824"/>
                <a:gd name="adj2" fmla="val 11331"/>
                <a:gd name="adj3" fmla="val 1174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7" name="Rounded Rectangle 6"/>
            <p:cNvSpPr/>
            <p:nvPr/>
          </p:nvSpPr>
          <p:spPr>
            <a:xfrm>
              <a:off x="3619500" y="990600"/>
              <a:ext cx="1905000" cy="35626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LABA</a:t>
              </a:r>
              <a:endParaRPr lang="en-US" dirty="0"/>
            </a:p>
          </p:txBody>
        </p:sp>
        <p:sp>
          <p:nvSpPr>
            <p:cNvPr id="8" name="Rounded Rectangle 7"/>
            <p:cNvSpPr/>
            <p:nvPr/>
          </p:nvSpPr>
          <p:spPr>
            <a:xfrm>
              <a:off x="3619500" y="1845623"/>
              <a:ext cx="1905000" cy="427512"/>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BARANG</a:t>
              </a:r>
              <a:endParaRPr lang="en-US" dirty="0"/>
            </a:p>
          </p:txBody>
        </p:sp>
        <p:sp>
          <p:nvSpPr>
            <p:cNvPr id="9" name="Bent Arrow 8"/>
            <p:cNvSpPr/>
            <p:nvPr/>
          </p:nvSpPr>
          <p:spPr>
            <a:xfrm rot="5400000">
              <a:off x="6129151" y="718954"/>
              <a:ext cx="1229098" cy="2057400"/>
            </a:xfrm>
            <a:prstGeom prst="bentArrow">
              <a:avLst>
                <a:gd name="adj1" fmla="val 13823"/>
                <a:gd name="adj2" fmla="val 18180"/>
                <a:gd name="adj3" fmla="val 1174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0" name="Bent Arrow 9"/>
            <p:cNvSpPr/>
            <p:nvPr/>
          </p:nvSpPr>
          <p:spPr>
            <a:xfrm flipH="1">
              <a:off x="5715000" y="1845623"/>
              <a:ext cx="1447800" cy="516577"/>
            </a:xfrm>
            <a:prstGeom prst="bentArrow">
              <a:avLst>
                <a:gd name="adj1" fmla="val 34133"/>
                <a:gd name="adj2" fmla="val 35903"/>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1" name="Bent Arrow 10"/>
            <p:cNvSpPr/>
            <p:nvPr/>
          </p:nvSpPr>
          <p:spPr>
            <a:xfrm rot="16200000" flipH="1">
              <a:off x="2381992" y="1587335"/>
              <a:ext cx="570016" cy="1371600"/>
            </a:xfrm>
            <a:prstGeom prst="bentArrow">
              <a:avLst>
                <a:gd name="adj1" fmla="val 26616"/>
                <a:gd name="adj2" fmla="val 32648"/>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4" name="Bent Arrow 13"/>
            <p:cNvSpPr/>
            <p:nvPr/>
          </p:nvSpPr>
          <p:spPr>
            <a:xfrm rot="10800000" flipH="1">
              <a:off x="1610176" y="3358738"/>
              <a:ext cx="1514024" cy="1518062"/>
            </a:xfrm>
            <a:prstGeom prst="bentArrow">
              <a:avLst>
                <a:gd name="adj1" fmla="val 12379"/>
                <a:gd name="adj2" fmla="val 15471"/>
                <a:gd name="adj3" fmla="val 15778"/>
                <a:gd name="adj4" fmla="val 46865"/>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 name="Bent Arrow 14"/>
            <p:cNvSpPr/>
            <p:nvPr/>
          </p:nvSpPr>
          <p:spPr>
            <a:xfrm flipH="1" flipV="1">
              <a:off x="6019800" y="3505200"/>
              <a:ext cx="1076776" cy="423554"/>
            </a:xfrm>
            <a:prstGeom prst="bentArrow">
              <a:avLst>
                <a:gd name="adj1" fmla="val 32574"/>
                <a:gd name="adj2" fmla="val 40285"/>
                <a:gd name="adj3" fmla="val 32678"/>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6" name="Bent Arrow 15"/>
            <p:cNvSpPr/>
            <p:nvPr/>
          </p:nvSpPr>
          <p:spPr>
            <a:xfrm rot="5400000" flipH="1" flipV="1">
              <a:off x="2265218" y="2998520"/>
              <a:ext cx="498764" cy="1219200"/>
            </a:xfrm>
            <a:prstGeom prst="bentArrow">
              <a:avLst>
                <a:gd name="adj1" fmla="val 29762"/>
                <a:gd name="adj2" fmla="val 39931"/>
                <a:gd name="adj3" fmla="val 298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Bent Arrow 16"/>
            <p:cNvSpPr/>
            <p:nvPr/>
          </p:nvSpPr>
          <p:spPr>
            <a:xfrm rot="16200000" flipV="1">
              <a:off x="6558188" y="3576412"/>
              <a:ext cx="533400" cy="1610176"/>
            </a:xfrm>
            <a:prstGeom prst="bentArrow">
              <a:avLst>
                <a:gd name="adj1" fmla="val 28463"/>
                <a:gd name="adj2" fmla="val 35146"/>
                <a:gd name="adj3" fmla="val 28064"/>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4137" name="TextBox 18"/>
            <p:cNvSpPr txBox="1">
              <a:spLocks noChangeArrowheads="1"/>
            </p:cNvSpPr>
            <p:nvPr/>
          </p:nvSpPr>
          <p:spPr bwMode="auto">
            <a:xfrm>
              <a:off x="3640138" y="1417638"/>
              <a:ext cx="1863725" cy="374650"/>
            </a:xfrm>
            <a:prstGeom prst="rect">
              <a:avLst/>
            </a:prstGeom>
            <a:noFill/>
            <a:ln w="9525">
              <a:noFill/>
              <a:miter lim="800000"/>
              <a:headEnd/>
              <a:tailEnd/>
            </a:ln>
          </p:spPr>
          <p:txBody>
            <a:bodyPr wrap="none">
              <a:spAutoFit/>
            </a:bodyPr>
            <a:lstStyle/>
            <a:p>
              <a:r>
                <a:rPr lang="en-US" sz="2000" b="1">
                  <a:latin typeface="Calibri" pitchFamily="34" charset="0"/>
                </a:rPr>
                <a:t>PASAR BARANG</a:t>
              </a:r>
            </a:p>
          </p:txBody>
        </p:sp>
        <p:sp>
          <p:nvSpPr>
            <p:cNvPr id="4138" name="TextBox 19"/>
            <p:cNvSpPr txBox="1">
              <a:spLocks noChangeArrowheads="1"/>
            </p:cNvSpPr>
            <p:nvPr/>
          </p:nvSpPr>
          <p:spPr bwMode="auto">
            <a:xfrm>
              <a:off x="3102769" y="4038600"/>
              <a:ext cx="2938463" cy="374650"/>
            </a:xfrm>
            <a:prstGeom prst="rect">
              <a:avLst/>
            </a:prstGeom>
            <a:noFill/>
            <a:ln w="9525">
              <a:noFill/>
              <a:miter lim="800000"/>
              <a:headEnd/>
              <a:tailEnd/>
            </a:ln>
          </p:spPr>
          <p:txBody>
            <a:bodyPr wrap="none">
              <a:spAutoFit/>
            </a:bodyPr>
            <a:lstStyle/>
            <a:p>
              <a:r>
                <a:rPr lang="en-US" sz="2000" b="1">
                  <a:latin typeface="Calibri" pitchFamily="34" charset="0"/>
                </a:rPr>
                <a:t>PASAR FAKTOR PRODUKSI</a:t>
              </a:r>
            </a:p>
          </p:txBody>
        </p:sp>
        <p:sp>
          <p:nvSpPr>
            <p:cNvPr id="22" name="Rounded Rectangle 21"/>
            <p:cNvSpPr/>
            <p:nvPr/>
          </p:nvSpPr>
          <p:spPr>
            <a:xfrm>
              <a:off x="3619500" y="4953000"/>
              <a:ext cx="1905000" cy="10668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LEMBAGA PERBANKAN</a:t>
              </a:r>
            </a:p>
          </p:txBody>
        </p:sp>
        <p:sp>
          <p:nvSpPr>
            <p:cNvPr id="28" name="Bent Arrow 27"/>
            <p:cNvSpPr/>
            <p:nvPr/>
          </p:nvSpPr>
          <p:spPr>
            <a:xfrm rot="10800000" flipH="1">
              <a:off x="1295400" y="3352800"/>
              <a:ext cx="2133600" cy="2362200"/>
            </a:xfrm>
            <a:prstGeom prst="bentArrow">
              <a:avLst>
                <a:gd name="adj1" fmla="val 8370"/>
                <a:gd name="adj2" fmla="val 12486"/>
                <a:gd name="adj3" fmla="val 11135"/>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9" name="Bent Arrow 28"/>
            <p:cNvSpPr/>
            <p:nvPr/>
          </p:nvSpPr>
          <p:spPr>
            <a:xfrm rot="16200000" flipV="1">
              <a:off x="6210300" y="3695700"/>
              <a:ext cx="1447800" cy="2286000"/>
            </a:xfrm>
            <a:prstGeom prst="bentArrow">
              <a:avLst>
                <a:gd name="adj1" fmla="val 12350"/>
                <a:gd name="adj2" fmla="val 15273"/>
                <a:gd name="adj3" fmla="val 11937"/>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0" name="Oval 29"/>
            <p:cNvSpPr/>
            <p:nvPr/>
          </p:nvSpPr>
          <p:spPr>
            <a:xfrm>
              <a:off x="6400800" y="2438400"/>
              <a:ext cx="2362200" cy="160020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sz="2000" b="1" dirty="0"/>
                <a:t>PERUSAHAAN</a:t>
              </a:r>
            </a:p>
          </p:txBody>
        </p:sp>
        <p:sp>
          <p:nvSpPr>
            <p:cNvPr id="25" name="Rounded Rectangle 24"/>
            <p:cNvSpPr/>
            <p:nvPr/>
          </p:nvSpPr>
          <p:spPr>
            <a:xfrm>
              <a:off x="3276600" y="36576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SEWA</a:t>
              </a:r>
              <a:endParaRPr lang="en-US" dirty="0"/>
            </a:p>
          </p:txBody>
        </p:sp>
        <p:sp>
          <p:nvSpPr>
            <p:cNvPr id="26" name="Rounded Rectangle 25"/>
            <p:cNvSpPr/>
            <p:nvPr/>
          </p:nvSpPr>
          <p:spPr>
            <a:xfrm>
              <a:off x="4114800" y="36576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UPAH</a:t>
              </a:r>
            </a:p>
          </p:txBody>
        </p:sp>
        <p:sp>
          <p:nvSpPr>
            <p:cNvPr id="27" name="Rounded Rectangle 26"/>
            <p:cNvSpPr/>
            <p:nvPr/>
          </p:nvSpPr>
          <p:spPr>
            <a:xfrm>
              <a:off x="4953000" y="3657600"/>
              <a:ext cx="914400" cy="3048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BUNGA</a:t>
              </a:r>
            </a:p>
          </p:txBody>
        </p:sp>
        <p:grpSp>
          <p:nvGrpSpPr>
            <p:cNvPr id="3" name="Group 34"/>
            <p:cNvGrpSpPr/>
            <p:nvPr/>
          </p:nvGrpSpPr>
          <p:grpSpPr>
            <a:xfrm>
              <a:off x="3271612" y="4495800"/>
              <a:ext cx="2600776" cy="304800"/>
              <a:chOff x="3200400" y="4495800"/>
              <a:chExt cx="2600776" cy="304800"/>
            </a:xfrm>
          </p:grpSpPr>
          <p:sp>
            <p:nvSpPr>
              <p:cNvPr id="31" name="Rounded Rectangle 30"/>
              <p:cNvSpPr/>
              <p:nvPr/>
            </p:nvSpPr>
            <p:spPr>
              <a:xfrm>
                <a:off x="3200400" y="4495800"/>
                <a:ext cx="9243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LAHAN</a:t>
                </a:r>
                <a:endParaRPr lang="en-US" dirty="0"/>
              </a:p>
            </p:txBody>
          </p:sp>
          <p:sp>
            <p:nvSpPr>
              <p:cNvPr id="32" name="Rounded Rectangle 31"/>
              <p:cNvSpPr/>
              <p:nvPr/>
            </p:nvSpPr>
            <p:spPr>
              <a:xfrm>
                <a:off x="4191000" y="4495800"/>
                <a:ext cx="16101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TENAGA KERJA</a:t>
                </a:r>
              </a:p>
            </p:txBody>
          </p:sp>
        </p:grpSp>
      </p:grpSp>
      <p:sp>
        <p:nvSpPr>
          <p:cNvPr id="35" name="Rounded Rectangle 34"/>
          <p:cNvSpPr/>
          <p:nvPr/>
        </p:nvSpPr>
        <p:spPr>
          <a:xfrm>
            <a:off x="533400" y="4876800"/>
            <a:ext cx="8305800" cy="13716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838200" y="5791200"/>
            <a:ext cx="2568332" cy="461665"/>
          </a:xfrm>
          <a:prstGeom prst="rect">
            <a:avLst/>
          </a:prstGeom>
          <a:noFill/>
        </p:spPr>
        <p:txBody>
          <a:bodyPr wrap="none" rtlCol="0">
            <a:spAutoFit/>
          </a:bodyPr>
          <a:lstStyle/>
          <a:p>
            <a:r>
              <a:rPr lang="en-US" sz="2400" b="1" i="1" dirty="0" smtClean="0">
                <a:solidFill>
                  <a:srgbClr val="FF0000"/>
                </a:solidFill>
              </a:rPr>
              <a:t>PASAR KEUANGAN</a:t>
            </a:r>
            <a:endParaRPr lang="en-US" sz="2400" b="1" i="1" dirty="0">
              <a:solidFill>
                <a:srgbClr val="FF0000"/>
              </a:solidFill>
            </a:endParaRPr>
          </a:p>
        </p:txBody>
      </p:sp>
      <p:sp>
        <p:nvSpPr>
          <p:cNvPr id="37" name="TextBox 36"/>
          <p:cNvSpPr txBox="1"/>
          <p:nvPr/>
        </p:nvSpPr>
        <p:spPr>
          <a:xfrm>
            <a:off x="838200" y="6248400"/>
            <a:ext cx="1192827" cy="461665"/>
          </a:xfrm>
          <a:prstGeom prst="rect">
            <a:avLst/>
          </a:prstGeom>
          <a:noFill/>
        </p:spPr>
        <p:txBody>
          <a:bodyPr wrap="none" rtlCol="0">
            <a:spAutoFit/>
          </a:bodyPr>
          <a:lstStyle/>
          <a:p>
            <a:r>
              <a:rPr lang="en-US" sz="2400" b="1" dirty="0" smtClean="0">
                <a:solidFill>
                  <a:srgbClr val="FF0000"/>
                </a:solidFill>
              </a:rPr>
              <a:t>TAHAP I</a:t>
            </a:r>
            <a:endParaRPr lang="en-US" sz="2400" b="1" dirty="0">
              <a:solidFill>
                <a:srgbClr val="FF00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checkerboard(across)">
                                      <p:cBhvr>
                                        <p:cTn id="15" dur="500"/>
                                        <p:tgtEl>
                                          <p:spTgt spid="36"/>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checkerboard(across)">
                                      <p:cBhvr>
                                        <p:cTn id="1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0"/>
            <a:ext cx="9144000" cy="68580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4" name="Rounded Rectangle 3"/>
          <p:cNvSpPr/>
          <p:nvPr/>
        </p:nvSpPr>
        <p:spPr>
          <a:xfrm>
            <a:off x="533400" y="2438400"/>
            <a:ext cx="2209800" cy="464127"/>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dirty="0"/>
              <a:t>RUMAH TANGGA</a:t>
            </a:r>
          </a:p>
        </p:txBody>
      </p:sp>
      <p:sp>
        <p:nvSpPr>
          <p:cNvPr id="6" name="Bent Arrow 5"/>
          <p:cNvSpPr/>
          <p:nvPr/>
        </p:nvSpPr>
        <p:spPr>
          <a:xfrm>
            <a:off x="1524000" y="685800"/>
            <a:ext cx="1828800" cy="1567543"/>
          </a:xfrm>
          <a:prstGeom prst="bentArrow">
            <a:avLst>
              <a:gd name="adj1" fmla="val 11994"/>
              <a:gd name="adj2" fmla="val 14067"/>
              <a:gd name="adj3" fmla="val 1174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7" name="Rounded Rectangle 6"/>
          <p:cNvSpPr/>
          <p:nvPr/>
        </p:nvSpPr>
        <p:spPr>
          <a:xfrm>
            <a:off x="3619500" y="685800"/>
            <a:ext cx="1905000" cy="35626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LABA</a:t>
            </a:r>
            <a:endParaRPr lang="en-US" dirty="0"/>
          </a:p>
        </p:txBody>
      </p:sp>
      <p:sp>
        <p:nvSpPr>
          <p:cNvPr id="8" name="Rounded Rectangle 7"/>
          <p:cNvSpPr/>
          <p:nvPr/>
        </p:nvSpPr>
        <p:spPr>
          <a:xfrm>
            <a:off x="3619500" y="1447800"/>
            <a:ext cx="1905000" cy="381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BARANG </a:t>
            </a:r>
          </a:p>
        </p:txBody>
      </p:sp>
      <p:sp>
        <p:nvSpPr>
          <p:cNvPr id="9" name="Bent Arrow 8"/>
          <p:cNvSpPr/>
          <p:nvPr/>
        </p:nvSpPr>
        <p:spPr>
          <a:xfrm rot="5400000">
            <a:off x="6362701" y="114302"/>
            <a:ext cx="914398" cy="2209800"/>
          </a:xfrm>
          <a:prstGeom prst="bentArrow">
            <a:avLst>
              <a:gd name="adj1" fmla="val 19524"/>
              <a:gd name="adj2" fmla="val 30763"/>
              <a:gd name="adj3" fmla="val 24121"/>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0" name="Bent Arrow 9"/>
          <p:cNvSpPr/>
          <p:nvPr/>
        </p:nvSpPr>
        <p:spPr>
          <a:xfrm flipH="1">
            <a:off x="5715000" y="1447801"/>
            <a:ext cx="1447800" cy="381000"/>
          </a:xfrm>
          <a:prstGeom prst="bentArrow">
            <a:avLst>
              <a:gd name="adj1" fmla="val 45057"/>
              <a:gd name="adj2" fmla="val 50000"/>
              <a:gd name="adj3" fmla="val 37279"/>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1" name="Bent Arrow 10"/>
          <p:cNvSpPr/>
          <p:nvPr/>
        </p:nvSpPr>
        <p:spPr>
          <a:xfrm rot="16200000" flipH="1">
            <a:off x="2247900" y="1104900"/>
            <a:ext cx="685800" cy="1524000"/>
          </a:xfrm>
          <a:prstGeom prst="bentArrow">
            <a:avLst>
              <a:gd name="adj1" fmla="val 25074"/>
              <a:gd name="adj2" fmla="val 27859"/>
              <a:gd name="adj3" fmla="val 26533"/>
              <a:gd name="adj4" fmla="val 3591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4" name="Bent Arrow 13"/>
          <p:cNvSpPr/>
          <p:nvPr/>
        </p:nvSpPr>
        <p:spPr>
          <a:xfrm rot="10800000" flipH="1">
            <a:off x="1610176" y="3053938"/>
            <a:ext cx="1514024" cy="1594262"/>
          </a:xfrm>
          <a:prstGeom prst="bentArrow">
            <a:avLst>
              <a:gd name="adj1" fmla="val 11377"/>
              <a:gd name="adj2" fmla="val 15471"/>
              <a:gd name="adj3" fmla="val 15778"/>
              <a:gd name="adj4" fmla="val 44861"/>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6" name="Bent Arrow 15"/>
          <p:cNvSpPr/>
          <p:nvPr/>
        </p:nvSpPr>
        <p:spPr>
          <a:xfrm rot="5400000" flipH="1" flipV="1">
            <a:off x="1922318" y="2954482"/>
            <a:ext cx="498764" cy="685800"/>
          </a:xfrm>
          <a:prstGeom prst="bentArrow">
            <a:avLst>
              <a:gd name="adj1" fmla="val 29762"/>
              <a:gd name="adj2" fmla="val 39931"/>
              <a:gd name="adj3" fmla="val 298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5158" name="TextBox 18"/>
          <p:cNvSpPr txBox="1">
            <a:spLocks noChangeArrowheads="1"/>
          </p:cNvSpPr>
          <p:nvPr/>
        </p:nvSpPr>
        <p:spPr bwMode="auto">
          <a:xfrm>
            <a:off x="3640138" y="1066800"/>
            <a:ext cx="1863725" cy="374650"/>
          </a:xfrm>
          <a:prstGeom prst="rect">
            <a:avLst/>
          </a:prstGeom>
          <a:noFill/>
          <a:ln w="9525">
            <a:noFill/>
            <a:miter lim="800000"/>
            <a:headEnd/>
            <a:tailEnd/>
          </a:ln>
        </p:spPr>
        <p:txBody>
          <a:bodyPr wrap="none">
            <a:spAutoFit/>
          </a:bodyPr>
          <a:lstStyle/>
          <a:p>
            <a:r>
              <a:rPr lang="en-US" sz="2000" b="1">
                <a:latin typeface="Calibri" pitchFamily="34" charset="0"/>
              </a:rPr>
              <a:t>PASAR BARANG</a:t>
            </a:r>
          </a:p>
        </p:txBody>
      </p:sp>
      <p:sp>
        <p:nvSpPr>
          <p:cNvPr id="5159" name="TextBox 19"/>
          <p:cNvSpPr txBox="1">
            <a:spLocks noChangeArrowheads="1"/>
          </p:cNvSpPr>
          <p:nvPr/>
        </p:nvSpPr>
        <p:spPr bwMode="auto">
          <a:xfrm>
            <a:off x="3102769" y="3733800"/>
            <a:ext cx="2938463" cy="374650"/>
          </a:xfrm>
          <a:prstGeom prst="rect">
            <a:avLst/>
          </a:prstGeom>
          <a:noFill/>
          <a:ln w="9525">
            <a:noFill/>
            <a:miter lim="800000"/>
            <a:headEnd/>
            <a:tailEnd/>
          </a:ln>
        </p:spPr>
        <p:txBody>
          <a:bodyPr wrap="none">
            <a:spAutoFit/>
          </a:bodyPr>
          <a:lstStyle/>
          <a:p>
            <a:r>
              <a:rPr lang="en-US" sz="2000" b="1" dirty="0">
                <a:latin typeface="Calibri" pitchFamily="34" charset="0"/>
              </a:rPr>
              <a:t>PASAR FAKTOR PRODUKSI</a:t>
            </a:r>
          </a:p>
        </p:txBody>
      </p:sp>
      <p:sp>
        <p:nvSpPr>
          <p:cNvPr id="22" name="Rounded Rectangle 21"/>
          <p:cNvSpPr/>
          <p:nvPr/>
        </p:nvSpPr>
        <p:spPr>
          <a:xfrm>
            <a:off x="3619500" y="4724400"/>
            <a:ext cx="1905000" cy="7620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LEMBAGA PERBANKAN</a:t>
            </a:r>
          </a:p>
        </p:txBody>
      </p:sp>
      <p:sp>
        <p:nvSpPr>
          <p:cNvPr id="5172" name="TextBox 26"/>
          <p:cNvSpPr txBox="1">
            <a:spLocks noChangeArrowheads="1"/>
          </p:cNvSpPr>
          <p:nvPr/>
        </p:nvSpPr>
        <p:spPr bwMode="auto">
          <a:xfrm>
            <a:off x="1566626" y="152400"/>
            <a:ext cx="6010748" cy="461665"/>
          </a:xfrm>
          <a:prstGeom prst="rect">
            <a:avLst/>
          </a:prstGeom>
          <a:noFill/>
          <a:ln w="9525">
            <a:noFill/>
            <a:miter lim="800000"/>
            <a:headEnd/>
            <a:tailEnd/>
          </a:ln>
        </p:spPr>
        <p:txBody>
          <a:bodyPr wrap="none">
            <a:spAutoFit/>
          </a:bodyPr>
          <a:lstStyle/>
          <a:p>
            <a:r>
              <a:rPr lang="en-US" sz="2400" b="1" dirty="0" smtClean="0">
                <a:latin typeface="Calibri" pitchFamily="34" charset="0"/>
              </a:rPr>
              <a:t>PERKEMBANGAN PASAR KEUANGAN TAHAP II</a:t>
            </a:r>
            <a:endParaRPr lang="en-US" sz="2400" b="1" dirty="0">
              <a:latin typeface="Calibri" pitchFamily="34" charset="0"/>
            </a:endParaRPr>
          </a:p>
        </p:txBody>
      </p:sp>
      <p:sp>
        <p:nvSpPr>
          <p:cNvPr id="28" name="Bent Arrow 27"/>
          <p:cNvSpPr/>
          <p:nvPr/>
        </p:nvSpPr>
        <p:spPr>
          <a:xfrm rot="10800000" flipH="1">
            <a:off x="1295400" y="3048000"/>
            <a:ext cx="2133600" cy="2286000"/>
          </a:xfrm>
          <a:prstGeom prst="bentArrow">
            <a:avLst>
              <a:gd name="adj1" fmla="val 8370"/>
              <a:gd name="adj2" fmla="val 12818"/>
              <a:gd name="adj3" fmla="val 980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0" name="Oval 29"/>
          <p:cNvSpPr/>
          <p:nvPr/>
        </p:nvSpPr>
        <p:spPr>
          <a:xfrm>
            <a:off x="6477000" y="1828800"/>
            <a:ext cx="2438400" cy="220980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sz="2000" b="1" dirty="0"/>
              <a:t>PERUSAHAAN</a:t>
            </a:r>
          </a:p>
        </p:txBody>
      </p:sp>
      <p:sp>
        <p:nvSpPr>
          <p:cNvPr id="25" name="Rounded Rectangle 24"/>
          <p:cNvSpPr/>
          <p:nvPr/>
        </p:nvSpPr>
        <p:spPr>
          <a:xfrm>
            <a:off x="3619500" y="5638800"/>
            <a:ext cx="1905000" cy="8382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PASAR MODAL</a:t>
            </a:r>
          </a:p>
        </p:txBody>
      </p:sp>
      <p:sp>
        <p:nvSpPr>
          <p:cNvPr id="31" name="Bent Arrow 30"/>
          <p:cNvSpPr/>
          <p:nvPr/>
        </p:nvSpPr>
        <p:spPr>
          <a:xfrm rot="10800000" flipH="1">
            <a:off x="914400" y="3048000"/>
            <a:ext cx="2514600" cy="3276600"/>
          </a:xfrm>
          <a:prstGeom prst="bentArrow">
            <a:avLst>
              <a:gd name="adj1" fmla="val 8370"/>
              <a:gd name="adj2" fmla="val 12871"/>
              <a:gd name="adj3" fmla="val 10000"/>
              <a:gd name="adj4" fmla="val 54981"/>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2" name="Bent Arrow 31"/>
          <p:cNvSpPr/>
          <p:nvPr/>
        </p:nvSpPr>
        <p:spPr>
          <a:xfrm rot="16200000" flipV="1">
            <a:off x="6210300" y="3848100"/>
            <a:ext cx="1905000" cy="2743200"/>
          </a:xfrm>
          <a:prstGeom prst="bentArrow">
            <a:avLst>
              <a:gd name="adj1" fmla="val 10519"/>
              <a:gd name="adj2" fmla="val 11790"/>
              <a:gd name="adj3" fmla="val 11937"/>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Bent Arrow 16"/>
          <p:cNvSpPr/>
          <p:nvPr/>
        </p:nvSpPr>
        <p:spPr>
          <a:xfrm rot="16200000" flipV="1">
            <a:off x="6443888" y="3309712"/>
            <a:ext cx="762000" cy="1610176"/>
          </a:xfrm>
          <a:prstGeom prst="bentArrow">
            <a:avLst>
              <a:gd name="adj1" fmla="val 24679"/>
              <a:gd name="adj2" fmla="val 31227"/>
              <a:gd name="adj3" fmla="val 2714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9" name="Bent Arrow 28"/>
          <p:cNvSpPr/>
          <p:nvPr/>
        </p:nvSpPr>
        <p:spPr>
          <a:xfrm rot="16200000" flipV="1">
            <a:off x="6362700" y="3467100"/>
            <a:ext cx="1143000" cy="2286000"/>
          </a:xfrm>
          <a:prstGeom prst="bentArrow">
            <a:avLst>
              <a:gd name="adj1" fmla="val 17323"/>
              <a:gd name="adj2" fmla="val 21235"/>
              <a:gd name="adj3" fmla="val 17907"/>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6" name="Rounded Rectangle 25"/>
          <p:cNvSpPr/>
          <p:nvPr/>
        </p:nvSpPr>
        <p:spPr>
          <a:xfrm>
            <a:off x="5372100" y="3352800"/>
            <a:ext cx="1066800" cy="3048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DEVIDEN</a:t>
            </a:r>
          </a:p>
        </p:txBody>
      </p:sp>
      <p:sp>
        <p:nvSpPr>
          <p:cNvPr id="34" name="Rounded Rectangle 33"/>
          <p:cNvSpPr/>
          <p:nvPr/>
        </p:nvSpPr>
        <p:spPr>
          <a:xfrm>
            <a:off x="27051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SEWA</a:t>
            </a:r>
            <a:endParaRPr lang="en-US" dirty="0"/>
          </a:p>
        </p:txBody>
      </p:sp>
      <p:sp>
        <p:nvSpPr>
          <p:cNvPr id="35" name="Rounded Rectangle 34"/>
          <p:cNvSpPr/>
          <p:nvPr/>
        </p:nvSpPr>
        <p:spPr>
          <a:xfrm>
            <a:off x="35433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UPAH</a:t>
            </a:r>
          </a:p>
        </p:txBody>
      </p:sp>
      <p:sp>
        <p:nvSpPr>
          <p:cNvPr id="36" name="Rounded Rectangle 35"/>
          <p:cNvSpPr/>
          <p:nvPr/>
        </p:nvSpPr>
        <p:spPr>
          <a:xfrm>
            <a:off x="4381500" y="3352800"/>
            <a:ext cx="914400" cy="304800"/>
          </a:xfrm>
          <a:prstGeom prst="roundRect">
            <a:avLst/>
          </a:prstGeom>
          <a:solidFill>
            <a:srgbClr val="B80000"/>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BUNGA</a:t>
            </a:r>
          </a:p>
        </p:txBody>
      </p:sp>
      <p:grpSp>
        <p:nvGrpSpPr>
          <p:cNvPr id="2" name="Group 36"/>
          <p:cNvGrpSpPr/>
          <p:nvPr/>
        </p:nvGrpSpPr>
        <p:grpSpPr>
          <a:xfrm>
            <a:off x="3271612" y="4267200"/>
            <a:ext cx="2600776" cy="304800"/>
            <a:chOff x="3200400" y="4495800"/>
            <a:chExt cx="2600776" cy="304800"/>
          </a:xfrm>
        </p:grpSpPr>
        <p:sp>
          <p:nvSpPr>
            <p:cNvPr id="38" name="Rounded Rectangle 37"/>
            <p:cNvSpPr/>
            <p:nvPr/>
          </p:nvSpPr>
          <p:spPr>
            <a:xfrm>
              <a:off x="3200400" y="4495800"/>
              <a:ext cx="9243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smtClean="0"/>
                <a:t>LAHAN</a:t>
              </a:r>
              <a:endParaRPr lang="en-US" dirty="0"/>
            </a:p>
          </p:txBody>
        </p:sp>
        <p:sp>
          <p:nvSpPr>
            <p:cNvPr id="39" name="Rounded Rectangle 38"/>
            <p:cNvSpPr/>
            <p:nvPr/>
          </p:nvSpPr>
          <p:spPr>
            <a:xfrm>
              <a:off x="4191000" y="4495800"/>
              <a:ext cx="16101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dirty="0"/>
                <a:t>TENAGA KERJA</a:t>
              </a:r>
            </a:p>
          </p:txBody>
        </p:sp>
      </p:grpSp>
      <p:sp>
        <p:nvSpPr>
          <p:cNvPr id="15" name="Bent Arrow 14"/>
          <p:cNvSpPr/>
          <p:nvPr/>
        </p:nvSpPr>
        <p:spPr>
          <a:xfrm flipH="1" flipV="1">
            <a:off x="6553200" y="3200400"/>
            <a:ext cx="848176" cy="533400"/>
          </a:xfrm>
          <a:prstGeom prst="bentArrow">
            <a:avLst>
              <a:gd name="adj1" fmla="val 35796"/>
              <a:gd name="adj2" fmla="val 50000"/>
              <a:gd name="adj3" fmla="val 31967"/>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7" name="Rounded Rectangle 36"/>
          <p:cNvSpPr/>
          <p:nvPr/>
        </p:nvSpPr>
        <p:spPr>
          <a:xfrm>
            <a:off x="533400" y="4648200"/>
            <a:ext cx="8305800" cy="19812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762000" y="6172200"/>
            <a:ext cx="2568332" cy="461665"/>
          </a:xfrm>
          <a:prstGeom prst="rect">
            <a:avLst/>
          </a:prstGeom>
          <a:noFill/>
        </p:spPr>
        <p:txBody>
          <a:bodyPr wrap="none" rtlCol="0">
            <a:spAutoFit/>
          </a:bodyPr>
          <a:lstStyle/>
          <a:p>
            <a:r>
              <a:rPr lang="en-US" sz="2400" b="1" i="1" dirty="0" smtClean="0">
                <a:solidFill>
                  <a:srgbClr val="FF0000"/>
                </a:solidFill>
              </a:rPr>
              <a:t>PASAR KEUANGAN</a:t>
            </a:r>
            <a:endParaRPr lang="en-US" sz="2400" b="1" i="1" dirty="0">
              <a:solidFill>
                <a:srgbClr val="FF00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strips(downLeft)">
                                      <p:cBhvr>
                                        <p:cTn id="7" dur="500"/>
                                        <p:tgtEl>
                                          <p:spTgt spid="3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checkerboard(across)">
                                      <p:cBhvr>
                                        <p:cTn id="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0"/>
            <a:ext cx="9144000" cy="6858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146" name="TextBox 26"/>
          <p:cNvSpPr txBox="1">
            <a:spLocks noChangeArrowheads="1"/>
          </p:cNvSpPr>
          <p:nvPr/>
        </p:nvSpPr>
        <p:spPr bwMode="auto">
          <a:xfrm>
            <a:off x="1525749" y="152400"/>
            <a:ext cx="6092502" cy="461665"/>
          </a:xfrm>
          <a:prstGeom prst="rect">
            <a:avLst/>
          </a:prstGeom>
          <a:noFill/>
          <a:ln w="9525">
            <a:noFill/>
            <a:miter lim="800000"/>
            <a:headEnd/>
            <a:tailEnd/>
          </a:ln>
        </p:spPr>
        <p:txBody>
          <a:bodyPr wrap="none">
            <a:spAutoFit/>
          </a:bodyPr>
          <a:lstStyle/>
          <a:p>
            <a:r>
              <a:rPr lang="en-US" sz="2400" b="1" dirty="0" smtClean="0">
                <a:latin typeface="Calibri" pitchFamily="34" charset="0"/>
              </a:rPr>
              <a:t>PERKEMBANGAN PASAR KEUANGAN TAHAP III</a:t>
            </a:r>
            <a:endParaRPr lang="en-US" sz="2400" b="1" dirty="0">
              <a:latin typeface="Calibri" pitchFamily="34" charset="0"/>
            </a:endParaRPr>
          </a:p>
        </p:txBody>
      </p:sp>
      <p:sp>
        <p:nvSpPr>
          <p:cNvPr id="4" name="Rounded Rectangle 3"/>
          <p:cNvSpPr/>
          <p:nvPr/>
        </p:nvSpPr>
        <p:spPr>
          <a:xfrm>
            <a:off x="381000" y="1849582"/>
            <a:ext cx="2651034" cy="284018"/>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sz="1600" dirty="0"/>
              <a:t>RUMAH TANGGA</a:t>
            </a:r>
          </a:p>
        </p:txBody>
      </p:sp>
      <p:sp>
        <p:nvSpPr>
          <p:cNvPr id="6" name="Bent Arrow 5"/>
          <p:cNvSpPr/>
          <p:nvPr/>
        </p:nvSpPr>
        <p:spPr>
          <a:xfrm>
            <a:off x="1524000" y="609601"/>
            <a:ext cx="1828799" cy="1121228"/>
          </a:xfrm>
          <a:prstGeom prst="bentArrow">
            <a:avLst>
              <a:gd name="adj1" fmla="val 14193"/>
              <a:gd name="adj2" fmla="val 16804"/>
              <a:gd name="adj3" fmla="val 199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7" name="Rounded Rectangle 6"/>
          <p:cNvSpPr/>
          <p:nvPr/>
        </p:nvSpPr>
        <p:spPr>
          <a:xfrm>
            <a:off x="3692072" y="685800"/>
            <a:ext cx="1759857" cy="237507"/>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LABA</a:t>
            </a:r>
            <a:endParaRPr lang="en-US" sz="1600" dirty="0"/>
          </a:p>
        </p:txBody>
      </p:sp>
      <p:sp>
        <p:nvSpPr>
          <p:cNvPr id="8" name="Rounded Rectangle 7"/>
          <p:cNvSpPr/>
          <p:nvPr/>
        </p:nvSpPr>
        <p:spPr>
          <a:xfrm>
            <a:off x="3692072" y="1193800"/>
            <a:ext cx="1759857" cy="285008"/>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BARANG </a:t>
            </a:r>
          </a:p>
        </p:txBody>
      </p:sp>
      <p:sp>
        <p:nvSpPr>
          <p:cNvPr id="11" name="Bent Arrow 10"/>
          <p:cNvSpPr/>
          <p:nvPr/>
        </p:nvSpPr>
        <p:spPr>
          <a:xfrm rot="16200000" flipH="1">
            <a:off x="2400302" y="800101"/>
            <a:ext cx="457200" cy="1447801"/>
          </a:xfrm>
          <a:prstGeom prst="bentArrow">
            <a:avLst>
              <a:gd name="adj1" fmla="val 31044"/>
              <a:gd name="adj2" fmla="val 27859"/>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4" name="Bent Arrow 13"/>
          <p:cNvSpPr/>
          <p:nvPr/>
        </p:nvSpPr>
        <p:spPr>
          <a:xfrm rot="10800000" flipH="1">
            <a:off x="1703759" y="2264557"/>
            <a:ext cx="1420441" cy="1164442"/>
          </a:xfrm>
          <a:prstGeom prst="bentArrow">
            <a:avLst>
              <a:gd name="adj1" fmla="val 13272"/>
              <a:gd name="adj2" fmla="val 15471"/>
              <a:gd name="adj3" fmla="val 1577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6" name="Bent Arrow 15"/>
          <p:cNvSpPr/>
          <p:nvPr/>
        </p:nvSpPr>
        <p:spPr>
          <a:xfrm rot="5400000" flipH="1" flipV="1">
            <a:off x="2095503" y="2095500"/>
            <a:ext cx="381000" cy="761999"/>
          </a:xfrm>
          <a:prstGeom prst="bentArrow">
            <a:avLst>
              <a:gd name="adj1" fmla="val 36925"/>
              <a:gd name="adj2" fmla="val 39931"/>
              <a:gd name="adj3" fmla="val 29853"/>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6186" name="TextBox 18"/>
          <p:cNvSpPr txBox="1">
            <a:spLocks noChangeArrowheads="1"/>
          </p:cNvSpPr>
          <p:nvPr/>
        </p:nvSpPr>
        <p:spPr bwMode="auto">
          <a:xfrm>
            <a:off x="3723481" y="838200"/>
            <a:ext cx="1697038" cy="369888"/>
          </a:xfrm>
          <a:prstGeom prst="rect">
            <a:avLst/>
          </a:prstGeom>
          <a:noFill/>
          <a:ln w="9525">
            <a:noFill/>
            <a:miter lim="800000"/>
            <a:headEnd/>
            <a:tailEnd/>
          </a:ln>
        </p:spPr>
        <p:txBody>
          <a:bodyPr wrap="none">
            <a:spAutoFit/>
          </a:bodyPr>
          <a:lstStyle/>
          <a:p>
            <a:r>
              <a:rPr lang="en-US" b="1">
                <a:latin typeface="Calibri" pitchFamily="34" charset="0"/>
              </a:rPr>
              <a:t>PASAR BARANG</a:t>
            </a:r>
          </a:p>
        </p:txBody>
      </p:sp>
      <p:sp>
        <p:nvSpPr>
          <p:cNvPr id="6187" name="TextBox 19"/>
          <p:cNvSpPr txBox="1">
            <a:spLocks noChangeArrowheads="1"/>
          </p:cNvSpPr>
          <p:nvPr/>
        </p:nvSpPr>
        <p:spPr bwMode="auto">
          <a:xfrm>
            <a:off x="3240881" y="2743200"/>
            <a:ext cx="2662238" cy="369888"/>
          </a:xfrm>
          <a:prstGeom prst="rect">
            <a:avLst/>
          </a:prstGeom>
          <a:noFill/>
          <a:ln w="9525">
            <a:noFill/>
            <a:miter lim="800000"/>
            <a:headEnd/>
            <a:tailEnd/>
          </a:ln>
        </p:spPr>
        <p:txBody>
          <a:bodyPr wrap="none">
            <a:spAutoFit/>
          </a:bodyPr>
          <a:lstStyle/>
          <a:p>
            <a:r>
              <a:rPr lang="en-US" b="1" dirty="0">
                <a:latin typeface="Calibri" pitchFamily="34" charset="0"/>
              </a:rPr>
              <a:t>PASAR FAKTOR PRODUKSI</a:t>
            </a:r>
          </a:p>
        </p:txBody>
      </p:sp>
      <p:sp>
        <p:nvSpPr>
          <p:cNvPr id="22" name="Rounded Rectangle 21"/>
          <p:cNvSpPr/>
          <p:nvPr/>
        </p:nvSpPr>
        <p:spPr>
          <a:xfrm>
            <a:off x="3692072" y="3581400"/>
            <a:ext cx="1759857" cy="5080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1600" dirty="0"/>
              <a:t>LEMBAGA PERBANKAN</a:t>
            </a:r>
          </a:p>
        </p:txBody>
      </p:sp>
      <p:sp>
        <p:nvSpPr>
          <p:cNvPr id="28" name="Bent Arrow 27"/>
          <p:cNvSpPr/>
          <p:nvPr/>
        </p:nvSpPr>
        <p:spPr>
          <a:xfrm rot="10800000" flipH="1">
            <a:off x="1412966" y="2260600"/>
            <a:ext cx="1939834" cy="1778000"/>
          </a:xfrm>
          <a:prstGeom prst="bentArrow">
            <a:avLst>
              <a:gd name="adj1" fmla="val 8370"/>
              <a:gd name="adj2" fmla="val 13263"/>
              <a:gd name="adj3" fmla="val 12834"/>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0" name="Oval 29"/>
          <p:cNvSpPr/>
          <p:nvPr/>
        </p:nvSpPr>
        <p:spPr>
          <a:xfrm>
            <a:off x="6629400" y="1371600"/>
            <a:ext cx="1981200" cy="167640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n-US" sz="1600" dirty="0"/>
              <a:t>PERUSAHAAN</a:t>
            </a:r>
          </a:p>
        </p:txBody>
      </p:sp>
      <p:sp>
        <p:nvSpPr>
          <p:cNvPr id="25" name="Rounded Rectangle 24"/>
          <p:cNvSpPr/>
          <p:nvPr/>
        </p:nvSpPr>
        <p:spPr>
          <a:xfrm>
            <a:off x="3692072" y="4191000"/>
            <a:ext cx="1759857" cy="55880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1600" dirty="0"/>
              <a:t>PASAR MODAL</a:t>
            </a:r>
          </a:p>
        </p:txBody>
      </p:sp>
      <p:sp>
        <p:nvSpPr>
          <p:cNvPr id="31" name="Bent Arrow 30"/>
          <p:cNvSpPr/>
          <p:nvPr/>
        </p:nvSpPr>
        <p:spPr>
          <a:xfrm rot="10800000" flipH="1">
            <a:off x="1131389" y="2260600"/>
            <a:ext cx="2373811" cy="2463800"/>
          </a:xfrm>
          <a:prstGeom prst="bentArrow">
            <a:avLst>
              <a:gd name="adj1" fmla="val 8370"/>
              <a:gd name="adj2" fmla="val 12657"/>
              <a:gd name="adj3" fmla="val 10149"/>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2" name="Bent Arrow 31"/>
          <p:cNvSpPr/>
          <p:nvPr/>
        </p:nvSpPr>
        <p:spPr>
          <a:xfrm rot="16200000" flipV="1">
            <a:off x="6223000" y="2565400"/>
            <a:ext cx="1422400" cy="2438400"/>
          </a:xfrm>
          <a:prstGeom prst="bentArrow">
            <a:avLst>
              <a:gd name="adj1" fmla="val 12669"/>
              <a:gd name="adj2" fmla="val 15148"/>
              <a:gd name="adj3" fmla="val 11937"/>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4" name="Oval 33"/>
          <p:cNvSpPr/>
          <p:nvPr/>
        </p:nvSpPr>
        <p:spPr>
          <a:xfrm>
            <a:off x="3238500" y="4838700"/>
            <a:ext cx="2667000" cy="1752600"/>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dirty="0"/>
              <a:t>PASAR SEKUNDER</a:t>
            </a:r>
          </a:p>
        </p:txBody>
      </p:sp>
      <p:sp>
        <p:nvSpPr>
          <p:cNvPr id="35" name="Bent Arrow 34"/>
          <p:cNvSpPr/>
          <p:nvPr/>
        </p:nvSpPr>
        <p:spPr>
          <a:xfrm rot="10800000" flipH="1">
            <a:off x="838200" y="2286000"/>
            <a:ext cx="2286000" cy="3733800"/>
          </a:xfrm>
          <a:prstGeom prst="bentArrow">
            <a:avLst>
              <a:gd name="adj1" fmla="val 8370"/>
              <a:gd name="adj2" fmla="val 15471"/>
              <a:gd name="adj3" fmla="val 1577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36" name="Right Arrow 35"/>
          <p:cNvSpPr/>
          <p:nvPr/>
        </p:nvSpPr>
        <p:spPr>
          <a:xfrm>
            <a:off x="5943600" y="5181600"/>
            <a:ext cx="457200" cy="38100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a:xfrm>
            <a:off x="6400800" y="4648200"/>
            <a:ext cx="2590800" cy="2057400"/>
          </a:xfrm>
          <a:prstGeom prst="ellipse">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r>
              <a:rPr lang="en-US" sz="2000" b="1" dirty="0"/>
              <a:t>CAPITAL GAIN</a:t>
            </a:r>
          </a:p>
        </p:txBody>
      </p:sp>
      <p:grpSp>
        <p:nvGrpSpPr>
          <p:cNvPr id="2" name="Group 32"/>
          <p:cNvGrpSpPr/>
          <p:nvPr/>
        </p:nvGrpSpPr>
        <p:grpSpPr>
          <a:xfrm>
            <a:off x="2781300" y="2438400"/>
            <a:ext cx="3581400" cy="304800"/>
            <a:chOff x="2362200" y="3352800"/>
            <a:chExt cx="3733800" cy="304800"/>
          </a:xfrm>
        </p:grpSpPr>
        <p:sp>
          <p:nvSpPr>
            <p:cNvPr id="38" name="Rounded Rectangle 37"/>
            <p:cNvSpPr/>
            <p:nvPr/>
          </p:nvSpPr>
          <p:spPr>
            <a:xfrm>
              <a:off x="5029200" y="3352800"/>
              <a:ext cx="1066800" cy="304800"/>
            </a:xfrm>
            <a:prstGeom prst="roundRect">
              <a:avLst/>
            </a:prstGeom>
            <a:solidFill>
              <a:srgbClr val="B80000"/>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DEVIDEN</a:t>
              </a:r>
            </a:p>
          </p:txBody>
        </p:sp>
        <p:sp>
          <p:nvSpPr>
            <p:cNvPr id="39" name="Rounded Rectangle 38"/>
            <p:cNvSpPr/>
            <p:nvPr/>
          </p:nvSpPr>
          <p:spPr>
            <a:xfrm>
              <a:off x="23622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SEWA</a:t>
              </a:r>
              <a:endParaRPr lang="en-US" sz="1600" dirty="0"/>
            </a:p>
          </p:txBody>
        </p:sp>
        <p:sp>
          <p:nvSpPr>
            <p:cNvPr id="40" name="Rounded Rectangle 39"/>
            <p:cNvSpPr/>
            <p:nvPr/>
          </p:nvSpPr>
          <p:spPr>
            <a:xfrm>
              <a:off x="3200400" y="3352800"/>
              <a:ext cx="7719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UPAH</a:t>
              </a:r>
            </a:p>
          </p:txBody>
        </p:sp>
        <p:sp>
          <p:nvSpPr>
            <p:cNvPr id="41" name="Rounded Rectangle 40"/>
            <p:cNvSpPr/>
            <p:nvPr/>
          </p:nvSpPr>
          <p:spPr>
            <a:xfrm>
              <a:off x="4038600" y="3352800"/>
              <a:ext cx="914400" cy="304800"/>
            </a:xfrm>
            <a:prstGeom prst="roundRect">
              <a:avLst/>
            </a:prstGeom>
            <a:solidFill>
              <a:srgbClr val="B80000"/>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BUNGA</a:t>
              </a:r>
            </a:p>
          </p:txBody>
        </p:sp>
      </p:grpSp>
      <p:grpSp>
        <p:nvGrpSpPr>
          <p:cNvPr id="3" name="Group 41"/>
          <p:cNvGrpSpPr/>
          <p:nvPr/>
        </p:nvGrpSpPr>
        <p:grpSpPr>
          <a:xfrm>
            <a:off x="3238500" y="3124200"/>
            <a:ext cx="2667000" cy="304800"/>
            <a:chOff x="3200400" y="4495800"/>
            <a:chExt cx="2600776" cy="304800"/>
          </a:xfrm>
        </p:grpSpPr>
        <p:sp>
          <p:nvSpPr>
            <p:cNvPr id="43" name="Rounded Rectangle 42"/>
            <p:cNvSpPr/>
            <p:nvPr/>
          </p:nvSpPr>
          <p:spPr>
            <a:xfrm>
              <a:off x="3200400" y="4495800"/>
              <a:ext cx="9243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smtClean="0"/>
                <a:t>LAHAN</a:t>
              </a:r>
              <a:endParaRPr lang="en-US" sz="1600" dirty="0"/>
            </a:p>
          </p:txBody>
        </p:sp>
        <p:sp>
          <p:nvSpPr>
            <p:cNvPr id="44" name="Rounded Rectangle 43"/>
            <p:cNvSpPr/>
            <p:nvPr/>
          </p:nvSpPr>
          <p:spPr>
            <a:xfrm>
              <a:off x="4191000" y="4495800"/>
              <a:ext cx="1610176" cy="3048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1600" dirty="0"/>
                <a:t>TENAGA KERJA</a:t>
              </a:r>
            </a:p>
          </p:txBody>
        </p:sp>
      </p:grpSp>
      <p:sp>
        <p:nvSpPr>
          <p:cNvPr id="17" name="Bent Arrow 16"/>
          <p:cNvSpPr/>
          <p:nvPr/>
        </p:nvSpPr>
        <p:spPr>
          <a:xfrm rot="16200000" flipV="1">
            <a:off x="6375652" y="2463546"/>
            <a:ext cx="609599" cy="1168906"/>
          </a:xfrm>
          <a:prstGeom prst="bentArrow">
            <a:avLst>
              <a:gd name="adj1" fmla="val 29156"/>
              <a:gd name="adj2" fmla="val 41675"/>
              <a:gd name="adj3" fmla="val 27148"/>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29" name="Bent Arrow 28"/>
          <p:cNvSpPr/>
          <p:nvPr/>
        </p:nvSpPr>
        <p:spPr>
          <a:xfrm rot="16200000" flipV="1">
            <a:off x="6213928" y="2422070"/>
            <a:ext cx="965199" cy="1963057"/>
          </a:xfrm>
          <a:prstGeom prst="bentArrow">
            <a:avLst>
              <a:gd name="adj1" fmla="val 17009"/>
              <a:gd name="adj2" fmla="val 21235"/>
              <a:gd name="adj3" fmla="val 20421"/>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5" name="Bent Arrow 14"/>
          <p:cNvSpPr/>
          <p:nvPr/>
        </p:nvSpPr>
        <p:spPr>
          <a:xfrm flipH="1" flipV="1">
            <a:off x="6400799" y="2362200"/>
            <a:ext cx="609599" cy="381000"/>
          </a:xfrm>
          <a:prstGeom prst="bentArrow">
            <a:avLst>
              <a:gd name="adj1" fmla="val 37236"/>
              <a:gd name="adj2" fmla="val 48709"/>
              <a:gd name="adj3" fmla="val 44505"/>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9" name="Bent Arrow 8"/>
          <p:cNvSpPr/>
          <p:nvPr/>
        </p:nvSpPr>
        <p:spPr>
          <a:xfrm rot="5400000">
            <a:off x="6286499" y="114302"/>
            <a:ext cx="914400" cy="2209800"/>
          </a:xfrm>
          <a:prstGeom prst="bentArrow">
            <a:avLst>
              <a:gd name="adj1" fmla="val 18511"/>
              <a:gd name="adj2" fmla="val 25280"/>
              <a:gd name="adj3" fmla="val 24174"/>
              <a:gd name="adj4" fmla="val 43750"/>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10" name="Bent Arrow 9"/>
          <p:cNvSpPr/>
          <p:nvPr/>
        </p:nvSpPr>
        <p:spPr>
          <a:xfrm flipH="1">
            <a:off x="5638799" y="1143000"/>
            <a:ext cx="1371599" cy="457200"/>
          </a:xfrm>
          <a:prstGeom prst="bentArrow">
            <a:avLst>
              <a:gd name="adj1" fmla="val 32319"/>
              <a:gd name="adj2" fmla="val 43531"/>
              <a:gd name="adj3" fmla="val 26533"/>
              <a:gd name="adj4" fmla="val 45863"/>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endParaRPr>
          </a:p>
        </p:txBody>
      </p:sp>
      <p:sp>
        <p:nvSpPr>
          <p:cNvPr id="45" name="Right Arrow 44"/>
          <p:cNvSpPr/>
          <p:nvPr/>
        </p:nvSpPr>
        <p:spPr>
          <a:xfrm flipH="1">
            <a:off x="5943600" y="5943600"/>
            <a:ext cx="457200" cy="38100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ounded Rectangle 45"/>
          <p:cNvSpPr/>
          <p:nvPr/>
        </p:nvSpPr>
        <p:spPr>
          <a:xfrm>
            <a:off x="228600" y="3505200"/>
            <a:ext cx="8610600" cy="312420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p:cNvSpPr txBox="1"/>
          <p:nvPr/>
        </p:nvSpPr>
        <p:spPr>
          <a:xfrm>
            <a:off x="762000" y="6172200"/>
            <a:ext cx="2568332" cy="461665"/>
          </a:xfrm>
          <a:prstGeom prst="rect">
            <a:avLst/>
          </a:prstGeom>
          <a:noFill/>
        </p:spPr>
        <p:txBody>
          <a:bodyPr wrap="none" rtlCol="0">
            <a:spAutoFit/>
          </a:bodyPr>
          <a:lstStyle/>
          <a:p>
            <a:r>
              <a:rPr lang="en-US" sz="2400" b="1" i="1" dirty="0" smtClean="0">
                <a:solidFill>
                  <a:srgbClr val="FF0000"/>
                </a:solidFill>
              </a:rPr>
              <a:t>PASAR KEUANGAN</a:t>
            </a:r>
            <a:endParaRPr lang="en-US" sz="2400" b="1" i="1" dirty="0">
              <a:solidFill>
                <a:srgbClr val="FF00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strips(downLeft)">
                                      <p:cBhvr>
                                        <p:cTn id="7" dur="500"/>
                                        <p:tgtEl>
                                          <p:spTgt spid="4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checkerboard(across)">
                                      <p:cBhvr>
                                        <p:cTn id="1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TotalTime>
  <Words>349</Words>
  <Application>Microsoft Office PowerPoint</Application>
  <PresentationFormat>On-screen Show (4:3)</PresentationFormat>
  <Paragraphs>122</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DAMPAK RIBA  DALAM PERSPEKTIF EKONOMI DAN BISNIS</vt:lpstr>
      <vt:lpstr>الَّذِينَ يَأْكُلُونَ الرِّبَا لاَ يَقُومُونَ إِلاَّ كَمَا يَقُومُ الَّذِي يَتَخَبَّطُهُ الشَّيْطَانُ مِنَ الْمَسِّ ذَلِكَ بِأَنَّهُمْ قَالُواْ إِنَّمَا الْبَيْعُ مِثْلُ الرِّبَا وَأَحَلَّ اللّهُ الْبَيْعَ وَحَرَّمَ الرِّبَا فَمَن جَاءهُ مَوْعِظَةٌ مِّن رَّبِّهِ فَانتَهَىَ فَلَهُ مَا سَلَفَ وَأَمْرُهُ إِلَى اللّهِ وَمَنْ عَادَ فَأُوْلَـئِكَ أَصْحَابُ النَّارِ هُمْ فِيهَا خَالِدُونَ ﴿٢٧٥﴾</vt:lpstr>
      <vt:lpstr>الَّذِينَ يَأْكُلُونَ الرِّبَا لاَ يَقُومُونَ إِلاَّ كَمَا يَقُومُ الَّذِي يَتَخَبَّطُهُ الشَّيْطَانُ مِنَ الْمَسِّ</vt:lpstr>
      <vt:lpstr>BAGAIMANA PENJELASAN EKONOMINYA?</vt:lpstr>
      <vt:lpstr>MENGAPA HAL ITU DAPAT TERJADI?</vt:lpstr>
      <vt:lpstr>Slide 6</vt:lpstr>
      <vt:lpstr>Slide 7</vt:lpstr>
      <vt:lpstr>Slide 8</vt:lpstr>
      <vt:lpstr>Slide 9</vt:lpstr>
      <vt:lpstr>Slide 10</vt:lpstr>
      <vt:lpstr>BAGAIMANA SOLUSINYA?</vt:lpstr>
      <vt:lpstr>Slide 12</vt:lpstr>
    </vt:vector>
  </TitlesOfParts>
  <Company>jogja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SEKILAS EKONOMI ISLAM</dc:title>
  <dc:creator>dwi condro</dc:creator>
  <cp:lastModifiedBy>Toshiba</cp:lastModifiedBy>
  <cp:revision>124</cp:revision>
  <dcterms:created xsi:type="dcterms:W3CDTF">2010-02-27T04:48:28Z</dcterms:created>
  <dcterms:modified xsi:type="dcterms:W3CDTF">2012-10-15T12:56:41Z</dcterms:modified>
</cp:coreProperties>
</file>