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3" r:id="rId2"/>
    <p:sldId id="294" r:id="rId3"/>
    <p:sldId id="295" r:id="rId4"/>
    <p:sldId id="296" r:id="rId5"/>
    <p:sldId id="297" r:id="rId6"/>
    <p:sldId id="298" r:id="rId7"/>
    <p:sldId id="299" r:id="rId8"/>
    <p:sldId id="300" r:id="rId9"/>
    <p:sldId id="301" r:id="rId10"/>
    <p:sldId id="302" r:id="rId11"/>
    <p:sldId id="303" r:id="rId12"/>
    <p:sldId id="305" r:id="rId13"/>
    <p:sldId id="306" r:id="rId14"/>
    <p:sldId id="307" r:id="rId15"/>
    <p:sldId id="308" r:id="rId16"/>
    <p:sldId id="310" r:id="rId17"/>
    <p:sldId id="311" r:id="rId18"/>
    <p:sldId id="312" r:id="rId19"/>
    <p:sldId id="322" r:id="rId20"/>
    <p:sldId id="313" r:id="rId21"/>
    <p:sldId id="314" r:id="rId22"/>
    <p:sldId id="315" r:id="rId23"/>
    <p:sldId id="316" r:id="rId24"/>
    <p:sldId id="317" r:id="rId25"/>
    <p:sldId id="318" r:id="rId26"/>
    <p:sldId id="319" r:id="rId27"/>
    <p:sldId id="320" r:id="rId28"/>
    <p:sldId id="321"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p:cViewPr varScale="1">
        <p:scale>
          <a:sx n="92" d="100"/>
          <a:sy n="92" d="100"/>
        </p:scale>
        <p:origin x="48" y="27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862E0B8-90EE-4326-93C6-264181310781}">
      <dgm:prSet/>
      <dgm:spPr/>
      <dgm:t>
        <a:bodyPr/>
        <a:lstStyle/>
        <a:p>
          <a:r>
            <a:rPr lang="es-PR" b="1"/>
            <a:t>Enfoque en las necesidades y prioridades del cliente:</a:t>
          </a:r>
          <a:endParaRPr lang="en-US"/>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AAD39D22-A6B7-43CD-9DD4-CEA4E5C59397}">
      <dgm:prSet/>
      <dgm:spPr/>
      <dgm:t>
        <a:bodyPr/>
        <a:lstStyle/>
        <a:p>
          <a:r>
            <a:rPr lang="es-PR"/>
            <a:t>Escuche activamente para comprender sus metas, preocupaciones y expectativas.</a:t>
          </a:r>
          <a:endParaRPr lang="en-US"/>
        </a:p>
      </dgm:t>
    </dgm:pt>
    <dgm:pt modelId="{E379F139-7082-40A5-BD54-B34471E8DB23}" type="parTrans" cxnId="{00DD023B-D9A0-40FB-9902-0C748661376B}">
      <dgm:prSet/>
      <dgm:spPr/>
      <dgm:t>
        <a:bodyPr/>
        <a:lstStyle/>
        <a:p>
          <a:endParaRPr lang="en-US"/>
        </a:p>
      </dgm:t>
    </dgm:pt>
    <dgm:pt modelId="{227644A9-E1FD-47E6-A084-72B7A184B9FA}" type="sibTrans" cxnId="{00DD023B-D9A0-40FB-9902-0C748661376B}">
      <dgm:prSet/>
      <dgm:spPr/>
      <dgm:t>
        <a:bodyPr/>
        <a:lstStyle/>
        <a:p>
          <a:endParaRPr lang="en-US"/>
        </a:p>
      </dgm:t>
    </dgm:pt>
    <dgm:pt modelId="{4EA5793F-79F2-4090-B538-596DFE4E1F34}">
      <dgm:prSet/>
      <dgm:spPr/>
      <dgm:t>
        <a:bodyPr/>
        <a:lstStyle/>
        <a:p>
          <a:r>
            <a:rPr lang="es-PR"/>
            <a:t>Adapte sus servicios y comunicación para satisfacer sus necesidades individuales.</a:t>
          </a:r>
          <a:endParaRPr lang="en-US"/>
        </a:p>
      </dgm:t>
    </dgm:pt>
    <dgm:pt modelId="{298CA73B-AF16-48AE-9805-ADDED3CAD6EC}" type="parTrans" cxnId="{208BB61E-2162-4201-8051-1F40AA8B2F4E}">
      <dgm:prSet/>
      <dgm:spPr/>
      <dgm:t>
        <a:bodyPr/>
        <a:lstStyle/>
        <a:p>
          <a:endParaRPr lang="en-US"/>
        </a:p>
      </dgm:t>
    </dgm:pt>
    <dgm:pt modelId="{716EE106-0977-442B-A256-0F2627B6FAA6}" type="sibTrans" cxnId="{208BB61E-2162-4201-8051-1F40AA8B2F4E}">
      <dgm:prSet/>
      <dgm:spPr/>
      <dgm:t>
        <a:bodyPr/>
        <a:lstStyle/>
        <a:p>
          <a:endParaRPr lang="en-US"/>
        </a:p>
      </dgm:t>
    </dgm:pt>
    <dgm:pt modelId="{8FA7CCBE-E14A-4238-B795-44FCFE3B138B}">
      <dgm:prSet/>
      <dgm:spPr/>
      <dgm:t>
        <a:bodyPr/>
        <a:lstStyle/>
        <a:p>
          <a:r>
            <a:rPr lang="es-PR"/>
            <a:t>Priorizar sus intereses y actuar en su mejor interés a lo largo de la transacción.</a:t>
          </a:r>
          <a:endParaRPr lang="en-US"/>
        </a:p>
      </dgm:t>
    </dgm:pt>
    <dgm:pt modelId="{4D327160-E587-435F-BCF1-F88A8AD54E44}" type="parTrans" cxnId="{2EC23216-9045-437E-9FDD-A51D358EE764}">
      <dgm:prSet/>
      <dgm:spPr/>
      <dgm:t>
        <a:bodyPr/>
        <a:lstStyle/>
        <a:p>
          <a:endParaRPr lang="en-US"/>
        </a:p>
      </dgm:t>
    </dgm:pt>
    <dgm:pt modelId="{79D9DB79-4AE5-465C-BD07-06EFF6ACF624}" type="sibTrans" cxnId="{2EC23216-9045-437E-9FDD-A51D358EE764}">
      <dgm:prSet/>
      <dgm:spPr/>
      <dgm:t>
        <a:bodyPr/>
        <a:lstStyle/>
        <a:p>
          <a:endParaRPr lang="en-US"/>
        </a:p>
      </dgm:t>
    </dgm:pt>
    <dgm:pt modelId="{9B3AC152-76D6-4A98-804E-182046B6A915}">
      <dgm:prSet/>
      <dgm:spPr/>
      <dgm:t>
        <a:bodyPr/>
        <a:lstStyle/>
        <a:p>
          <a:r>
            <a:rPr lang="es-PR"/>
            <a:t>Sea receptivo y accesible, devolviendo rápidamente las llamadas y los correos electrónicos.</a:t>
          </a:r>
          <a:endParaRPr lang="en-US"/>
        </a:p>
      </dgm:t>
    </dgm:pt>
    <dgm:pt modelId="{F80922B8-F35B-4D4F-A465-64161929EB8D}" type="parTrans" cxnId="{E9D7A197-19E0-4657-A56D-818139F3853B}">
      <dgm:prSet/>
      <dgm:spPr/>
      <dgm:t>
        <a:bodyPr/>
        <a:lstStyle/>
        <a:p>
          <a:endParaRPr lang="en-US"/>
        </a:p>
      </dgm:t>
    </dgm:pt>
    <dgm:pt modelId="{256D7B08-E87F-47E2-9E00-E7CD1F04C546}" type="sibTrans" cxnId="{E9D7A197-19E0-4657-A56D-818139F3853B}">
      <dgm:prSet/>
      <dgm:spPr/>
      <dgm:t>
        <a:bodyPr/>
        <a:lstStyle/>
        <a:p>
          <a:endParaRPr lang="en-US"/>
        </a:p>
      </dgm:t>
    </dgm:pt>
    <dgm:pt modelId="{6DFD531C-C8DE-4AC8-9825-764B5F9D14C2}">
      <dgm:prSet/>
      <dgm:spPr/>
      <dgm:t>
        <a:bodyPr/>
        <a:lstStyle/>
        <a:p>
          <a:r>
            <a:rPr lang="es-PR"/>
            <a:t>Proporcione actualizaciones periódicas y una comunicación clara durante todo el proceso.</a:t>
          </a:r>
          <a:endParaRPr lang="en-US"/>
        </a:p>
      </dgm:t>
    </dgm:pt>
    <dgm:pt modelId="{68FEEAFE-7263-4549-9FBC-6620B8594B7E}" type="parTrans" cxnId="{0829A3AE-18F3-4653-AF56-1B2D79277F8F}">
      <dgm:prSet/>
      <dgm:spPr/>
      <dgm:t>
        <a:bodyPr/>
        <a:lstStyle/>
        <a:p>
          <a:endParaRPr lang="en-US"/>
        </a:p>
      </dgm:t>
    </dgm:pt>
    <dgm:pt modelId="{5F8CC575-B60D-465B-8783-4C00196A9E15}" type="sibTrans" cxnId="{0829A3AE-18F3-4653-AF56-1B2D79277F8F}">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6C108803-DF0B-4A23-A5D0-AC41C7CAE13C}" srcId="{4B7F2759-57A0-477B-B450-98D2F3D76976}" destId="{1862E0B8-90EE-4326-93C6-264181310781}" srcOrd="0" destOrd="0" parTransId="{B52A7F12-9A23-4873-A5FD-7FE497BAF6B8}" sibTransId="{41AF21E3-E129-48A3-8646-6DD849BFA11A}"/>
    <dgm:cxn modelId="{2EC23216-9045-437E-9FDD-A51D358EE764}" srcId="{1862E0B8-90EE-4326-93C6-264181310781}" destId="{8FA7CCBE-E14A-4238-B795-44FCFE3B138B}" srcOrd="2" destOrd="0" parTransId="{4D327160-E587-435F-BCF1-F88A8AD54E44}" sibTransId="{79D9DB79-4AE5-465C-BD07-06EFF6ACF624}"/>
    <dgm:cxn modelId="{208BB61E-2162-4201-8051-1F40AA8B2F4E}" srcId="{1862E0B8-90EE-4326-93C6-264181310781}" destId="{4EA5793F-79F2-4090-B538-596DFE4E1F34}" srcOrd="1" destOrd="0" parTransId="{298CA73B-AF16-48AE-9805-ADDED3CAD6EC}" sibTransId="{716EE106-0977-442B-A256-0F2627B6FAA6}"/>
    <dgm:cxn modelId="{598B972E-7BE3-4618-B333-AF12EFC711A0}" type="presOf" srcId="{4B7F2759-57A0-477B-B450-98D2F3D76976}" destId="{13F0ADFD-9F85-4F4A-8BA7-DDBC665807E6}" srcOrd="0" destOrd="0" presId="urn:microsoft.com/office/officeart/2005/8/layout/vList2"/>
    <dgm:cxn modelId="{00DD023B-D9A0-40FB-9902-0C748661376B}" srcId="{1862E0B8-90EE-4326-93C6-264181310781}" destId="{AAD39D22-A6B7-43CD-9DD4-CEA4E5C59397}" srcOrd="0" destOrd="0" parTransId="{E379F139-7082-40A5-BD54-B34471E8DB23}" sibTransId="{227644A9-E1FD-47E6-A084-72B7A184B9FA}"/>
    <dgm:cxn modelId="{B447715B-8C2E-49D8-80A8-F80AE187CE96}" type="presOf" srcId="{1862E0B8-90EE-4326-93C6-264181310781}" destId="{78133BA2-4557-490A-9B62-A9833AE45C04}" srcOrd="0" destOrd="0" presId="urn:microsoft.com/office/officeart/2005/8/layout/vList2"/>
    <dgm:cxn modelId="{14E97160-03DA-4594-9DEE-5122F3B2021E}" type="presOf" srcId="{AAD39D22-A6B7-43CD-9DD4-CEA4E5C59397}" destId="{12551F2F-0C34-403A-8421-67C7E2450949}" srcOrd="0" destOrd="0" presId="urn:microsoft.com/office/officeart/2005/8/layout/vList2"/>
    <dgm:cxn modelId="{6BFEEC50-AE36-43E1-990D-73E485A6CE76}" type="presOf" srcId="{9B3AC152-76D6-4A98-804E-182046B6A915}" destId="{12551F2F-0C34-403A-8421-67C7E2450949}" srcOrd="0" destOrd="3" presId="urn:microsoft.com/office/officeart/2005/8/layout/vList2"/>
    <dgm:cxn modelId="{E9D7A197-19E0-4657-A56D-818139F3853B}" srcId="{1862E0B8-90EE-4326-93C6-264181310781}" destId="{9B3AC152-76D6-4A98-804E-182046B6A915}" srcOrd="3" destOrd="0" parTransId="{F80922B8-F35B-4D4F-A465-64161929EB8D}" sibTransId="{256D7B08-E87F-47E2-9E00-E7CD1F04C546}"/>
    <dgm:cxn modelId="{F20251A4-FC06-4CE7-AAFB-86F50E33B6AA}" type="presOf" srcId="{4EA5793F-79F2-4090-B538-596DFE4E1F34}" destId="{12551F2F-0C34-403A-8421-67C7E2450949}" srcOrd="0" destOrd="1" presId="urn:microsoft.com/office/officeart/2005/8/layout/vList2"/>
    <dgm:cxn modelId="{B47C20AB-D83A-4C69-BCED-70384A2C4C09}" type="presOf" srcId="{6DFD531C-C8DE-4AC8-9825-764B5F9D14C2}" destId="{12551F2F-0C34-403A-8421-67C7E2450949}" srcOrd="0" destOrd="4" presId="urn:microsoft.com/office/officeart/2005/8/layout/vList2"/>
    <dgm:cxn modelId="{0829A3AE-18F3-4653-AF56-1B2D79277F8F}" srcId="{1862E0B8-90EE-4326-93C6-264181310781}" destId="{6DFD531C-C8DE-4AC8-9825-764B5F9D14C2}" srcOrd="4" destOrd="0" parTransId="{68FEEAFE-7263-4549-9FBC-6620B8594B7E}" sibTransId="{5F8CC575-B60D-465B-8783-4C00196A9E15}"/>
    <dgm:cxn modelId="{6CC469FD-3808-448C-8871-A311751FC3E6}" type="presOf" srcId="{8FA7CCBE-E14A-4238-B795-44FCFE3B138B}" destId="{12551F2F-0C34-403A-8421-67C7E2450949}" srcOrd="0" destOrd="2" presId="urn:microsoft.com/office/officeart/2005/8/layout/vList2"/>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62E0B8-90EE-4326-93C6-264181310781}">
      <dgm:prSet/>
      <dgm:spPr/>
      <dgm:t>
        <a:bodyPr/>
        <a:lstStyle/>
        <a:p>
          <a:r>
            <a:rPr lang="en-US" b="1" dirty="0" err="1"/>
            <a:t>Servicio</a:t>
          </a:r>
          <a:r>
            <a:rPr lang="en-US" b="1" dirty="0"/>
            <a:t> </a:t>
          </a:r>
          <a:r>
            <a:rPr lang="en-US" b="1" dirty="0" err="1"/>
            <a:t>proactivo</a:t>
          </a:r>
          <a:r>
            <a:rPr lang="en-US" b="1" dirty="0"/>
            <a:t> y </a:t>
          </a:r>
          <a:r>
            <a:rPr lang="en-US" b="1" dirty="0" err="1"/>
            <a:t>personalizado</a:t>
          </a:r>
          <a:r>
            <a:rPr lang="en-US" b="1" dirty="0"/>
            <a:t>:</a:t>
          </a:r>
          <a:endParaRPr lang="en-US" dirty="0"/>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6DFD531C-C8DE-4AC8-9825-764B5F9D14C2}">
      <dgm:prSet/>
      <dgm:spPr/>
      <dgm:t>
        <a:bodyPr/>
        <a:lstStyle/>
        <a:p>
          <a:r>
            <a:rPr lang="es-PR"/>
            <a:t>actualizaciones </a:t>
          </a:r>
          <a:r>
            <a:rPr lang="es-PR" dirty="0"/>
            <a:t>periódicas y una comunicación clara durante todo el proceso.</a:t>
          </a:r>
          <a:endParaRPr lang="en-US" dirty="0"/>
        </a:p>
      </dgm:t>
    </dgm:pt>
    <dgm:pt modelId="{68FEEAFE-7263-4549-9FBC-6620B8594B7E}" type="parTrans" cxnId="{0829A3AE-18F3-4653-AF56-1B2D79277F8F}">
      <dgm:prSet/>
      <dgm:spPr/>
      <dgm:t>
        <a:bodyPr/>
        <a:lstStyle/>
        <a:p>
          <a:endParaRPr lang="en-US"/>
        </a:p>
      </dgm:t>
    </dgm:pt>
    <dgm:pt modelId="{5F8CC575-B60D-465B-8783-4C00196A9E15}" type="sibTrans" cxnId="{0829A3AE-18F3-4653-AF56-1B2D79277F8F}">
      <dgm:prSet/>
      <dgm:spPr/>
      <dgm:t>
        <a:bodyPr/>
        <a:lstStyle/>
        <a:p>
          <a:endParaRPr lang="en-US"/>
        </a:p>
      </dgm:t>
    </dgm:pt>
    <dgm:pt modelId="{5E010310-CD06-44D7-B7F3-23C050716BE5}">
      <dgm:prSet/>
      <dgm:spPr/>
      <dgm:t>
        <a:bodyPr/>
        <a:lstStyle/>
        <a:p>
          <a:pPr>
            <a:buSzPts val="1000"/>
            <a:buFont typeface="Symbol" panose="05050102010706020507" pitchFamily="18" charset="2"/>
            <a:buChar char=""/>
          </a:pPr>
          <a:r>
            <a:rPr lang="es-PR"/>
            <a:t>Anticípate a sus necesidades y haz un esfuerzo adicional para superar sus expectativas.</a:t>
          </a:r>
          <a:endParaRPr lang="en-US"/>
        </a:p>
      </dgm:t>
    </dgm:pt>
    <dgm:pt modelId="{B148CBF7-6E61-4534-86E1-20A6F353E77C}" type="parTrans" cxnId="{A99B6626-6559-49C8-A4B9-9FA4412DE2C7}">
      <dgm:prSet/>
      <dgm:spPr/>
      <dgm:t>
        <a:bodyPr/>
        <a:lstStyle/>
        <a:p>
          <a:endParaRPr lang="en-US"/>
        </a:p>
      </dgm:t>
    </dgm:pt>
    <dgm:pt modelId="{8ECAC3D2-4CA6-4CAF-AAC5-37BEB70158BB}" type="sibTrans" cxnId="{A99B6626-6559-49C8-A4B9-9FA4412DE2C7}">
      <dgm:prSet/>
      <dgm:spPr/>
      <dgm:t>
        <a:bodyPr/>
        <a:lstStyle/>
        <a:p>
          <a:endParaRPr lang="en-US"/>
        </a:p>
      </dgm:t>
    </dgm:pt>
    <dgm:pt modelId="{73AE3EB0-0BFB-4E1D-B148-85B4BC1757BE}">
      <dgm:prSet/>
      <dgm:spPr/>
      <dgm:t>
        <a:bodyPr/>
        <a:lstStyle/>
        <a:p>
          <a:pPr>
            <a:buSzPts val="1000"/>
            <a:buFont typeface="Symbol" panose="05050102010706020507" pitchFamily="18" charset="2"/>
            <a:buChar char=""/>
          </a:pPr>
          <a:r>
            <a:rPr lang="es-PR"/>
            <a:t>Ofrézcales recursos e información valiosos para guiarlos a través del proceso inmobiliario.</a:t>
          </a:r>
          <a:endParaRPr lang="en-US"/>
        </a:p>
      </dgm:t>
    </dgm:pt>
    <dgm:pt modelId="{B1046A1A-4BD3-4687-89B6-0F3CFE70DB06}" type="parTrans" cxnId="{9D220CF5-6981-4294-AFA8-FFFC4ACB8E67}">
      <dgm:prSet/>
      <dgm:spPr/>
      <dgm:t>
        <a:bodyPr/>
        <a:lstStyle/>
        <a:p>
          <a:endParaRPr lang="en-US"/>
        </a:p>
      </dgm:t>
    </dgm:pt>
    <dgm:pt modelId="{60ABA13A-22FB-4AB7-A946-8070EFA61F82}" type="sibTrans" cxnId="{9D220CF5-6981-4294-AFA8-FFFC4ACB8E67}">
      <dgm:prSet/>
      <dgm:spPr/>
      <dgm:t>
        <a:bodyPr/>
        <a:lstStyle/>
        <a:p>
          <a:endParaRPr lang="en-US"/>
        </a:p>
      </dgm:t>
    </dgm:pt>
    <dgm:pt modelId="{7F4DC517-08E2-4B2E-9C03-9637F94C6728}">
      <dgm:prSet/>
      <dgm:spPr/>
      <dgm:t>
        <a:bodyPr/>
        <a:lstStyle/>
        <a:p>
          <a:pPr>
            <a:buSzPts val="1000"/>
            <a:buFont typeface="Symbol" panose="05050102010706020507" pitchFamily="18" charset="2"/>
            <a:buChar char=""/>
          </a:pPr>
          <a:r>
            <a:rPr lang="es-PR"/>
            <a:t>Muestre un interés genuino en sus vidas y demuestre una conexión personal.</a:t>
          </a:r>
          <a:endParaRPr lang="en-US"/>
        </a:p>
      </dgm:t>
    </dgm:pt>
    <dgm:pt modelId="{E30F2172-3241-4597-8F48-F54E4904230D}" type="parTrans" cxnId="{F21AD868-BB69-4E26-AE3A-BEABAE70ADD5}">
      <dgm:prSet/>
      <dgm:spPr/>
      <dgm:t>
        <a:bodyPr/>
        <a:lstStyle/>
        <a:p>
          <a:endParaRPr lang="en-US"/>
        </a:p>
      </dgm:t>
    </dgm:pt>
    <dgm:pt modelId="{21ED66A3-0329-4C39-9ECF-75F3ADBDAB5C}" type="sibTrans" cxnId="{F21AD868-BB69-4E26-AE3A-BEABAE70ADD5}">
      <dgm:prSet/>
      <dgm:spPr/>
      <dgm:t>
        <a:bodyPr/>
        <a:lstStyle/>
        <a:p>
          <a:endParaRPr lang="en-US"/>
        </a:p>
      </dgm:t>
    </dgm:pt>
    <dgm:pt modelId="{A4E4BF64-3F7F-4EBF-B881-D7C9A0D1B358}">
      <dgm:prSet/>
      <dgm:spPr/>
      <dgm:t>
        <a:bodyPr/>
        <a:lstStyle/>
        <a:p>
          <a:pPr>
            <a:buSzPts val="1000"/>
            <a:buFont typeface="Symbol" panose="05050102010706020507" pitchFamily="18" charset="2"/>
            <a:buChar char=""/>
          </a:pPr>
          <a:r>
            <a:rPr lang="es-PR"/>
            <a:t>Celebre los hitos y logros durante el proceso de transacción.</a:t>
          </a:r>
          <a:endParaRPr lang="en-US"/>
        </a:p>
      </dgm:t>
    </dgm:pt>
    <dgm:pt modelId="{91883424-2026-4373-8D2B-DD172DE4C220}" type="parTrans" cxnId="{89BC5C1A-9A51-40D9-93DB-EC6ADE5CD341}">
      <dgm:prSet/>
      <dgm:spPr/>
      <dgm:t>
        <a:bodyPr/>
        <a:lstStyle/>
        <a:p>
          <a:endParaRPr lang="en-US"/>
        </a:p>
      </dgm:t>
    </dgm:pt>
    <dgm:pt modelId="{908AB366-AD63-404A-9A24-37432310FA00}" type="sibTrans" cxnId="{89BC5C1A-9A51-40D9-93DB-EC6ADE5CD341}">
      <dgm:prSet/>
      <dgm:spPr/>
      <dgm:t>
        <a:bodyPr/>
        <a:lstStyle/>
        <a:p>
          <a:endParaRPr lang="en-US"/>
        </a:p>
      </dgm:t>
    </dgm:pt>
    <dgm:pt modelId="{A8C6D0F0-B4E2-4889-85F4-2B3D50B639D8}">
      <dgm:prSet/>
      <dgm:spPr/>
      <dgm:t>
        <a:bodyPr/>
        <a:lstStyle/>
        <a:p>
          <a:pPr>
            <a:buSzPts val="1000"/>
            <a:buFont typeface="Symbol" panose="05050102010706020507" pitchFamily="18" charset="2"/>
            <a:buChar char=""/>
          </a:pPr>
          <a:r>
            <a:rPr lang="es-PR"/>
            <a:t>Ofrezca apoyo después del cierre y continúe construyendo la relación.</a:t>
          </a:r>
          <a:endParaRPr lang="en-US"/>
        </a:p>
      </dgm:t>
    </dgm:pt>
    <dgm:pt modelId="{F3EC6221-4E23-4513-859A-609D3354493E}" type="parTrans" cxnId="{332EA643-35E6-42C2-9C96-19579DBF9914}">
      <dgm:prSet/>
      <dgm:spPr/>
      <dgm:t>
        <a:bodyPr/>
        <a:lstStyle/>
        <a:p>
          <a:endParaRPr lang="en-US"/>
        </a:p>
      </dgm:t>
    </dgm:pt>
    <dgm:pt modelId="{74E2C19E-EC3C-4975-902B-413670580BBF}" type="sibTrans" cxnId="{332EA643-35E6-42C2-9C96-19579DBF9914}">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6C108803-DF0B-4A23-A5D0-AC41C7CAE13C}" srcId="{4B7F2759-57A0-477B-B450-98D2F3D76976}" destId="{1862E0B8-90EE-4326-93C6-264181310781}" srcOrd="0" destOrd="0" parTransId="{B52A7F12-9A23-4873-A5FD-7FE497BAF6B8}" sibTransId="{41AF21E3-E129-48A3-8646-6DD849BFA11A}"/>
    <dgm:cxn modelId="{8D10C605-0811-4CDF-A63E-439B20C389B2}" type="presOf" srcId="{A4E4BF64-3F7F-4EBF-B881-D7C9A0D1B358}" destId="{12551F2F-0C34-403A-8421-67C7E2450949}" srcOrd="0" destOrd="3" presId="urn:microsoft.com/office/officeart/2005/8/layout/vList2"/>
    <dgm:cxn modelId="{89BC5C1A-9A51-40D9-93DB-EC6ADE5CD341}" srcId="{1862E0B8-90EE-4326-93C6-264181310781}" destId="{A4E4BF64-3F7F-4EBF-B881-D7C9A0D1B358}" srcOrd="3" destOrd="0" parTransId="{91883424-2026-4373-8D2B-DD172DE4C220}" sibTransId="{908AB366-AD63-404A-9A24-37432310FA00}"/>
    <dgm:cxn modelId="{A99B6626-6559-49C8-A4B9-9FA4412DE2C7}" srcId="{1862E0B8-90EE-4326-93C6-264181310781}" destId="{5E010310-CD06-44D7-B7F3-23C050716BE5}" srcOrd="0" destOrd="0" parTransId="{B148CBF7-6E61-4534-86E1-20A6F353E77C}" sibTransId="{8ECAC3D2-4CA6-4CAF-AAC5-37BEB70158BB}"/>
    <dgm:cxn modelId="{598B972E-7BE3-4618-B333-AF12EFC711A0}" type="presOf" srcId="{4B7F2759-57A0-477B-B450-98D2F3D76976}" destId="{13F0ADFD-9F85-4F4A-8BA7-DDBC665807E6}" srcOrd="0" destOrd="0" presId="urn:microsoft.com/office/officeart/2005/8/layout/vList2"/>
    <dgm:cxn modelId="{F29A2130-C9BF-444B-8F84-DBA3723CBD2A}" type="presOf" srcId="{73AE3EB0-0BFB-4E1D-B148-85B4BC1757BE}" destId="{12551F2F-0C34-403A-8421-67C7E2450949}" srcOrd="0" destOrd="1" presId="urn:microsoft.com/office/officeart/2005/8/layout/vList2"/>
    <dgm:cxn modelId="{B447715B-8C2E-49D8-80A8-F80AE187CE96}" type="presOf" srcId="{1862E0B8-90EE-4326-93C6-264181310781}" destId="{78133BA2-4557-490A-9B62-A9833AE45C04}" srcOrd="0" destOrd="0" presId="urn:microsoft.com/office/officeart/2005/8/layout/vList2"/>
    <dgm:cxn modelId="{332EA643-35E6-42C2-9C96-19579DBF9914}" srcId="{1862E0B8-90EE-4326-93C6-264181310781}" destId="{A8C6D0F0-B4E2-4889-85F4-2B3D50B639D8}" srcOrd="4" destOrd="0" parTransId="{F3EC6221-4E23-4513-859A-609D3354493E}" sibTransId="{74E2C19E-EC3C-4975-902B-413670580BBF}"/>
    <dgm:cxn modelId="{F21AD868-BB69-4E26-AE3A-BEABAE70ADD5}" srcId="{1862E0B8-90EE-4326-93C6-264181310781}" destId="{7F4DC517-08E2-4B2E-9C03-9637F94C6728}" srcOrd="2" destOrd="0" parTransId="{E30F2172-3241-4597-8F48-F54E4904230D}" sibTransId="{21ED66A3-0329-4C39-9ECF-75F3ADBDAB5C}"/>
    <dgm:cxn modelId="{D9F43C6F-B618-45EB-AD38-14B72483D522}" type="presOf" srcId="{5E010310-CD06-44D7-B7F3-23C050716BE5}" destId="{12551F2F-0C34-403A-8421-67C7E2450949}" srcOrd="0" destOrd="0" presId="urn:microsoft.com/office/officeart/2005/8/layout/vList2"/>
    <dgm:cxn modelId="{DA24BB91-8B81-4A2C-BF3E-F555D24197A0}" type="presOf" srcId="{A8C6D0F0-B4E2-4889-85F4-2B3D50B639D8}" destId="{12551F2F-0C34-403A-8421-67C7E2450949}" srcOrd="0" destOrd="4" presId="urn:microsoft.com/office/officeart/2005/8/layout/vList2"/>
    <dgm:cxn modelId="{B47C20AB-D83A-4C69-BCED-70384A2C4C09}" type="presOf" srcId="{6DFD531C-C8DE-4AC8-9825-764B5F9D14C2}" destId="{12551F2F-0C34-403A-8421-67C7E2450949}" srcOrd="0" destOrd="5" presId="urn:microsoft.com/office/officeart/2005/8/layout/vList2"/>
    <dgm:cxn modelId="{0829A3AE-18F3-4653-AF56-1B2D79277F8F}" srcId="{1862E0B8-90EE-4326-93C6-264181310781}" destId="{6DFD531C-C8DE-4AC8-9825-764B5F9D14C2}" srcOrd="5" destOrd="0" parTransId="{68FEEAFE-7263-4549-9FBC-6620B8594B7E}" sibTransId="{5F8CC575-B60D-465B-8783-4C00196A9E15}"/>
    <dgm:cxn modelId="{0932D1D8-5463-44F4-85BE-FC9C83E41CB1}" type="presOf" srcId="{7F4DC517-08E2-4B2E-9C03-9637F94C6728}" destId="{12551F2F-0C34-403A-8421-67C7E2450949}" srcOrd="0" destOrd="2" presId="urn:microsoft.com/office/officeart/2005/8/layout/vList2"/>
    <dgm:cxn modelId="{9D220CF5-6981-4294-AFA8-FFFC4ACB8E67}" srcId="{1862E0B8-90EE-4326-93C6-264181310781}" destId="{73AE3EB0-0BFB-4E1D-B148-85B4BC1757BE}" srcOrd="1" destOrd="0" parTransId="{B1046A1A-4BD3-4687-89B6-0F3CFE70DB06}" sibTransId="{60ABA13A-22FB-4AB7-A946-8070EFA61F82}"/>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62E0B8-90EE-4326-93C6-264181310781}">
      <dgm:prSet/>
      <dgm:spPr/>
      <dgm:t>
        <a:bodyPr/>
        <a:lstStyle/>
        <a:p>
          <a:r>
            <a:rPr lang="en-US" b="1" dirty="0" err="1"/>
            <a:t>Generar</a:t>
          </a:r>
          <a:r>
            <a:rPr lang="en-US" b="1" dirty="0"/>
            <a:t> </a:t>
          </a:r>
          <a:r>
            <a:rPr lang="en-US" b="1" dirty="0" err="1"/>
            <a:t>confianza</a:t>
          </a:r>
          <a:r>
            <a:rPr lang="en-US" b="1" dirty="0"/>
            <a:t> y </a:t>
          </a:r>
          <a:r>
            <a:rPr lang="en-US" b="1" dirty="0" err="1"/>
            <a:t>experiencia</a:t>
          </a:r>
          <a:r>
            <a:rPr lang="en-US" b="1" dirty="0"/>
            <a:t>:</a:t>
          </a:r>
          <a:endParaRPr lang="en-US" dirty="0"/>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C8C7F032-99D6-46AC-BA92-C5C4A0B7FEB2}">
      <dgm:prSet/>
      <dgm:spPr/>
      <dgm:t>
        <a:bodyPr/>
        <a:lstStyle/>
        <a:p>
          <a:pPr>
            <a:buSzPts val="1000"/>
            <a:buFont typeface="Symbol" panose="05050102010706020507" pitchFamily="18" charset="2"/>
            <a:buChar char=""/>
          </a:pPr>
          <a:r>
            <a:rPr lang="es-PR"/>
            <a:t>Sé transparente y honesto en todas las interacciones.</a:t>
          </a:r>
          <a:endParaRPr lang="en-US"/>
        </a:p>
      </dgm:t>
    </dgm:pt>
    <dgm:pt modelId="{6305C761-F6CA-4ED7-98B0-9CB8BD5CB978}" type="parTrans" cxnId="{46F16C43-DE63-46BA-B870-0666BFBF1CA4}">
      <dgm:prSet/>
      <dgm:spPr/>
      <dgm:t>
        <a:bodyPr/>
        <a:lstStyle/>
        <a:p>
          <a:endParaRPr lang="en-US"/>
        </a:p>
      </dgm:t>
    </dgm:pt>
    <dgm:pt modelId="{9A6BB96A-A030-4EC5-97C9-4073C4F1EEA3}" type="sibTrans" cxnId="{46F16C43-DE63-46BA-B870-0666BFBF1CA4}">
      <dgm:prSet/>
      <dgm:spPr/>
      <dgm:t>
        <a:bodyPr/>
        <a:lstStyle/>
        <a:p>
          <a:endParaRPr lang="en-US"/>
        </a:p>
      </dgm:t>
    </dgm:pt>
    <dgm:pt modelId="{DC4B7FE6-5760-4616-B33E-FC11F1765588}">
      <dgm:prSet/>
      <dgm:spPr/>
      <dgm:t>
        <a:bodyPr/>
        <a:lstStyle/>
        <a:p>
          <a:pPr>
            <a:buSzPts val="1000"/>
            <a:buFont typeface="Symbol" panose="05050102010706020507" pitchFamily="18" charset="2"/>
            <a:buChar char=""/>
          </a:pPr>
          <a:r>
            <a:rPr lang="es-PR"/>
            <a:t>Mantener la ética profesional y mantener altos estándares de conducta.</a:t>
          </a:r>
          <a:endParaRPr lang="en-US"/>
        </a:p>
      </dgm:t>
    </dgm:pt>
    <dgm:pt modelId="{A4121587-6494-4FD1-A10C-26BA7DD8DEF4}" type="parTrans" cxnId="{FD940A71-4D00-4B62-93D8-69C7EB685BB3}">
      <dgm:prSet/>
      <dgm:spPr/>
      <dgm:t>
        <a:bodyPr/>
        <a:lstStyle/>
        <a:p>
          <a:endParaRPr lang="en-US"/>
        </a:p>
      </dgm:t>
    </dgm:pt>
    <dgm:pt modelId="{13B2568C-8645-4355-AE1B-4173B1B8B526}" type="sibTrans" cxnId="{FD940A71-4D00-4B62-93D8-69C7EB685BB3}">
      <dgm:prSet/>
      <dgm:spPr/>
      <dgm:t>
        <a:bodyPr/>
        <a:lstStyle/>
        <a:p>
          <a:endParaRPr lang="en-US"/>
        </a:p>
      </dgm:t>
    </dgm:pt>
    <dgm:pt modelId="{1E502AFC-95FB-4E8F-9728-6AC7018353F9}">
      <dgm:prSet/>
      <dgm:spPr/>
      <dgm:t>
        <a:bodyPr/>
        <a:lstStyle/>
        <a:p>
          <a:pPr>
            <a:buSzPts val="1000"/>
            <a:buFont typeface="Symbol" panose="05050102010706020507" pitchFamily="18" charset="2"/>
            <a:buChar char=""/>
          </a:pPr>
          <a:r>
            <a:rPr lang="es-PR"/>
            <a:t>Demostrar un sólido conocimiento del mercado local y de las tendencias inmobiliarias.</a:t>
          </a:r>
          <a:endParaRPr lang="en-US"/>
        </a:p>
      </dgm:t>
    </dgm:pt>
    <dgm:pt modelId="{2293461B-025E-4E52-9349-2F78830621DB}" type="parTrans" cxnId="{43CC6756-1C9B-40FB-AD7C-505F0F131CD9}">
      <dgm:prSet/>
      <dgm:spPr/>
      <dgm:t>
        <a:bodyPr/>
        <a:lstStyle/>
        <a:p>
          <a:endParaRPr lang="en-US"/>
        </a:p>
      </dgm:t>
    </dgm:pt>
    <dgm:pt modelId="{B795D484-5BC7-4A36-A8EA-2E5CD8B41348}" type="sibTrans" cxnId="{43CC6756-1C9B-40FB-AD7C-505F0F131CD9}">
      <dgm:prSet/>
      <dgm:spPr/>
      <dgm:t>
        <a:bodyPr/>
        <a:lstStyle/>
        <a:p>
          <a:endParaRPr lang="en-US"/>
        </a:p>
      </dgm:t>
    </dgm:pt>
    <dgm:pt modelId="{E74B8F34-EFD9-4976-9D8E-867CEABFA531}">
      <dgm:prSet/>
      <dgm:spPr/>
      <dgm:t>
        <a:bodyPr/>
        <a:lstStyle/>
        <a:p>
          <a:pPr>
            <a:buSzPts val="1000"/>
            <a:buFont typeface="Symbol" panose="05050102010706020507" pitchFamily="18" charset="2"/>
            <a:buChar char=""/>
          </a:pPr>
          <a:r>
            <a:rPr lang="es-PR"/>
            <a:t>Proporcionar información precisa y confiable.</a:t>
          </a:r>
          <a:endParaRPr lang="en-US"/>
        </a:p>
      </dgm:t>
    </dgm:pt>
    <dgm:pt modelId="{429F2D16-DFFD-4808-BD8A-34D361E79E40}" type="parTrans" cxnId="{2DA79A96-7C57-4334-987B-5DD6B4CEBFC8}">
      <dgm:prSet/>
      <dgm:spPr/>
      <dgm:t>
        <a:bodyPr/>
        <a:lstStyle/>
        <a:p>
          <a:endParaRPr lang="en-US"/>
        </a:p>
      </dgm:t>
    </dgm:pt>
    <dgm:pt modelId="{C0E57216-35D3-466F-8DFF-02F0C2EEB3C2}" type="sibTrans" cxnId="{2DA79A96-7C57-4334-987B-5DD6B4CEBFC8}">
      <dgm:prSet/>
      <dgm:spPr/>
      <dgm:t>
        <a:bodyPr/>
        <a:lstStyle/>
        <a:p>
          <a:endParaRPr lang="en-US"/>
        </a:p>
      </dgm:t>
    </dgm:pt>
    <dgm:pt modelId="{912E8B6D-F58D-4808-9DC4-EDDEB2A3F69E}">
      <dgm:prSet/>
      <dgm:spPr/>
      <dgm:t>
        <a:bodyPr/>
        <a:lstStyle/>
        <a:p>
          <a:pPr>
            <a:buSzPts val="1000"/>
            <a:buFont typeface="Symbol" panose="05050102010706020507" pitchFamily="18" charset="2"/>
            <a:buChar char=""/>
          </a:pPr>
          <a:r>
            <a:rPr lang="es-PR"/>
            <a:t>Sé seguro y asertivo al presentar opciones y recomendaciones.</a:t>
          </a:r>
          <a:endParaRPr lang="en-US"/>
        </a:p>
      </dgm:t>
    </dgm:pt>
    <dgm:pt modelId="{2BE0D9B7-B965-4BCF-8798-7AB5EEC9B629}" type="parTrans" cxnId="{CF8AD998-15E3-49C2-9AE5-8C10F2F8091B}">
      <dgm:prSet/>
      <dgm:spPr/>
      <dgm:t>
        <a:bodyPr/>
        <a:lstStyle/>
        <a:p>
          <a:endParaRPr lang="en-US"/>
        </a:p>
      </dgm:t>
    </dgm:pt>
    <dgm:pt modelId="{CB2A9269-E3A2-403A-AFE1-6DE75E86609F}" type="sibTrans" cxnId="{CF8AD998-15E3-49C2-9AE5-8C10F2F8091B}">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6C108803-DF0B-4A23-A5D0-AC41C7CAE13C}" srcId="{4B7F2759-57A0-477B-B450-98D2F3D76976}" destId="{1862E0B8-90EE-4326-93C6-264181310781}" srcOrd="0" destOrd="0" parTransId="{B52A7F12-9A23-4873-A5FD-7FE497BAF6B8}" sibTransId="{41AF21E3-E129-48A3-8646-6DD849BFA11A}"/>
    <dgm:cxn modelId="{2FB8C709-FD7C-4C0F-82FE-E1B503783F99}" type="presOf" srcId="{912E8B6D-F58D-4808-9DC4-EDDEB2A3F69E}" destId="{12551F2F-0C34-403A-8421-67C7E2450949}" srcOrd="0" destOrd="4" presId="urn:microsoft.com/office/officeart/2005/8/layout/vList2"/>
    <dgm:cxn modelId="{598B972E-7BE3-4618-B333-AF12EFC711A0}" type="presOf" srcId="{4B7F2759-57A0-477B-B450-98D2F3D76976}" destId="{13F0ADFD-9F85-4F4A-8BA7-DDBC665807E6}" srcOrd="0" destOrd="0" presId="urn:microsoft.com/office/officeart/2005/8/layout/vList2"/>
    <dgm:cxn modelId="{52CF9537-5ECC-4D6C-9C4D-E88FBE3EC4E5}" type="presOf" srcId="{DC4B7FE6-5760-4616-B33E-FC11F1765588}" destId="{12551F2F-0C34-403A-8421-67C7E2450949}" srcOrd="0" destOrd="1" presId="urn:microsoft.com/office/officeart/2005/8/layout/vList2"/>
    <dgm:cxn modelId="{B447715B-8C2E-49D8-80A8-F80AE187CE96}" type="presOf" srcId="{1862E0B8-90EE-4326-93C6-264181310781}" destId="{78133BA2-4557-490A-9B62-A9833AE45C04}" srcOrd="0" destOrd="0" presId="urn:microsoft.com/office/officeart/2005/8/layout/vList2"/>
    <dgm:cxn modelId="{46F16C43-DE63-46BA-B870-0666BFBF1CA4}" srcId="{1862E0B8-90EE-4326-93C6-264181310781}" destId="{C8C7F032-99D6-46AC-BA92-C5C4A0B7FEB2}" srcOrd="0" destOrd="0" parTransId="{6305C761-F6CA-4ED7-98B0-9CB8BD5CB978}" sibTransId="{9A6BB96A-A030-4EC5-97C9-4073C4F1EEA3}"/>
    <dgm:cxn modelId="{FD940A71-4D00-4B62-93D8-69C7EB685BB3}" srcId="{1862E0B8-90EE-4326-93C6-264181310781}" destId="{DC4B7FE6-5760-4616-B33E-FC11F1765588}" srcOrd="1" destOrd="0" parTransId="{A4121587-6494-4FD1-A10C-26BA7DD8DEF4}" sibTransId="{13B2568C-8645-4355-AE1B-4173B1B8B526}"/>
    <dgm:cxn modelId="{43CC6756-1C9B-40FB-AD7C-505F0F131CD9}" srcId="{1862E0B8-90EE-4326-93C6-264181310781}" destId="{1E502AFC-95FB-4E8F-9728-6AC7018353F9}" srcOrd="2" destOrd="0" parTransId="{2293461B-025E-4E52-9349-2F78830621DB}" sibTransId="{B795D484-5BC7-4A36-A8EA-2E5CD8B41348}"/>
    <dgm:cxn modelId="{2DA79A96-7C57-4334-987B-5DD6B4CEBFC8}" srcId="{1862E0B8-90EE-4326-93C6-264181310781}" destId="{E74B8F34-EFD9-4976-9D8E-867CEABFA531}" srcOrd="3" destOrd="0" parTransId="{429F2D16-DFFD-4808-BD8A-34D361E79E40}" sibTransId="{C0E57216-35D3-466F-8DFF-02F0C2EEB3C2}"/>
    <dgm:cxn modelId="{CF8AD998-15E3-49C2-9AE5-8C10F2F8091B}" srcId="{1862E0B8-90EE-4326-93C6-264181310781}" destId="{912E8B6D-F58D-4808-9DC4-EDDEB2A3F69E}" srcOrd="4" destOrd="0" parTransId="{2BE0D9B7-B965-4BCF-8798-7AB5EEC9B629}" sibTransId="{CB2A9269-E3A2-403A-AFE1-6DE75E86609F}"/>
    <dgm:cxn modelId="{B00DEDBC-A7A1-407A-83B7-410055A730BC}" type="presOf" srcId="{E74B8F34-EFD9-4976-9D8E-867CEABFA531}" destId="{12551F2F-0C34-403A-8421-67C7E2450949}" srcOrd="0" destOrd="3" presId="urn:microsoft.com/office/officeart/2005/8/layout/vList2"/>
    <dgm:cxn modelId="{256377E3-0FFF-4AC0-9133-08ABE5962B12}" type="presOf" srcId="{C8C7F032-99D6-46AC-BA92-C5C4A0B7FEB2}" destId="{12551F2F-0C34-403A-8421-67C7E2450949}" srcOrd="0" destOrd="0" presId="urn:microsoft.com/office/officeart/2005/8/layout/vList2"/>
    <dgm:cxn modelId="{2AE939F8-346C-46E9-992C-706B126C5140}" type="presOf" srcId="{1E502AFC-95FB-4E8F-9728-6AC7018353F9}" destId="{12551F2F-0C34-403A-8421-67C7E2450949}" srcOrd="0" destOrd="2" presId="urn:microsoft.com/office/officeart/2005/8/layout/vList2"/>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62E0B8-90EE-4326-93C6-264181310781}">
      <dgm:prSet/>
      <dgm:spPr/>
      <dgm:t>
        <a:bodyPr/>
        <a:lstStyle/>
        <a:p>
          <a:r>
            <a:rPr lang="es-PR" b="1" dirty="0"/>
            <a:t>Comunicación y Gestión de Relaciones:</a:t>
          </a:r>
          <a:endParaRPr lang="en-US" dirty="0"/>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B41376F0-DBD6-424A-BB84-516AC9394F3D}">
      <dgm:prSet/>
      <dgm:spPr/>
      <dgm:t>
        <a:bodyPr/>
        <a:lstStyle/>
        <a:p>
          <a:pPr>
            <a:buSzPts val="1000"/>
            <a:buFont typeface="Symbol" panose="05050102010706020507" pitchFamily="18" charset="2"/>
            <a:buChar char=""/>
          </a:pPr>
          <a:r>
            <a:rPr lang="es-PR"/>
            <a:t>Mantener una comunicación clara y coherente durante todo el proceso.</a:t>
          </a:r>
          <a:endParaRPr lang="en-US"/>
        </a:p>
      </dgm:t>
    </dgm:pt>
    <dgm:pt modelId="{D344EC23-4AC2-44B6-9E46-675D6EB5EDE0}" type="parTrans" cxnId="{FC517380-6B01-4EE8-88AD-74817D5DA204}">
      <dgm:prSet/>
      <dgm:spPr/>
      <dgm:t>
        <a:bodyPr/>
        <a:lstStyle/>
        <a:p>
          <a:endParaRPr lang="en-US"/>
        </a:p>
      </dgm:t>
    </dgm:pt>
    <dgm:pt modelId="{0C1609BF-8EA5-49BE-BB6A-AA3CAF41E1EE}" type="sibTrans" cxnId="{FC517380-6B01-4EE8-88AD-74817D5DA204}">
      <dgm:prSet/>
      <dgm:spPr/>
      <dgm:t>
        <a:bodyPr/>
        <a:lstStyle/>
        <a:p>
          <a:endParaRPr lang="en-US"/>
        </a:p>
      </dgm:t>
    </dgm:pt>
    <dgm:pt modelId="{67310FA5-8BA0-4ED5-B4AC-87C02A3F7301}">
      <dgm:prSet/>
      <dgm:spPr/>
      <dgm:t>
        <a:bodyPr/>
        <a:lstStyle/>
        <a:p>
          <a:pPr>
            <a:buSzPts val="1000"/>
            <a:buFont typeface="Symbol" panose="05050102010706020507" pitchFamily="18" charset="2"/>
            <a:buChar char=""/>
          </a:pPr>
          <a:r>
            <a:rPr lang="es-PR"/>
            <a:t>Utilizar varios canales de comunicación, adaptándose a las preferencias del cliente.</a:t>
          </a:r>
          <a:endParaRPr lang="en-US"/>
        </a:p>
      </dgm:t>
    </dgm:pt>
    <dgm:pt modelId="{8DA5D4DC-EB04-49F8-BE01-0F3CE1ECA5A9}" type="parTrans" cxnId="{3C818971-CA9C-42CA-A683-3402078A4CE9}">
      <dgm:prSet/>
      <dgm:spPr/>
      <dgm:t>
        <a:bodyPr/>
        <a:lstStyle/>
        <a:p>
          <a:endParaRPr lang="en-US"/>
        </a:p>
      </dgm:t>
    </dgm:pt>
    <dgm:pt modelId="{BCDA4BDA-26CE-4572-B63F-ACC0E7D8F488}" type="sibTrans" cxnId="{3C818971-CA9C-42CA-A683-3402078A4CE9}">
      <dgm:prSet/>
      <dgm:spPr/>
      <dgm:t>
        <a:bodyPr/>
        <a:lstStyle/>
        <a:p>
          <a:endParaRPr lang="en-US"/>
        </a:p>
      </dgm:t>
    </dgm:pt>
    <dgm:pt modelId="{0E26C4FE-C80D-4F85-B1F3-1DA582AE7290}">
      <dgm:prSet/>
      <dgm:spPr/>
      <dgm:t>
        <a:bodyPr/>
        <a:lstStyle/>
        <a:p>
          <a:pPr>
            <a:buSzPts val="1000"/>
            <a:buFont typeface="Symbol" panose="05050102010706020507" pitchFamily="18" charset="2"/>
            <a:buChar char=""/>
          </a:pPr>
          <a:r>
            <a:rPr lang="es-PR"/>
            <a:t>Sé respetuoso y profesional en todas las interacciones, tanto verbales como no verbales.</a:t>
          </a:r>
          <a:endParaRPr lang="en-US"/>
        </a:p>
      </dgm:t>
    </dgm:pt>
    <dgm:pt modelId="{2C5758B9-B5BB-4590-9226-1FD63CB8AC26}" type="parTrans" cxnId="{FF941B22-9789-4A35-854D-5A39B840705A}">
      <dgm:prSet/>
      <dgm:spPr/>
      <dgm:t>
        <a:bodyPr/>
        <a:lstStyle/>
        <a:p>
          <a:endParaRPr lang="en-US"/>
        </a:p>
      </dgm:t>
    </dgm:pt>
    <dgm:pt modelId="{FC59AC70-27D8-4469-928E-CB0D3A4A763B}" type="sibTrans" cxnId="{FF941B22-9789-4A35-854D-5A39B840705A}">
      <dgm:prSet/>
      <dgm:spPr/>
      <dgm:t>
        <a:bodyPr/>
        <a:lstStyle/>
        <a:p>
          <a:endParaRPr lang="en-US"/>
        </a:p>
      </dgm:t>
    </dgm:pt>
    <dgm:pt modelId="{960A6E85-CFF3-4E0E-A994-2FCAA79E5A04}">
      <dgm:prSet/>
      <dgm:spPr/>
      <dgm:t>
        <a:bodyPr/>
        <a:lstStyle/>
        <a:p>
          <a:pPr>
            <a:buSzPts val="1000"/>
            <a:buFont typeface="Symbol" panose="05050102010706020507" pitchFamily="18" charset="2"/>
            <a:buChar char=""/>
          </a:pPr>
          <a:r>
            <a:rPr lang="es-PR"/>
            <a:t>Escuche activamente y reconozca sus preocupaciones y comentarios.</a:t>
          </a:r>
          <a:endParaRPr lang="en-US"/>
        </a:p>
      </dgm:t>
    </dgm:pt>
    <dgm:pt modelId="{DFF5ACA1-6B28-4F51-9EBC-1D301D45071E}" type="parTrans" cxnId="{7D3D3220-76CB-46ED-83A4-36D4AF213ECA}">
      <dgm:prSet/>
      <dgm:spPr/>
      <dgm:t>
        <a:bodyPr/>
        <a:lstStyle/>
        <a:p>
          <a:endParaRPr lang="en-US"/>
        </a:p>
      </dgm:t>
    </dgm:pt>
    <dgm:pt modelId="{971B41A3-37B0-4D02-B836-DD53BD544468}" type="sibTrans" cxnId="{7D3D3220-76CB-46ED-83A4-36D4AF213ECA}">
      <dgm:prSet/>
      <dgm:spPr/>
      <dgm:t>
        <a:bodyPr/>
        <a:lstStyle/>
        <a:p>
          <a:endParaRPr lang="en-US"/>
        </a:p>
      </dgm:t>
    </dgm:pt>
    <dgm:pt modelId="{105D1EF2-D034-490A-B85E-710611755DB7}">
      <dgm:prSet/>
      <dgm:spPr/>
      <dgm:t>
        <a:bodyPr/>
        <a:lstStyle/>
        <a:p>
          <a:pPr>
            <a:buSzPts val="1000"/>
            <a:buFont typeface="Symbol" panose="05050102010706020507" pitchFamily="18" charset="2"/>
            <a:buChar char=""/>
          </a:pPr>
          <a:r>
            <a:rPr lang="es-PR"/>
            <a:t>Responda con prontitud y resuelva cualquier problema de manera eficiente.</a:t>
          </a:r>
          <a:endParaRPr lang="en-US"/>
        </a:p>
      </dgm:t>
    </dgm:pt>
    <dgm:pt modelId="{74BD3267-F95A-4CC3-B234-B8DD6551D4F3}" type="parTrans" cxnId="{0944DA0B-2B45-4BB1-8784-802699D8043D}">
      <dgm:prSet/>
      <dgm:spPr/>
      <dgm:t>
        <a:bodyPr/>
        <a:lstStyle/>
        <a:p>
          <a:endParaRPr lang="en-US"/>
        </a:p>
      </dgm:t>
    </dgm:pt>
    <dgm:pt modelId="{A7CD7044-079E-4E87-BB5D-C9955AC9FEC9}" type="sibTrans" cxnId="{0944DA0B-2B45-4BB1-8784-802699D8043D}">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6C108803-DF0B-4A23-A5D0-AC41C7CAE13C}" srcId="{4B7F2759-57A0-477B-B450-98D2F3D76976}" destId="{1862E0B8-90EE-4326-93C6-264181310781}" srcOrd="0" destOrd="0" parTransId="{B52A7F12-9A23-4873-A5FD-7FE497BAF6B8}" sibTransId="{41AF21E3-E129-48A3-8646-6DD849BFA11A}"/>
    <dgm:cxn modelId="{0944DA0B-2B45-4BB1-8784-802699D8043D}" srcId="{1862E0B8-90EE-4326-93C6-264181310781}" destId="{105D1EF2-D034-490A-B85E-710611755DB7}" srcOrd="4" destOrd="0" parTransId="{74BD3267-F95A-4CC3-B234-B8DD6551D4F3}" sibTransId="{A7CD7044-079E-4E87-BB5D-C9955AC9FEC9}"/>
    <dgm:cxn modelId="{7D3D3220-76CB-46ED-83A4-36D4AF213ECA}" srcId="{1862E0B8-90EE-4326-93C6-264181310781}" destId="{960A6E85-CFF3-4E0E-A994-2FCAA79E5A04}" srcOrd="3" destOrd="0" parTransId="{DFF5ACA1-6B28-4F51-9EBC-1D301D45071E}" sibTransId="{971B41A3-37B0-4D02-B836-DD53BD544468}"/>
    <dgm:cxn modelId="{FF941B22-9789-4A35-854D-5A39B840705A}" srcId="{1862E0B8-90EE-4326-93C6-264181310781}" destId="{0E26C4FE-C80D-4F85-B1F3-1DA582AE7290}" srcOrd="2" destOrd="0" parTransId="{2C5758B9-B5BB-4590-9226-1FD63CB8AC26}" sibTransId="{FC59AC70-27D8-4469-928E-CB0D3A4A763B}"/>
    <dgm:cxn modelId="{330B8F28-CB99-408B-B419-53BB2C198D74}" type="presOf" srcId="{105D1EF2-D034-490A-B85E-710611755DB7}" destId="{12551F2F-0C34-403A-8421-67C7E2450949}" srcOrd="0" destOrd="4" presId="urn:microsoft.com/office/officeart/2005/8/layout/vList2"/>
    <dgm:cxn modelId="{598B972E-7BE3-4618-B333-AF12EFC711A0}" type="presOf" srcId="{4B7F2759-57A0-477B-B450-98D2F3D76976}" destId="{13F0ADFD-9F85-4F4A-8BA7-DDBC665807E6}" srcOrd="0" destOrd="0" presId="urn:microsoft.com/office/officeart/2005/8/layout/vList2"/>
    <dgm:cxn modelId="{B447715B-8C2E-49D8-80A8-F80AE187CE96}" type="presOf" srcId="{1862E0B8-90EE-4326-93C6-264181310781}" destId="{78133BA2-4557-490A-9B62-A9833AE45C04}" srcOrd="0" destOrd="0" presId="urn:microsoft.com/office/officeart/2005/8/layout/vList2"/>
    <dgm:cxn modelId="{D3069061-AF28-42B0-853C-11CF42334498}" type="presOf" srcId="{67310FA5-8BA0-4ED5-B4AC-87C02A3F7301}" destId="{12551F2F-0C34-403A-8421-67C7E2450949}" srcOrd="0" destOrd="1" presId="urn:microsoft.com/office/officeart/2005/8/layout/vList2"/>
    <dgm:cxn modelId="{987F8565-E2BD-44FA-B4C4-C1DB2E01E1EF}" type="presOf" srcId="{0E26C4FE-C80D-4F85-B1F3-1DA582AE7290}" destId="{12551F2F-0C34-403A-8421-67C7E2450949}" srcOrd="0" destOrd="2" presId="urn:microsoft.com/office/officeart/2005/8/layout/vList2"/>
    <dgm:cxn modelId="{99B4544D-43A3-45F3-A7D3-7B270CDAE7DF}" type="presOf" srcId="{B41376F0-DBD6-424A-BB84-516AC9394F3D}" destId="{12551F2F-0C34-403A-8421-67C7E2450949}" srcOrd="0" destOrd="0" presId="urn:microsoft.com/office/officeart/2005/8/layout/vList2"/>
    <dgm:cxn modelId="{3C818971-CA9C-42CA-A683-3402078A4CE9}" srcId="{1862E0B8-90EE-4326-93C6-264181310781}" destId="{67310FA5-8BA0-4ED5-B4AC-87C02A3F7301}" srcOrd="1" destOrd="0" parTransId="{8DA5D4DC-EB04-49F8-BE01-0F3CE1ECA5A9}" sibTransId="{BCDA4BDA-26CE-4572-B63F-ACC0E7D8F488}"/>
    <dgm:cxn modelId="{FC517380-6B01-4EE8-88AD-74817D5DA204}" srcId="{1862E0B8-90EE-4326-93C6-264181310781}" destId="{B41376F0-DBD6-424A-BB84-516AC9394F3D}" srcOrd="0" destOrd="0" parTransId="{D344EC23-4AC2-44B6-9E46-675D6EB5EDE0}" sibTransId="{0C1609BF-8EA5-49BE-BB6A-AA3CAF41E1EE}"/>
    <dgm:cxn modelId="{D7F41098-6379-4891-BED1-8605859B0CDE}" type="presOf" srcId="{960A6E85-CFF3-4E0E-A994-2FCAA79E5A04}" destId="{12551F2F-0C34-403A-8421-67C7E2450949}" srcOrd="0" destOrd="3" presId="urn:microsoft.com/office/officeart/2005/8/layout/vList2"/>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62E0B8-90EE-4326-93C6-264181310781}">
      <dgm:prSet/>
      <dgm:spPr/>
      <dgm:t>
        <a:bodyPr/>
        <a:lstStyle/>
        <a:p>
          <a:r>
            <a:rPr lang="es-PR" b="1" dirty="0"/>
            <a:t>Construyendo relaciones a largo plazo:</a:t>
          </a:r>
          <a:endParaRPr lang="en-US" dirty="0"/>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8FDA86CE-8476-4200-9CC5-12363B411DC8}">
      <dgm:prSet/>
      <dgm:spPr/>
      <dgm:t>
        <a:bodyPr/>
        <a:lstStyle/>
        <a:p>
          <a:pPr>
            <a:buSzPts val="1000"/>
            <a:buFont typeface="Symbol" panose="05050102010706020507" pitchFamily="18" charset="2"/>
            <a:buChar char=""/>
          </a:pPr>
          <a:r>
            <a:rPr lang="es-PR"/>
            <a:t>Manténgase en contacto después de que se complete la transacción.</a:t>
          </a:r>
          <a:endParaRPr lang="en-US"/>
        </a:p>
      </dgm:t>
    </dgm:pt>
    <dgm:pt modelId="{4BFD386F-B4E6-4A54-9ABD-44484F9D7C91}" type="parTrans" cxnId="{1140667A-0025-4047-907F-74A899E74C2B}">
      <dgm:prSet/>
      <dgm:spPr/>
      <dgm:t>
        <a:bodyPr/>
        <a:lstStyle/>
        <a:p>
          <a:endParaRPr lang="en-US"/>
        </a:p>
      </dgm:t>
    </dgm:pt>
    <dgm:pt modelId="{5BC3B650-A584-487D-B00F-F918079BBF68}" type="sibTrans" cxnId="{1140667A-0025-4047-907F-74A899E74C2B}">
      <dgm:prSet/>
      <dgm:spPr/>
      <dgm:t>
        <a:bodyPr/>
        <a:lstStyle/>
        <a:p>
          <a:endParaRPr lang="en-US"/>
        </a:p>
      </dgm:t>
    </dgm:pt>
    <dgm:pt modelId="{066EC8A4-EADE-46CD-9114-7B6823F1019E}">
      <dgm:prSet/>
      <dgm:spPr/>
      <dgm:t>
        <a:bodyPr/>
        <a:lstStyle/>
        <a:p>
          <a:pPr>
            <a:buSzPts val="1000"/>
            <a:buFont typeface="Symbol" panose="05050102010706020507" pitchFamily="18" charset="2"/>
            <a:buChar char=""/>
          </a:pPr>
          <a:r>
            <a:rPr lang="es-PR"/>
            <a:t>Ofrezca apoyo y orientación continuos.</a:t>
          </a:r>
          <a:endParaRPr lang="en-US"/>
        </a:p>
      </dgm:t>
    </dgm:pt>
    <dgm:pt modelId="{291FAAE3-D657-41D7-B335-85A1437E3909}" type="parTrans" cxnId="{0EF6879D-5359-4192-A0E5-0DD77A9AF472}">
      <dgm:prSet/>
      <dgm:spPr/>
      <dgm:t>
        <a:bodyPr/>
        <a:lstStyle/>
        <a:p>
          <a:endParaRPr lang="en-US"/>
        </a:p>
      </dgm:t>
    </dgm:pt>
    <dgm:pt modelId="{96C0B1A3-E3F6-442E-A656-43260867A8B9}" type="sibTrans" cxnId="{0EF6879D-5359-4192-A0E5-0DD77A9AF472}">
      <dgm:prSet/>
      <dgm:spPr/>
      <dgm:t>
        <a:bodyPr/>
        <a:lstStyle/>
        <a:p>
          <a:endParaRPr lang="en-US"/>
        </a:p>
      </dgm:t>
    </dgm:pt>
    <dgm:pt modelId="{ECCFD8F6-5C72-48CB-B5ED-76A9E65A5CE4}">
      <dgm:prSet/>
      <dgm:spPr/>
      <dgm:t>
        <a:bodyPr/>
        <a:lstStyle/>
        <a:p>
          <a:pPr>
            <a:buSzPts val="1000"/>
            <a:buFont typeface="Symbol" panose="05050102010706020507" pitchFamily="18" charset="2"/>
            <a:buChar char=""/>
          </a:pPr>
          <a:r>
            <a:rPr lang="es-PR"/>
            <a:t>Comparta actualizaciones y oportunidades relevantes del mercado.</a:t>
          </a:r>
          <a:endParaRPr lang="en-US"/>
        </a:p>
      </dgm:t>
    </dgm:pt>
    <dgm:pt modelId="{0553B6A4-02E1-4C55-98F0-A84C3C61980F}" type="parTrans" cxnId="{A04B0182-BC7F-4AA8-AE2E-500B3B4D360E}">
      <dgm:prSet/>
      <dgm:spPr/>
      <dgm:t>
        <a:bodyPr/>
        <a:lstStyle/>
        <a:p>
          <a:endParaRPr lang="en-US"/>
        </a:p>
      </dgm:t>
    </dgm:pt>
    <dgm:pt modelId="{2811AC94-97C1-49B3-8837-947150BE4A97}" type="sibTrans" cxnId="{A04B0182-BC7F-4AA8-AE2E-500B3B4D360E}">
      <dgm:prSet/>
      <dgm:spPr/>
      <dgm:t>
        <a:bodyPr/>
        <a:lstStyle/>
        <a:p>
          <a:endParaRPr lang="en-US"/>
        </a:p>
      </dgm:t>
    </dgm:pt>
    <dgm:pt modelId="{E6C15412-1D69-4F03-BE54-E67F45B67E0D}">
      <dgm:prSet/>
      <dgm:spPr/>
      <dgm:t>
        <a:bodyPr/>
        <a:lstStyle/>
        <a:p>
          <a:pPr>
            <a:buSzPts val="1000"/>
            <a:buFont typeface="Symbol" panose="05050102010706020507" pitchFamily="18" charset="2"/>
            <a:buChar char=""/>
          </a:pPr>
          <a:r>
            <a:rPr lang="es-PR"/>
            <a:t>Ser un recurso de confianza para sus futuras necesidades inmobiliarias.</a:t>
          </a:r>
          <a:endParaRPr lang="en-US"/>
        </a:p>
      </dgm:t>
    </dgm:pt>
    <dgm:pt modelId="{A05CC113-43D8-4E69-9C62-7727E5C8BD9A}" type="parTrans" cxnId="{510CF8FB-4AA7-4863-AFD4-F713546AC587}">
      <dgm:prSet/>
      <dgm:spPr/>
      <dgm:t>
        <a:bodyPr/>
        <a:lstStyle/>
        <a:p>
          <a:endParaRPr lang="en-US"/>
        </a:p>
      </dgm:t>
    </dgm:pt>
    <dgm:pt modelId="{12C9006B-C861-4CBB-B847-2462717FD813}" type="sibTrans" cxnId="{510CF8FB-4AA7-4863-AFD4-F713546AC587}">
      <dgm:prSet/>
      <dgm:spPr/>
      <dgm:t>
        <a:bodyPr/>
        <a:lstStyle/>
        <a:p>
          <a:endParaRPr lang="en-US"/>
        </a:p>
      </dgm:t>
    </dgm:pt>
    <dgm:pt modelId="{19366861-92CB-413D-A368-07A5194DCC21}">
      <dgm:prSet/>
      <dgm:spPr/>
      <dgm:t>
        <a:bodyPr/>
        <a:lstStyle/>
        <a:p>
          <a:pPr>
            <a:buSzPts val="1000"/>
            <a:buFont typeface="Symbol" panose="05050102010706020507" pitchFamily="18" charset="2"/>
            <a:buChar char=""/>
          </a:pPr>
          <a:r>
            <a:rPr lang="es-PR"/>
            <a:t>Aproveche los programas de referencia para fomentar los testimonios y recomendaciones de los clientes.</a:t>
          </a:r>
          <a:endParaRPr lang="en-US"/>
        </a:p>
      </dgm:t>
    </dgm:pt>
    <dgm:pt modelId="{BB4385A5-CCE9-46EF-B0A5-3C470B01FCF9}" type="parTrans" cxnId="{BA8951AA-75D0-452A-A5D1-CA0366B39DB5}">
      <dgm:prSet/>
      <dgm:spPr/>
      <dgm:t>
        <a:bodyPr/>
        <a:lstStyle/>
        <a:p>
          <a:endParaRPr lang="en-US"/>
        </a:p>
      </dgm:t>
    </dgm:pt>
    <dgm:pt modelId="{D1A2D8FF-9F7B-45AF-A853-72273989DF35}" type="sibTrans" cxnId="{BA8951AA-75D0-452A-A5D1-CA0366B39DB5}">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6C108803-DF0B-4A23-A5D0-AC41C7CAE13C}" srcId="{4B7F2759-57A0-477B-B450-98D2F3D76976}" destId="{1862E0B8-90EE-4326-93C6-264181310781}" srcOrd="0" destOrd="0" parTransId="{B52A7F12-9A23-4873-A5FD-7FE497BAF6B8}" sibTransId="{41AF21E3-E129-48A3-8646-6DD849BFA11A}"/>
    <dgm:cxn modelId="{EB70C30A-2464-483B-8A93-E9472E29E4EF}" type="presOf" srcId="{066EC8A4-EADE-46CD-9114-7B6823F1019E}" destId="{12551F2F-0C34-403A-8421-67C7E2450949}" srcOrd="0" destOrd="1" presId="urn:microsoft.com/office/officeart/2005/8/layout/vList2"/>
    <dgm:cxn modelId="{54079B18-355D-43E7-AA14-E1DDD1B2CBEF}" type="presOf" srcId="{E6C15412-1D69-4F03-BE54-E67F45B67E0D}" destId="{12551F2F-0C34-403A-8421-67C7E2450949}" srcOrd="0" destOrd="3" presId="urn:microsoft.com/office/officeart/2005/8/layout/vList2"/>
    <dgm:cxn modelId="{89D63D2B-A3D4-44C1-9651-D9F8046630BA}" type="presOf" srcId="{ECCFD8F6-5C72-48CB-B5ED-76A9E65A5CE4}" destId="{12551F2F-0C34-403A-8421-67C7E2450949}" srcOrd="0" destOrd="2" presId="urn:microsoft.com/office/officeart/2005/8/layout/vList2"/>
    <dgm:cxn modelId="{598B972E-7BE3-4618-B333-AF12EFC711A0}" type="presOf" srcId="{4B7F2759-57A0-477B-B450-98D2F3D76976}" destId="{13F0ADFD-9F85-4F4A-8BA7-DDBC665807E6}" srcOrd="0" destOrd="0" presId="urn:microsoft.com/office/officeart/2005/8/layout/vList2"/>
    <dgm:cxn modelId="{B447715B-8C2E-49D8-80A8-F80AE187CE96}" type="presOf" srcId="{1862E0B8-90EE-4326-93C6-264181310781}" destId="{78133BA2-4557-490A-9B62-A9833AE45C04}" srcOrd="0" destOrd="0" presId="urn:microsoft.com/office/officeart/2005/8/layout/vList2"/>
    <dgm:cxn modelId="{1140667A-0025-4047-907F-74A899E74C2B}" srcId="{1862E0B8-90EE-4326-93C6-264181310781}" destId="{8FDA86CE-8476-4200-9CC5-12363B411DC8}" srcOrd="0" destOrd="0" parTransId="{4BFD386F-B4E6-4A54-9ABD-44484F9D7C91}" sibTransId="{5BC3B650-A584-487D-B00F-F918079BBF68}"/>
    <dgm:cxn modelId="{A04B0182-BC7F-4AA8-AE2E-500B3B4D360E}" srcId="{1862E0B8-90EE-4326-93C6-264181310781}" destId="{ECCFD8F6-5C72-48CB-B5ED-76A9E65A5CE4}" srcOrd="2" destOrd="0" parTransId="{0553B6A4-02E1-4C55-98F0-A84C3C61980F}" sibTransId="{2811AC94-97C1-49B3-8837-947150BE4A97}"/>
    <dgm:cxn modelId="{EAE35495-06EF-4A7C-9F91-DC279979F52E}" type="presOf" srcId="{8FDA86CE-8476-4200-9CC5-12363B411DC8}" destId="{12551F2F-0C34-403A-8421-67C7E2450949}" srcOrd="0" destOrd="0" presId="urn:microsoft.com/office/officeart/2005/8/layout/vList2"/>
    <dgm:cxn modelId="{0EF6879D-5359-4192-A0E5-0DD77A9AF472}" srcId="{1862E0B8-90EE-4326-93C6-264181310781}" destId="{066EC8A4-EADE-46CD-9114-7B6823F1019E}" srcOrd="1" destOrd="0" parTransId="{291FAAE3-D657-41D7-B335-85A1437E3909}" sibTransId="{96C0B1A3-E3F6-442E-A656-43260867A8B9}"/>
    <dgm:cxn modelId="{BA8951AA-75D0-452A-A5D1-CA0366B39DB5}" srcId="{1862E0B8-90EE-4326-93C6-264181310781}" destId="{19366861-92CB-413D-A368-07A5194DCC21}" srcOrd="4" destOrd="0" parTransId="{BB4385A5-CCE9-46EF-B0A5-3C470B01FCF9}" sibTransId="{D1A2D8FF-9F7B-45AF-A853-72273989DF35}"/>
    <dgm:cxn modelId="{223C32CE-09DD-4F19-88A3-0968CFDD88AB}" type="presOf" srcId="{19366861-92CB-413D-A368-07A5194DCC21}" destId="{12551F2F-0C34-403A-8421-67C7E2450949}" srcOrd="0" destOrd="4" presId="urn:microsoft.com/office/officeart/2005/8/layout/vList2"/>
    <dgm:cxn modelId="{510CF8FB-4AA7-4863-AFD4-F713546AC587}" srcId="{1862E0B8-90EE-4326-93C6-264181310781}" destId="{E6C15412-1D69-4F03-BE54-E67F45B67E0D}" srcOrd="3" destOrd="0" parTransId="{A05CC113-43D8-4E69-9C62-7727E5C8BD9A}" sibTransId="{12C9006B-C861-4CBB-B847-2462717FD813}"/>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B7F2759-57A0-477B-B450-98D2F3D7697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862E0B8-90EE-4326-93C6-264181310781}">
      <dgm:prSet custT="1"/>
      <dgm:spPr/>
      <dgm:t>
        <a:bodyPr/>
        <a:lstStyle/>
        <a:p>
          <a:r>
            <a:rPr lang="es-PR" sz="4000" b="1" dirty="0"/>
            <a:t>Consejos adicionales para los aprendices:</a:t>
          </a:r>
          <a:endParaRPr lang="en-US" sz="4000" dirty="0"/>
        </a:p>
      </dgm:t>
    </dgm:pt>
    <dgm:pt modelId="{B52A7F12-9A23-4873-A5FD-7FE497BAF6B8}" type="parTrans" cxnId="{6C108803-DF0B-4A23-A5D0-AC41C7CAE13C}">
      <dgm:prSet/>
      <dgm:spPr/>
      <dgm:t>
        <a:bodyPr/>
        <a:lstStyle/>
        <a:p>
          <a:endParaRPr lang="en-US"/>
        </a:p>
      </dgm:t>
    </dgm:pt>
    <dgm:pt modelId="{41AF21E3-E129-48A3-8646-6DD849BFA11A}" type="sibTrans" cxnId="{6C108803-DF0B-4A23-A5D0-AC41C7CAE13C}">
      <dgm:prSet/>
      <dgm:spPr/>
      <dgm:t>
        <a:bodyPr/>
        <a:lstStyle/>
        <a:p>
          <a:endParaRPr lang="en-US"/>
        </a:p>
      </dgm:t>
    </dgm:pt>
    <dgm:pt modelId="{15D7DA81-1FF0-469C-AF4C-2A2A3AD518F5}">
      <dgm:prSet custT="1"/>
      <dgm:spPr/>
      <dgm:t>
        <a:bodyPr/>
        <a:lstStyle/>
        <a:p>
          <a:pPr>
            <a:buSzPts val="1000"/>
            <a:buFont typeface="Symbol" panose="05050102010706020507" pitchFamily="18" charset="2"/>
            <a:buChar char=""/>
          </a:pPr>
          <a:r>
            <a:rPr lang="es-PR" sz="2000" dirty="0"/>
            <a:t>Busque la retroalimentación de los clientes para identificar áreas de mejora.</a:t>
          </a:r>
          <a:endParaRPr lang="en-US" sz="2000" dirty="0"/>
        </a:p>
      </dgm:t>
    </dgm:pt>
    <dgm:pt modelId="{943C1C1B-4058-4B7E-B6DD-D899239A692D}" type="parTrans" cxnId="{032CC634-094D-49DD-8CBB-C80AA1A0BC18}">
      <dgm:prSet/>
      <dgm:spPr/>
      <dgm:t>
        <a:bodyPr/>
        <a:lstStyle/>
        <a:p>
          <a:endParaRPr lang="en-US"/>
        </a:p>
      </dgm:t>
    </dgm:pt>
    <dgm:pt modelId="{828D6E09-677D-442F-8CE0-1F3D4AE8A9AF}" type="sibTrans" cxnId="{032CC634-094D-49DD-8CBB-C80AA1A0BC18}">
      <dgm:prSet/>
      <dgm:spPr/>
      <dgm:t>
        <a:bodyPr/>
        <a:lstStyle/>
        <a:p>
          <a:endParaRPr lang="en-US"/>
        </a:p>
      </dgm:t>
    </dgm:pt>
    <dgm:pt modelId="{479ACE93-433B-4EF4-9F33-DEE826F33843}">
      <dgm:prSet custT="1"/>
      <dgm:spPr/>
      <dgm:t>
        <a:bodyPr/>
        <a:lstStyle/>
        <a:p>
          <a:pPr>
            <a:buSzPts val="1000"/>
            <a:buFont typeface="Symbol" panose="05050102010706020507" pitchFamily="18" charset="2"/>
            <a:buChar char=""/>
          </a:pPr>
          <a:r>
            <a:rPr lang="es-PR" sz="2000" dirty="0"/>
            <a:t>Aprende de tu mentor y observa sus estrategias de servicio al cliente.</a:t>
          </a:r>
          <a:endParaRPr lang="en-US" sz="2000" dirty="0"/>
        </a:p>
      </dgm:t>
    </dgm:pt>
    <dgm:pt modelId="{014DADAF-6C3C-4C33-97AC-AA01C9F861BB}" type="parTrans" cxnId="{2EFA3BF0-F5FE-4183-AA08-786C6AC4F6FA}">
      <dgm:prSet/>
      <dgm:spPr/>
      <dgm:t>
        <a:bodyPr/>
        <a:lstStyle/>
        <a:p>
          <a:endParaRPr lang="en-US"/>
        </a:p>
      </dgm:t>
    </dgm:pt>
    <dgm:pt modelId="{A1AE7F91-21A8-4980-8AC8-3A3673213EE8}" type="sibTrans" cxnId="{2EFA3BF0-F5FE-4183-AA08-786C6AC4F6FA}">
      <dgm:prSet/>
      <dgm:spPr/>
      <dgm:t>
        <a:bodyPr/>
        <a:lstStyle/>
        <a:p>
          <a:endParaRPr lang="en-US"/>
        </a:p>
      </dgm:t>
    </dgm:pt>
    <dgm:pt modelId="{8B7D4514-EB72-4727-8323-5712BC8CCC15}">
      <dgm:prSet custT="1"/>
      <dgm:spPr/>
      <dgm:t>
        <a:bodyPr/>
        <a:lstStyle/>
        <a:p>
          <a:pPr>
            <a:buSzPts val="1000"/>
            <a:buFont typeface="Symbol" panose="05050102010706020507" pitchFamily="18" charset="2"/>
            <a:buChar char=""/>
          </a:pPr>
          <a:r>
            <a:rPr lang="es-PR" sz="2000" dirty="0"/>
            <a:t>Participa en capacitaciones y talleres para desarrollar tus habilidades comunicativas e interpersonales.</a:t>
          </a:r>
          <a:endParaRPr lang="en-US" sz="2000" dirty="0"/>
        </a:p>
      </dgm:t>
    </dgm:pt>
    <dgm:pt modelId="{855F681C-B1A0-4CB1-89B1-734EEC94EA78}" type="parTrans" cxnId="{C6E52797-D586-4FE0-AB38-AC4B2C23825A}">
      <dgm:prSet/>
      <dgm:spPr/>
      <dgm:t>
        <a:bodyPr/>
        <a:lstStyle/>
        <a:p>
          <a:endParaRPr lang="en-US"/>
        </a:p>
      </dgm:t>
    </dgm:pt>
    <dgm:pt modelId="{1C77D1CA-22DF-4D58-BE93-81B007F6ADFA}" type="sibTrans" cxnId="{C6E52797-D586-4FE0-AB38-AC4B2C23825A}">
      <dgm:prSet/>
      <dgm:spPr/>
      <dgm:t>
        <a:bodyPr/>
        <a:lstStyle/>
        <a:p>
          <a:endParaRPr lang="en-US"/>
        </a:p>
      </dgm:t>
    </dgm:pt>
    <dgm:pt modelId="{8B2A2DB8-9D7D-4B01-8EB5-235DDB2AA8EA}">
      <dgm:prSet custT="1"/>
      <dgm:spPr/>
      <dgm:t>
        <a:bodyPr/>
        <a:lstStyle/>
        <a:p>
          <a:pPr>
            <a:buSzPts val="1000"/>
            <a:buFont typeface="Symbol" panose="05050102010706020507" pitchFamily="18" charset="2"/>
            <a:buChar char=""/>
          </a:pPr>
          <a:r>
            <a:rPr lang="es-PR" sz="2000" dirty="0"/>
            <a:t>Utilice la tecnología y las herramientas para mejorar su experiencia de servicio al cliente.</a:t>
          </a:r>
          <a:endParaRPr lang="en-US" sz="2000" dirty="0"/>
        </a:p>
      </dgm:t>
    </dgm:pt>
    <dgm:pt modelId="{819EC89C-490D-43AF-892E-AEC0257ED46E}" type="parTrans" cxnId="{A1554CFF-8CC1-4288-A8A7-445FDAFEC60F}">
      <dgm:prSet/>
      <dgm:spPr/>
      <dgm:t>
        <a:bodyPr/>
        <a:lstStyle/>
        <a:p>
          <a:endParaRPr lang="en-US"/>
        </a:p>
      </dgm:t>
    </dgm:pt>
    <dgm:pt modelId="{D2D12517-A992-42A6-82BC-35C4F9735D03}" type="sibTrans" cxnId="{A1554CFF-8CC1-4288-A8A7-445FDAFEC60F}">
      <dgm:prSet/>
      <dgm:spPr/>
      <dgm:t>
        <a:bodyPr/>
        <a:lstStyle/>
        <a:p>
          <a:endParaRPr lang="en-US"/>
        </a:p>
      </dgm:t>
    </dgm:pt>
    <dgm:pt modelId="{997CC48E-AE17-4842-957C-AD31D0305387}">
      <dgm:prSet custT="1"/>
      <dgm:spPr/>
      <dgm:t>
        <a:bodyPr/>
        <a:lstStyle/>
        <a:p>
          <a:r>
            <a:rPr lang="es-PR" sz="2000" dirty="0"/>
            <a:t>Construya una red sólida dentro de la comunidad inmobiliaria para ofrecer recursos adicionales a los clientes.</a:t>
          </a:r>
          <a:endParaRPr lang="en-US" sz="2000" dirty="0"/>
        </a:p>
      </dgm:t>
    </dgm:pt>
    <dgm:pt modelId="{2E0F1896-B04C-4A85-9136-BF3188EA61ED}" type="parTrans" cxnId="{7E6CFC01-12A9-4B1E-9917-273DEDA7A0C6}">
      <dgm:prSet/>
      <dgm:spPr/>
      <dgm:t>
        <a:bodyPr/>
        <a:lstStyle/>
        <a:p>
          <a:endParaRPr lang="en-US"/>
        </a:p>
      </dgm:t>
    </dgm:pt>
    <dgm:pt modelId="{D7F8687D-4A04-4C0E-BB8A-B95009BF461A}" type="sibTrans" cxnId="{7E6CFC01-12A9-4B1E-9917-273DEDA7A0C6}">
      <dgm:prSet/>
      <dgm:spPr/>
      <dgm:t>
        <a:bodyPr/>
        <a:lstStyle/>
        <a:p>
          <a:endParaRPr lang="en-US"/>
        </a:p>
      </dgm:t>
    </dgm:pt>
    <dgm:pt modelId="{13F0ADFD-9F85-4F4A-8BA7-DDBC665807E6}" type="pres">
      <dgm:prSet presAssocID="{4B7F2759-57A0-477B-B450-98D2F3D76976}" presName="linear" presStyleCnt="0">
        <dgm:presLayoutVars>
          <dgm:animLvl val="lvl"/>
          <dgm:resizeHandles val="exact"/>
        </dgm:presLayoutVars>
      </dgm:prSet>
      <dgm:spPr/>
    </dgm:pt>
    <dgm:pt modelId="{78133BA2-4557-490A-9B62-A9833AE45C04}" type="pres">
      <dgm:prSet presAssocID="{1862E0B8-90EE-4326-93C6-264181310781}" presName="parentText" presStyleLbl="node1" presStyleIdx="0" presStyleCnt="1">
        <dgm:presLayoutVars>
          <dgm:chMax val="0"/>
          <dgm:bulletEnabled val="1"/>
        </dgm:presLayoutVars>
      </dgm:prSet>
      <dgm:spPr/>
    </dgm:pt>
    <dgm:pt modelId="{12551F2F-0C34-403A-8421-67C7E2450949}" type="pres">
      <dgm:prSet presAssocID="{1862E0B8-90EE-4326-93C6-264181310781}" presName="childText" presStyleLbl="revTx" presStyleIdx="0" presStyleCnt="1">
        <dgm:presLayoutVars>
          <dgm:bulletEnabled val="1"/>
        </dgm:presLayoutVars>
      </dgm:prSet>
      <dgm:spPr/>
    </dgm:pt>
  </dgm:ptLst>
  <dgm:cxnLst>
    <dgm:cxn modelId="{7E6CFC01-12A9-4B1E-9917-273DEDA7A0C6}" srcId="{1862E0B8-90EE-4326-93C6-264181310781}" destId="{997CC48E-AE17-4842-957C-AD31D0305387}" srcOrd="4" destOrd="0" parTransId="{2E0F1896-B04C-4A85-9136-BF3188EA61ED}" sibTransId="{D7F8687D-4A04-4C0E-BB8A-B95009BF461A}"/>
    <dgm:cxn modelId="{6C108803-DF0B-4A23-A5D0-AC41C7CAE13C}" srcId="{4B7F2759-57A0-477B-B450-98D2F3D76976}" destId="{1862E0B8-90EE-4326-93C6-264181310781}" srcOrd="0" destOrd="0" parTransId="{B52A7F12-9A23-4873-A5FD-7FE497BAF6B8}" sibTransId="{41AF21E3-E129-48A3-8646-6DD849BFA11A}"/>
    <dgm:cxn modelId="{86795009-4644-41C8-B8E5-0FED6F6F806E}" type="presOf" srcId="{997CC48E-AE17-4842-957C-AD31D0305387}" destId="{12551F2F-0C34-403A-8421-67C7E2450949}" srcOrd="0" destOrd="4" presId="urn:microsoft.com/office/officeart/2005/8/layout/vList2"/>
    <dgm:cxn modelId="{07C2360C-B224-4D53-9C94-C0575D7D05B4}" type="presOf" srcId="{8B2A2DB8-9D7D-4B01-8EB5-235DDB2AA8EA}" destId="{12551F2F-0C34-403A-8421-67C7E2450949}" srcOrd="0" destOrd="3" presId="urn:microsoft.com/office/officeart/2005/8/layout/vList2"/>
    <dgm:cxn modelId="{598B972E-7BE3-4618-B333-AF12EFC711A0}" type="presOf" srcId="{4B7F2759-57A0-477B-B450-98D2F3D76976}" destId="{13F0ADFD-9F85-4F4A-8BA7-DDBC665807E6}" srcOrd="0" destOrd="0" presId="urn:microsoft.com/office/officeart/2005/8/layout/vList2"/>
    <dgm:cxn modelId="{032CC634-094D-49DD-8CBB-C80AA1A0BC18}" srcId="{1862E0B8-90EE-4326-93C6-264181310781}" destId="{15D7DA81-1FF0-469C-AF4C-2A2A3AD518F5}" srcOrd="0" destOrd="0" parTransId="{943C1C1B-4058-4B7E-B6DD-D899239A692D}" sibTransId="{828D6E09-677D-442F-8CE0-1F3D4AE8A9AF}"/>
    <dgm:cxn modelId="{B447715B-8C2E-49D8-80A8-F80AE187CE96}" type="presOf" srcId="{1862E0B8-90EE-4326-93C6-264181310781}" destId="{78133BA2-4557-490A-9B62-A9833AE45C04}" srcOrd="0" destOrd="0" presId="urn:microsoft.com/office/officeart/2005/8/layout/vList2"/>
    <dgm:cxn modelId="{C6E52797-D586-4FE0-AB38-AC4B2C23825A}" srcId="{1862E0B8-90EE-4326-93C6-264181310781}" destId="{8B7D4514-EB72-4727-8323-5712BC8CCC15}" srcOrd="2" destOrd="0" parTransId="{855F681C-B1A0-4CB1-89B1-734EEC94EA78}" sibTransId="{1C77D1CA-22DF-4D58-BE93-81B007F6ADFA}"/>
    <dgm:cxn modelId="{EA2118A7-CFEA-4D90-9452-594DB3188102}" type="presOf" srcId="{479ACE93-433B-4EF4-9F33-DEE826F33843}" destId="{12551F2F-0C34-403A-8421-67C7E2450949}" srcOrd="0" destOrd="1" presId="urn:microsoft.com/office/officeart/2005/8/layout/vList2"/>
    <dgm:cxn modelId="{28DE07C6-7314-4D84-8737-F6A64F983FFD}" type="presOf" srcId="{15D7DA81-1FF0-469C-AF4C-2A2A3AD518F5}" destId="{12551F2F-0C34-403A-8421-67C7E2450949}" srcOrd="0" destOrd="0" presId="urn:microsoft.com/office/officeart/2005/8/layout/vList2"/>
    <dgm:cxn modelId="{2EFA3BF0-F5FE-4183-AA08-786C6AC4F6FA}" srcId="{1862E0B8-90EE-4326-93C6-264181310781}" destId="{479ACE93-433B-4EF4-9F33-DEE826F33843}" srcOrd="1" destOrd="0" parTransId="{014DADAF-6C3C-4C33-97AC-AA01C9F861BB}" sibTransId="{A1AE7F91-21A8-4980-8AC8-3A3673213EE8}"/>
    <dgm:cxn modelId="{739E0FF4-C008-4572-B23F-EEBEFF055D0A}" type="presOf" srcId="{8B7D4514-EB72-4727-8323-5712BC8CCC15}" destId="{12551F2F-0C34-403A-8421-67C7E2450949}" srcOrd="0" destOrd="2" presId="urn:microsoft.com/office/officeart/2005/8/layout/vList2"/>
    <dgm:cxn modelId="{A1554CFF-8CC1-4288-A8A7-445FDAFEC60F}" srcId="{1862E0B8-90EE-4326-93C6-264181310781}" destId="{8B2A2DB8-9D7D-4B01-8EB5-235DDB2AA8EA}" srcOrd="3" destOrd="0" parTransId="{819EC89C-490D-43AF-892E-AEC0257ED46E}" sibTransId="{D2D12517-A992-42A6-82BC-35C4F9735D03}"/>
    <dgm:cxn modelId="{9DB693C4-8637-4A2C-90C4-752508797D7B}" type="presParOf" srcId="{13F0ADFD-9F85-4F4A-8BA7-DDBC665807E6}" destId="{78133BA2-4557-490A-9B62-A9833AE45C04}" srcOrd="0" destOrd="0" presId="urn:microsoft.com/office/officeart/2005/8/layout/vList2"/>
    <dgm:cxn modelId="{711214DB-4DAD-43D0-B6C7-3F98C15FB7A0}" type="presParOf" srcId="{13F0ADFD-9F85-4F4A-8BA7-DDBC665807E6}" destId="{12551F2F-0C34-403A-8421-67C7E2450949}"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105220"/>
          <a:ext cx="6096866" cy="1272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PR" sz="3200" b="1" kern="1200"/>
            <a:t>Enfoque en las necesidades y prioridades del cliente:</a:t>
          </a:r>
          <a:endParaRPr lang="en-US" sz="3200" kern="1200"/>
        </a:p>
      </dsp:txBody>
      <dsp:txXfrm>
        <a:off x="62141" y="167361"/>
        <a:ext cx="5972584" cy="1148678"/>
      </dsp:txXfrm>
    </dsp:sp>
    <dsp:sp modelId="{12551F2F-0C34-403A-8421-67C7E2450949}">
      <dsp:nvSpPr>
        <dsp:cNvPr id="0" name=""/>
        <dsp:cNvSpPr/>
      </dsp:nvSpPr>
      <dsp:spPr>
        <a:xfrm>
          <a:off x="0" y="1378180"/>
          <a:ext cx="6096866" cy="46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40640" rIns="227584" bIns="40640" numCol="1" spcCol="1270" anchor="t" anchorCtr="0">
          <a:noAutofit/>
        </a:bodyPr>
        <a:lstStyle/>
        <a:p>
          <a:pPr marL="228600" lvl="1" indent="-228600" algn="l" defTabSz="1111250">
            <a:lnSpc>
              <a:spcPct val="90000"/>
            </a:lnSpc>
            <a:spcBef>
              <a:spcPct val="0"/>
            </a:spcBef>
            <a:spcAft>
              <a:spcPct val="20000"/>
            </a:spcAft>
            <a:buChar char="•"/>
          </a:pPr>
          <a:r>
            <a:rPr lang="es-PR" sz="2500" kern="1200"/>
            <a:t>Escuche activamente para comprender sus metas, preocupaciones y expectativas.</a:t>
          </a:r>
          <a:endParaRPr lang="en-US" sz="2500" kern="1200"/>
        </a:p>
        <a:p>
          <a:pPr marL="228600" lvl="1" indent="-228600" algn="l" defTabSz="1111250">
            <a:lnSpc>
              <a:spcPct val="90000"/>
            </a:lnSpc>
            <a:spcBef>
              <a:spcPct val="0"/>
            </a:spcBef>
            <a:spcAft>
              <a:spcPct val="20000"/>
            </a:spcAft>
            <a:buChar char="•"/>
          </a:pPr>
          <a:r>
            <a:rPr lang="es-PR" sz="2500" kern="1200"/>
            <a:t>Adapte sus servicios y comunicación para satisfacer sus necesidades individuales.</a:t>
          </a:r>
          <a:endParaRPr lang="en-US" sz="2500" kern="1200"/>
        </a:p>
        <a:p>
          <a:pPr marL="228600" lvl="1" indent="-228600" algn="l" defTabSz="1111250">
            <a:lnSpc>
              <a:spcPct val="90000"/>
            </a:lnSpc>
            <a:spcBef>
              <a:spcPct val="0"/>
            </a:spcBef>
            <a:spcAft>
              <a:spcPct val="20000"/>
            </a:spcAft>
            <a:buChar char="•"/>
          </a:pPr>
          <a:r>
            <a:rPr lang="es-PR" sz="2500" kern="1200"/>
            <a:t>Priorizar sus intereses y actuar en su mejor interés a lo largo de la transacción.</a:t>
          </a:r>
          <a:endParaRPr lang="en-US" sz="2500" kern="1200"/>
        </a:p>
        <a:p>
          <a:pPr marL="228600" lvl="1" indent="-228600" algn="l" defTabSz="1111250">
            <a:lnSpc>
              <a:spcPct val="90000"/>
            </a:lnSpc>
            <a:spcBef>
              <a:spcPct val="0"/>
            </a:spcBef>
            <a:spcAft>
              <a:spcPct val="20000"/>
            </a:spcAft>
            <a:buChar char="•"/>
          </a:pPr>
          <a:r>
            <a:rPr lang="es-PR" sz="2500" kern="1200"/>
            <a:t>Sea receptivo y accesible, devolviendo rápidamente las llamadas y los correos electrónicos.</a:t>
          </a:r>
          <a:endParaRPr lang="en-US" sz="2500" kern="1200"/>
        </a:p>
        <a:p>
          <a:pPr marL="228600" lvl="1" indent="-228600" algn="l" defTabSz="1111250">
            <a:lnSpc>
              <a:spcPct val="90000"/>
            </a:lnSpc>
            <a:spcBef>
              <a:spcPct val="0"/>
            </a:spcBef>
            <a:spcAft>
              <a:spcPct val="20000"/>
            </a:spcAft>
            <a:buChar char="•"/>
          </a:pPr>
          <a:r>
            <a:rPr lang="es-PR" sz="2500" kern="1200"/>
            <a:t>Proporcione actualizaciones periódicas y una comunicación clara durante todo el proceso.</a:t>
          </a:r>
          <a:endParaRPr lang="en-US" sz="2500" kern="1200"/>
        </a:p>
      </dsp:txBody>
      <dsp:txXfrm>
        <a:off x="0" y="1378180"/>
        <a:ext cx="6096866" cy="4636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216325"/>
          <a:ext cx="6096866" cy="7195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err="1"/>
            <a:t>Servicio</a:t>
          </a:r>
          <a:r>
            <a:rPr lang="en-US" sz="3000" b="1" kern="1200" dirty="0"/>
            <a:t> </a:t>
          </a:r>
          <a:r>
            <a:rPr lang="en-US" sz="3000" b="1" kern="1200" dirty="0" err="1"/>
            <a:t>proactivo</a:t>
          </a:r>
          <a:r>
            <a:rPr lang="en-US" sz="3000" b="1" kern="1200" dirty="0"/>
            <a:t> y </a:t>
          </a:r>
          <a:r>
            <a:rPr lang="en-US" sz="3000" b="1" kern="1200" dirty="0" err="1"/>
            <a:t>personalizado</a:t>
          </a:r>
          <a:r>
            <a:rPr lang="en-US" sz="3000" b="1" kern="1200" dirty="0"/>
            <a:t>:</a:t>
          </a:r>
          <a:endParaRPr lang="en-US" sz="3000" kern="1200" dirty="0"/>
        </a:p>
      </dsp:txBody>
      <dsp:txXfrm>
        <a:off x="35125" y="251450"/>
        <a:ext cx="6026616" cy="649299"/>
      </dsp:txXfrm>
    </dsp:sp>
    <dsp:sp modelId="{12551F2F-0C34-403A-8421-67C7E2450949}">
      <dsp:nvSpPr>
        <dsp:cNvPr id="0" name=""/>
        <dsp:cNvSpPr/>
      </dsp:nvSpPr>
      <dsp:spPr>
        <a:xfrm>
          <a:off x="0" y="935875"/>
          <a:ext cx="6096866" cy="496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38100" rIns="213360" bIns="38100" numCol="1" spcCol="1270" anchor="t" anchorCtr="0">
          <a:noAutofit/>
        </a:bodyPr>
        <a:lstStyle/>
        <a:p>
          <a:pPr marL="228600" lvl="1" indent="-228600" algn="l" defTabSz="1022350">
            <a:lnSpc>
              <a:spcPct val="90000"/>
            </a:lnSpc>
            <a:spcBef>
              <a:spcPct val="0"/>
            </a:spcBef>
            <a:spcAft>
              <a:spcPct val="20000"/>
            </a:spcAft>
            <a:buSzPts val="1000"/>
            <a:buFont typeface="Symbol" panose="05050102010706020507" pitchFamily="18" charset="2"/>
            <a:buChar char=""/>
          </a:pPr>
          <a:r>
            <a:rPr lang="es-PR" sz="2300" kern="1200"/>
            <a:t>Anticípate a sus necesidades y haz un esfuerzo adicional para superar sus expectativas.</a:t>
          </a:r>
          <a:endParaRPr lang="en-US" sz="2300" kern="1200"/>
        </a:p>
        <a:p>
          <a:pPr marL="228600" lvl="1" indent="-228600" algn="l" defTabSz="1022350">
            <a:lnSpc>
              <a:spcPct val="90000"/>
            </a:lnSpc>
            <a:spcBef>
              <a:spcPct val="0"/>
            </a:spcBef>
            <a:spcAft>
              <a:spcPct val="20000"/>
            </a:spcAft>
            <a:buSzPts val="1000"/>
            <a:buFont typeface="Symbol" panose="05050102010706020507" pitchFamily="18" charset="2"/>
            <a:buChar char=""/>
          </a:pPr>
          <a:r>
            <a:rPr lang="es-PR" sz="2300" kern="1200"/>
            <a:t>Ofrézcales recursos e información valiosos para guiarlos a través del proceso inmobiliario.</a:t>
          </a:r>
          <a:endParaRPr lang="en-US" sz="2300" kern="1200"/>
        </a:p>
        <a:p>
          <a:pPr marL="228600" lvl="1" indent="-228600" algn="l" defTabSz="1022350">
            <a:lnSpc>
              <a:spcPct val="90000"/>
            </a:lnSpc>
            <a:spcBef>
              <a:spcPct val="0"/>
            </a:spcBef>
            <a:spcAft>
              <a:spcPct val="20000"/>
            </a:spcAft>
            <a:buSzPts val="1000"/>
            <a:buFont typeface="Symbol" panose="05050102010706020507" pitchFamily="18" charset="2"/>
            <a:buChar char=""/>
          </a:pPr>
          <a:r>
            <a:rPr lang="es-PR" sz="2300" kern="1200"/>
            <a:t>Muestre un interés genuino en sus vidas y demuestre una conexión personal.</a:t>
          </a:r>
          <a:endParaRPr lang="en-US" sz="2300" kern="1200"/>
        </a:p>
        <a:p>
          <a:pPr marL="228600" lvl="1" indent="-228600" algn="l" defTabSz="1022350">
            <a:lnSpc>
              <a:spcPct val="90000"/>
            </a:lnSpc>
            <a:spcBef>
              <a:spcPct val="0"/>
            </a:spcBef>
            <a:spcAft>
              <a:spcPct val="20000"/>
            </a:spcAft>
            <a:buSzPts val="1000"/>
            <a:buFont typeface="Symbol" panose="05050102010706020507" pitchFamily="18" charset="2"/>
            <a:buChar char=""/>
          </a:pPr>
          <a:r>
            <a:rPr lang="es-PR" sz="2300" kern="1200"/>
            <a:t>Celebre los hitos y logros durante el proceso de transacción.</a:t>
          </a:r>
          <a:endParaRPr lang="en-US" sz="2300" kern="1200"/>
        </a:p>
        <a:p>
          <a:pPr marL="228600" lvl="1" indent="-228600" algn="l" defTabSz="1022350">
            <a:lnSpc>
              <a:spcPct val="90000"/>
            </a:lnSpc>
            <a:spcBef>
              <a:spcPct val="0"/>
            </a:spcBef>
            <a:spcAft>
              <a:spcPct val="20000"/>
            </a:spcAft>
            <a:buSzPts val="1000"/>
            <a:buFont typeface="Symbol" panose="05050102010706020507" pitchFamily="18" charset="2"/>
            <a:buChar char=""/>
          </a:pPr>
          <a:r>
            <a:rPr lang="es-PR" sz="2300" kern="1200"/>
            <a:t>Ofrezca apoyo después del cierre y continúe construyendo la relación.</a:t>
          </a:r>
          <a:endParaRPr lang="en-US" sz="2300" kern="1200"/>
        </a:p>
        <a:p>
          <a:pPr marL="228600" lvl="1" indent="-228600" algn="l" defTabSz="1022350">
            <a:lnSpc>
              <a:spcPct val="90000"/>
            </a:lnSpc>
            <a:spcBef>
              <a:spcPct val="0"/>
            </a:spcBef>
            <a:spcAft>
              <a:spcPct val="20000"/>
            </a:spcAft>
            <a:buChar char="•"/>
          </a:pPr>
          <a:r>
            <a:rPr lang="es-PR" sz="2300" kern="1200"/>
            <a:t>actualizaciones </a:t>
          </a:r>
          <a:r>
            <a:rPr lang="es-PR" sz="2300" kern="1200" dirty="0"/>
            <a:t>periódicas y una comunicación clara durante todo el proceso.</a:t>
          </a:r>
          <a:endParaRPr lang="en-US" sz="2300" kern="1200" dirty="0"/>
        </a:p>
      </dsp:txBody>
      <dsp:txXfrm>
        <a:off x="0" y="935875"/>
        <a:ext cx="6096866" cy="4968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410118"/>
          <a:ext cx="6096866" cy="7915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b="1" kern="1200" dirty="0" err="1"/>
            <a:t>Generar</a:t>
          </a:r>
          <a:r>
            <a:rPr lang="en-US" sz="3300" b="1" kern="1200" dirty="0"/>
            <a:t> </a:t>
          </a:r>
          <a:r>
            <a:rPr lang="en-US" sz="3300" b="1" kern="1200" dirty="0" err="1"/>
            <a:t>confianza</a:t>
          </a:r>
          <a:r>
            <a:rPr lang="en-US" sz="3300" b="1" kern="1200" dirty="0"/>
            <a:t> y </a:t>
          </a:r>
          <a:r>
            <a:rPr lang="en-US" sz="3300" b="1" kern="1200" dirty="0" err="1"/>
            <a:t>experiencia</a:t>
          </a:r>
          <a:r>
            <a:rPr lang="en-US" sz="3300" b="1" kern="1200" dirty="0"/>
            <a:t>:</a:t>
          </a:r>
          <a:endParaRPr lang="en-US" sz="3300" kern="1200" dirty="0"/>
        </a:p>
      </dsp:txBody>
      <dsp:txXfrm>
        <a:off x="38638" y="448756"/>
        <a:ext cx="6019590" cy="714229"/>
      </dsp:txXfrm>
    </dsp:sp>
    <dsp:sp modelId="{12551F2F-0C34-403A-8421-67C7E2450949}">
      <dsp:nvSpPr>
        <dsp:cNvPr id="0" name=""/>
        <dsp:cNvSpPr/>
      </dsp:nvSpPr>
      <dsp:spPr>
        <a:xfrm>
          <a:off x="0" y="1201623"/>
          <a:ext cx="6096866" cy="4508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41910" rIns="234696" bIns="41910" numCol="1" spcCol="1270" anchor="t" anchorCtr="0">
          <a:noAutofit/>
        </a:bodyPr>
        <a:lstStyle/>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Sé transparente y honesto en todas las interacciones.</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Mantener la ética profesional y mantener altos estándares de conducta.</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Demostrar un sólido conocimiento del mercado local y de las tendencias inmobiliarias.</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Proporcionar información precisa y confiable.</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Sé seguro y asertivo al presentar opciones y recomendaciones.</a:t>
          </a:r>
          <a:endParaRPr lang="en-US" sz="2600" kern="1200"/>
        </a:p>
      </dsp:txBody>
      <dsp:txXfrm>
        <a:off x="0" y="1201623"/>
        <a:ext cx="6096866" cy="45084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105220"/>
          <a:ext cx="6096866" cy="1272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s-PR" sz="3200" b="1" kern="1200" dirty="0"/>
            <a:t>Comunicación y Gestión de Relaciones:</a:t>
          </a:r>
          <a:endParaRPr lang="en-US" sz="3200" kern="1200" dirty="0"/>
        </a:p>
      </dsp:txBody>
      <dsp:txXfrm>
        <a:off x="62141" y="167361"/>
        <a:ext cx="5972584" cy="1148678"/>
      </dsp:txXfrm>
    </dsp:sp>
    <dsp:sp modelId="{12551F2F-0C34-403A-8421-67C7E2450949}">
      <dsp:nvSpPr>
        <dsp:cNvPr id="0" name=""/>
        <dsp:cNvSpPr/>
      </dsp:nvSpPr>
      <dsp:spPr>
        <a:xfrm>
          <a:off x="0" y="1378180"/>
          <a:ext cx="6096866" cy="463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40640" rIns="227584" bIns="40640" numCol="1" spcCol="1270" anchor="t" anchorCtr="0">
          <a:noAutofit/>
        </a:bodyPr>
        <a:lstStyle/>
        <a:p>
          <a:pPr marL="228600" lvl="1" indent="-228600" algn="l" defTabSz="1111250">
            <a:lnSpc>
              <a:spcPct val="90000"/>
            </a:lnSpc>
            <a:spcBef>
              <a:spcPct val="0"/>
            </a:spcBef>
            <a:spcAft>
              <a:spcPct val="20000"/>
            </a:spcAft>
            <a:buSzPts val="1000"/>
            <a:buFont typeface="Symbol" panose="05050102010706020507" pitchFamily="18" charset="2"/>
            <a:buChar char=""/>
          </a:pPr>
          <a:r>
            <a:rPr lang="es-PR" sz="2500" kern="1200"/>
            <a:t>Mantener una comunicación clara y coherente durante todo el proceso.</a:t>
          </a:r>
          <a:endParaRPr lang="en-US" sz="2500" kern="1200"/>
        </a:p>
        <a:p>
          <a:pPr marL="228600" lvl="1" indent="-228600" algn="l" defTabSz="1111250">
            <a:lnSpc>
              <a:spcPct val="90000"/>
            </a:lnSpc>
            <a:spcBef>
              <a:spcPct val="0"/>
            </a:spcBef>
            <a:spcAft>
              <a:spcPct val="20000"/>
            </a:spcAft>
            <a:buSzPts val="1000"/>
            <a:buFont typeface="Symbol" panose="05050102010706020507" pitchFamily="18" charset="2"/>
            <a:buChar char=""/>
          </a:pPr>
          <a:r>
            <a:rPr lang="es-PR" sz="2500" kern="1200"/>
            <a:t>Utilizar varios canales de comunicación, adaptándose a las preferencias del cliente.</a:t>
          </a:r>
          <a:endParaRPr lang="en-US" sz="2500" kern="1200"/>
        </a:p>
        <a:p>
          <a:pPr marL="228600" lvl="1" indent="-228600" algn="l" defTabSz="1111250">
            <a:lnSpc>
              <a:spcPct val="90000"/>
            </a:lnSpc>
            <a:spcBef>
              <a:spcPct val="0"/>
            </a:spcBef>
            <a:spcAft>
              <a:spcPct val="20000"/>
            </a:spcAft>
            <a:buSzPts val="1000"/>
            <a:buFont typeface="Symbol" panose="05050102010706020507" pitchFamily="18" charset="2"/>
            <a:buChar char=""/>
          </a:pPr>
          <a:r>
            <a:rPr lang="es-PR" sz="2500" kern="1200"/>
            <a:t>Sé respetuoso y profesional en todas las interacciones, tanto verbales como no verbales.</a:t>
          </a:r>
          <a:endParaRPr lang="en-US" sz="2500" kern="1200"/>
        </a:p>
        <a:p>
          <a:pPr marL="228600" lvl="1" indent="-228600" algn="l" defTabSz="1111250">
            <a:lnSpc>
              <a:spcPct val="90000"/>
            </a:lnSpc>
            <a:spcBef>
              <a:spcPct val="0"/>
            </a:spcBef>
            <a:spcAft>
              <a:spcPct val="20000"/>
            </a:spcAft>
            <a:buSzPts val="1000"/>
            <a:buFont typeface="Symbol" panose="05050102010706020507" pitchFamily="18" charset="2"/>
            <a:buChar char=""/>
          </a:pPr>
          <a:r>
            <a:rPr lang="es-PR" sz="2500" kern="1200"/>
            <a:t>Escuche activamente y reconozca sus preocupaciones y comentarios.</a:t>
          </a:r>
          <a:endParaRPr lang="en-US" sz="2500" kern="1200"/>
        </a:p>
        <a:p>
          <a:pPr marL="228600" lvl="1" indent="-228600" algn="l" defTabSz="1111250">
            <a:lnSpc>
              <a:spcPct val="90000"/>
            </a:lnSpc>
            <a:spcBef>
              <a:spcPct val="0"/>
            </a:spcBef>
            <a:spcAft>
              <a:spcPct val="20000"/>
            </a:spcAft>
            <a:buSzPts val="1000"/>
            <a:buFont typeface="Symbol" panose="05050102010706020507" pitchFamily="18" charset="2"/>
            <a:buChar char=""/>
          </a:pPr>
          <a:r>
            <a:rPr lang="es-PR" sz="2500" kern="1200"/>
            <a:t>Responda con prontitud y resuelva cualquier problema de manera eficiente.</a:t>
          </a:r>
          <a:endParaRPr lang="en-US" sz="2500" kern="1200"/>
        </a:p>
      </dsp:txBody>
      <dsp:txXfrm>
        <a:off x="0" y="1378180"/>
        <a:ext cx="6096866" cy="4636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354430"/>
          <a:ext cx="6096866"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s-PR" sz="3300" b="1" kern="1200" dirty="0"/>
            <a:t>Construyendo relaciones a largo plazo:</a:t>
          </a:r>
          <a:endParaRPr lang="en-US" sz="3300" kern="1200" dirty="0"/>
        </a:p>
      </dsp:txBody>
      <dsp:txXfrm>
        <a:off x="64083" y="418513"/>
        <a:ext cx="5968700" cy="1184574"/>
      </dsp:txXfrm>
    </dsp:sp>
    <dsp:sp modelId="{12551F2F-0C34-403A-8421-67C7E2450949}">
      <dsp:nvSpPr>
        <dsp:cNvPr id="0" name=""/>
        <dsp:cNvSpPr/>
      </dsp:nvSpPr>
      <dsp:spPr>
        <a:xfrm>
          <a:off x="0" y="1667170"/>
          <a:ext cx="6096866" cy="4098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41910" rIns="234696" bIns="41910" numCol="1" spcCol="1270" anchor="t" anchorCtr="0">
          <a:noAutofit/>
        </a:bodyPr>
        <a:lstStyle/>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Manténgase en contacto después de que se complete la transacción.</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Ofrezca apoyo y orientación continuos.</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Comparta actualizaciones y oportunidades relevantes del mercado.</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Ser un recurso de confianza para sus futuras necesidades inmobiliarias.</a:t>
          </a:r>
          <a:endParaRPr lang="en-US" sz="2600" kern="1200"/>
        </a:p>
        <a:p>
          <a:pPr marL="228600" lvl="1" indent="-228600" algn="l" defTabSz="1155700">
            <a:lnSpc>
              <a:spcPct val="90000"/>
            </a:lnSpc>
            <a:spcBef>
              <a:spcPct val="0"/>
            </a:spcBef>
            <a:spcAft>
              <a:spcPct val="20000"/>
            </a:spcAft>
            <a:buSzPts val="1000"/>
            <a:buFont typeface="Symbol" panose="05050102010706020507" pitchFamily="18" charset="2"/>
            <a:buChar char=""/>
          </a:pPr>
          <a:r>
            <a:rPr lang="es-PR" sz="2600" kern="1200"/>
            <a:t>Aproveche los programas de referencia para fomentar los testimonios y recomendaciones de los clientes.</a:t>
          </a:r>
          <a:endParaRPr lang="en-US" sz="2600" kern="1200"/>
        </a:p>
      </dsp:txBody>
      <dsp:txXfrm>
        <a:off x="0" y="1667170"/>
        <a:ext cx="6096866" cy="40986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33BA2-4557-490A-9B62-A9833AE45C04}">
      <dsp:nvSpPr>
        <dsp:cNvPr id="0" name=""/>
        <dsp:cNvSpPr/>
      </dsp:nvSpPr>
      <dsp:spPr>
        <a:xfrm>
          <a:off x="0" y="546063"/>
          <a:ext cx="6096866" cy="15970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s-PR" sz="4000" b="1" kern="1200" dirty="0"/>
            <a:t>Consejos adicionales para los aprendices:</a:t>
          </a:r>
          <a:endParaRPr lang="en-US" sz="4000" kern="1200" dirty="0"/>
        </a:p>
      </dsp:txBody>
      <dsp:txXfrm>
        <a:off x="77962" y="624025"/>
        <a:ext cx="5940942" cy="1441126"/>
      </dsp:txXfrm>
    </dsp:sp>
    <dsp:sp modelId="{12551F2F-0C34-403A-8421-67C7E2450949}">
      <dsp:nvSpPr>
        <dsp:cNvPr id="0" name=""/>
        <dsp:cNvSpPr/>
      </dsp:nvSpPr>
      <dsp:spPr>
        <a:xfrm>
          <a:off x="0" y="2143113"/>
          <a:ext cx="6096866" cy="3431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75" tIns="25400" rIns="142240" bIns="25400" numCol="1" spcCol="1270" anchor="t" anchorCtr="0">
          <a:noAutofit/>
        </a:bodyPr>
        <a:lstStyle/>
        <a:p>
          <a:pPr marL="228600" lvl="1" indent="-228600" algn="l" defTabSz="889000">
            <a:lnSpc>
              <a:spcPct val="90000"/>
            </a:lnSpc>
            <a:spcBef>
              <a:spcPct val="0"/>
            </a:spcBef>
            <a:spcAft>
              <a:spcPct val="20000"/>
            </a:spcAft>
            <a:buSzPts val="1000"/>
            <a:buFont typeface="Symbol" panose="05050102010706020507" pitchFamily="18" charset="2"/>
            <a:buChar char=""/>
          </a:pPr>
          <a:r>
            <a:rPr lang="es-PR" sz="2000" kern="1200" dirty="0"/>
            <a:t>Busque la retroalimentación de los clientes para identificar áreas de mejora.</a:t>
          </a:r>
          <a:endParaRPr lang="en-US" sz="2000" kern="1200" dirty="0"/>
        </a:p>
        <a:p>
          <a:pPr marL="228600" lvl="1" indent="-228600" algn="l" defTabSz="889000">
            <a:lnSpc>
              <a:spcPct val="90000"/>
            </a:lnSpc>
            <a:spcBef>
              <a:spcPct val="0"/>
            </a:spcBef>
            <a:spcAft>
              <a:spcPct val="20000"/>
            </a:spcAft>
            <a:buSzPts val="1000"/>
            <a:buFont typeface="Symbol" panose="05050102010706020507" pitchFamily="18" charset="2"/>
            <a:buChar char=""/>
          </a:pPr>
          <a:r>
            <a:rPr lang="es-PR" sz="2000" kern="1200" dirty="0"/>
            <a:t>Aprende de tu mentor y observa sus estrategias de servicio al cliente.</a:t>
          </a:r>
          <a:endParaRPr lang="en-US" sz="2000" kern="1200" dirty="0"/>
        </a:p>
        <a:p>
          <a:pPr marL="228600" lvl="1" indent="-228600" algn="l" defTabSz="889000">
            <a:lnSpc>
              <a:spcPct val="90000"/>
            </a:lnSpc>
            <a:spcBef>
              <a:spcPct val="0"/>
            </a:spcBef>
            <a:spcAft>
              <a:spcPct val="20000"/>
            </a:spcAft>
            <a:buSzPts val="1000"/>
            <a:buFont typeface="Symbol" panose="05050102010706020507" pitchFamily="18" charset="2"/>
            <a:buChar char=""/>
          </a:pPr>
          <a:r>
            <a:rPr lang="es-PR" sz="2000" kern="1200" dirty="0"/>
            <a:t>Participa en capacitaciones y talleres para desarrollar tus habilidades comunicativas e interpersonales.</a:t>
          </a:r>
          <a:endParaRPr lang="en-US" sz="2000" kern="1200" dirty="0"/>
        </a:p>
        <a:p>
          <a:pPr marL="228600" lvl="1" indent="-228600" algn="l" defTabSz="889000">
            <a:lnSpc>
              <a:spcPct val="90000"/>
            </a:lnSpc>
            <a:spcBef>
              <a:spcPct val="0"/>
            </a:spcBef>
            <a:spcAft>
              <a:spcPct val="20000"/>
            </a:spcAft>
            <a:buSzPts val="1000"/>
            <a:buFont typeface="Symbol" panose="05050102010706020507" pitchFamily="18" charset="2"/>
            <a:buChar char=""/>
          </a:pPr>
          <a:r>
            <a:rPr lang="es-PR" sz="2000" kern="1200" dirty="0"/>
            <a:t>Utilice la tecnología y las herramientas para mejorar su experiencia de servicio al cliente.</a:t>
          </a:r>
          <a:endParaRPr lang="en-US" sz="2000" kern="1200" dirty="0"/>
        </a:p>
        <a:p>
          <a:pPr marL="228600" lvl="1" indent="-228600" algn="l" defTabSz="889000">
            <a:lnSpc>
              <a:spcPct val="90000"/>
            </a:lnSpc>
            <a:spcBef>
              <a:spcPct val="0"/>
            </a:spcBef>
            <a:spcAft>
              <a:spcPct val="20000"/>
            </a:spcAft>
            <a:buChar char="•"/>
          </a:pPr>
          <a:r>
            <a:rPr lang="es-PR" sz="2000" kern="1200" dirty="0"/>
            <a:t>Construya una red sólida dentro de la comunidad inmobiliaria para ofrecer recursos adicionales a los clientes.</a:t>
          </a:r>
          <a:endParaRPr lang="en-US" sz="2000" kern="1200" dirty="0"/>
        </a:p>
      </dsp:txBody>
      <dsp:txXfrm>
        <a:off x="0" y="2143113"/>
        <a:ext cx="6096866" cy="34310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5F6016-F872-4389-B629-F59CC8C396E9}" type="datetimeFigureOut">
              <a:rPr lang="en-US" smtClean="0"/>
              <a:t>12/26/23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323A13-1590-451F-A494-B47BC31B38AB}" type="slidenum">
              <a:rPr lang="en-US" smtClean="0"/>
              <a:t>‹#›</a:t>
            </a:fld>
            <a:endParaRPr lang="en-US"/>
          </a:p>
        </p:txBody>
      </p:sp>
    </p:spTree>
    <p:extLst>
      <p:ext uri="{BB962C8B-B14F-4D97-AF65-F5344CB8AC3E}">
        <p14:creationId xmlns:p14="http://schemas.microsoft.com/office/powerpoint/2010/main" val="2667077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2713D4-3078-42AA-AFC9-20B9711D08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660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2713D4-3078-42AA-AFC9-20B9711D08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2412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76FA6-9E34-529C-1896-5096E7BA39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272DCA-7109-9BDB-186F-704A99BAD4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4A7E74-78EC-9A0F-8D03-DFDFFC9FE923}"/>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CAADC26D-DA46-53EB-D90E-88F8729E0D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B7CC5A-D774-9B14-81CE-52CA2AE084FF}"/>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1144183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47081-5DAC-E3DD-6D6F-3A6C4F611A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3EAF9C-A337-4826-30B9-A0FA26D015F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CC3653-D5CF-C380-9612-1D0B62EA7638}"/>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26131207-6D9E-8831-FE57-E10F493C5F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267C7A-1E45-1D94-4103-1EF0C7A0BAD1}"/>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646370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02BEE5-5FE5-607B-B64D-6E9177B1B3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1F6A6E-B8D2-C103-1301-DB88D5BA30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A8830D-8D3E-DC27-DA64-EAEC672E984C}"/>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410E0C9C-E218-5103-8F5B-E8578CB03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A7A087-106C-23B9-CFC2-8EC1C835B7A3}"/>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2244281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7C37B-0791-A6B3-0061-225A9CEF10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7BF55B-E395-9BEF-9246-13B426D88CF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BF553-7140-0ED0-B141-054293CB831A}"/>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D44777CC-7527-9AC9-0B10-2BC5C16D81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A821D6-DC79-4329-CB07-1AC38848836D}"/>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823292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6942F-5628-1BB4-A933-354FE3ACD0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9D47FAC-189F-D11C-534B-0AB3EDD124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5684745-4D43-3BD0-996E-F80A21A5D918}"/>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4A5C4476-1601-14CF-3F29-2139459C3F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8FCCE2-74AA-BAA4-DBD3-B89C84D296A6}"/>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423452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2834D-EBF1-553C-F125-3E56439D95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987456-43E0-20F2-0CAC-371A13C8CF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552292-1B84-48CC-5D50-9823CA47C3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D0ABAF-2713-B57F-668E-943832D03E1F}"/>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6" name="Footer Placeholder 5">
            <a:extLst>
              <a:ext uri="{FF2B5EF4-FFF2-40B4-BE49-F238E27FC236}">
                <a16:creationId xmlns:a16="http://schemas.microsoft.com/office/drawing/2014/main" id="{FEDD2B80-E54B-2C1F-F552-79F6F2D0AF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DAFE7D-5C0D-6A20-0CC9-CA8C39A29470}"/>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440544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5037B-ACF6-2567-BDCF-FAA1770D1B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4DC5AE-ACA2-2C00-8F69-E240254C2B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625ACA-6A41-6969-6CAA-2C091C3A47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0A0479-CD44-BC2D-1A20-DB6DCDAAA1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47658EE-3A21-0171-7024-6A002658E2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DFC377-2213-C135-4D27-5228B39182F5}"/>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8" name="Footer Placeholder 7">
            <a:extLst>
              <a:ext uri="{FF2B5EF4-FFF2-40B4-BE49-F238E27FC236}">
                <a16:creationId xmlns:a16="http://schemas.microsoft.com/office/drawing/2014/main" id="{397C36CD-FECC-9D4A-B921-FB8E499759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5E0ACE-C1FF-2DF1-4422-6F532607421D}"/>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2930811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966B1-FF1A-B33E-F143-4D021899F26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83FBE8-F096-1EED-5CC0-1E00A3C014A5}"/>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4" name="Footer Placeholder 3">
            <a:extLst>
              <a:ext uri="{FF2B5EF4-FFF2-40B4-BE49-F238E27FC236}">
                <a16:creationId xmlns:a16="http://schemas.microsoft.com/office/drawing/2014/main" id="{C494D658-0A92-98C0-52E2-5798D2B670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73BB57-E5C7-B8C0-CC07-9217AE146C40}"/>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822658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5B435D-F37C-62DE-FE30-76E70476E05E}"/>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3" name="Footer Placeholder 2">
            <a:extLst>
              <a:ext uri="{FF2B5EF4-FFF2-40B4-BE49-F238E27FC236}">
                <a16:creationId xmlns:a16="http://schemas.microsoft.com/office/drawing/2014/main" id="{00F764A1-3A0D-4405-9840-FDD2150011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AE370E-F083-A314-9777-8B8E9B4385A1}"/>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1094658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32D23-1F85-5170-1BB2-308A7B0AB5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D02BDE-4032-A3D8-F177-96D61A4E3A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61ECA2-484D-480E-1706-157307E35F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5B32A9-0704-FE61-27AB-81D39CE2C831}"/>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6" name="Footer Placeholder 5">
            <a:extLst>
              <a:ext uri="{FF2B5EF4-FFF2-40B4-BE49-F238E27FC236}">
                <a16:creationId xmlns:a16="http://schemas.microsoft.com/office/drawing/2014/main" id="{EF04F06E-B3C9-B204-8D6F-ECD880438F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2A8458-50F6-A900-7ABE-CA2F9598B0C0}"/>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3736969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888C4-E59F-4B39-C8AB-90727984EC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9FB7AF-C088-571B-27EE-DADB3BD9BD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A95314-E3AF-1355-A182-2D798D4DD5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3FCF66-4596-FA99-B9A0-1D1B9DE9EBAC}"/>
              </a:ext>
            </a:extLst>
          </p:cNvPr>
          <p:cNvSpPr>
            <a:spLocks noGrp="1"/>
          </p:cNvSpPr>
          <p:nvPr>
            <p:ph type="dt" sz="half" idx="10"/>
          </p:nvPr>
        </p:nvSpPr>
        <p:spPr/>
        <p:txBody>
          <a:bodyPr/>
          <a:lstStyle/>
          <a:p>
            <a:fld id="{F07A9CA1-C2E0-4458-ADA1-4F6B0CAA923F}" type="datetimeFigureOut">
              <a:rPr lang="en-US" smtClean="0"/>
              <a:t>12/26/23</a:t>
            </a:fld>
            <a:endParaRPr lang="en-US"/>
          </a:p>
        </p:txBody>
      </p:sp>
      <p:sp>
        <p:nvSpPr>
          <p:cNvPr id="6" name="Footer Placeholder 5">
            <a:extLst>
              <a:ext uri="{FF2B5EF4-FFF2-40B4-BE49-F238E27FC236}">
                <a16:creationId xmlns:a16="http://schemas.microsoft.com/office/drawing/2014/main" id="{80AA2C17-B4EF-E15F-3609-8E439BF0AF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9A36AF-B578-E7E8-126E-51282787D38F}"/>
              </a:ext>
            </a:extLst>
          </p:cNvPr>
          <p:cNvSpPr>
            <a:spLocks noGrp="1"/>
          </p:cNvSpPr>
          <p:nvPr>
            <p:ph type="sldNum" sz="quarter" idx="12"/>
          </p:nvPr>
        </p:nvSpPr>
        <p:spPr/>
        <p:txBody>
          <a:bodyPr/>
          <a:lstStyle/>
          <a:p>
            <a:fld id="{1FBE8C14-257B-49FC-B200-6CE825F48744}" type="slidenum">
              <a:rPr lang="en-US" smtClean="0"/>
              <a:t>‹#›</a:t>
            </a:fld>
            <a:endParaRPr lang="en-US"/>
          </a:p>
        </p:txBody>
      </p:sp>
    </p:spTree>
    <p:extLst>
      <p:ext uri="{BB962C8B-B14F-4D97-AF65-F5344CB8AC3E}">
        <p14:creationId xmlns:p14="http://schemas.microsoft.com/office/powerpoint/2010/main" val="3427536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47C9DF-420C-860A-98B7-2924A55412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51B163-58E7-4505-40AB-9D42EAB9BF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B14C25-CDF8-4890-71BD-E7AD171DC7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A9CA1-C2E0-4458-ADA1-4F6B0CAA923F}" type="datetimeFigureOut">
              <a:rPr lang="en-US" smtClean="0"/>
              <a:t>12/26/23</a:t>
            </a:fld>
            <a:endParaRPr lang="en-US"/>
          </a:p>
        </p:txBody>
      </p:sp>
      <p:sp>
        <p:nvSpPr>
          <p:cNvPr id="5" name="Footer Placeholder 4">
            <a:extLst>
              <a:ext uri="{FF2B5EF4-FFF2-40B4-BE49-F238E27FC236}">
                <a16:creationId xmlns:a16="http://schemas.microsoft.com/office/drawing/2014/main" id="{F83D3FE5-37DE-784B-A3BD-A231578B23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6E84B29-0FF8-A5FC-CF33-66BE9DFDF2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BE8C14-257B-49FC-B200-6CE825F48744}" type="slidenum">
              <a:rPr lang="en-US" smtClean="0"/>
              <a:t>‹#›</a:t>
            </a:fld>
            <a:endParaRPr lang="en-US"/>
          </a:p>
        </p:txBody>
      </p:sp>
    </p:spTree>
    <p:extLst>
      <p:ext uri="{BB962C8B-B14F-4D97-AF65-F5344CB8AC3E}">
        <p14:creationId xmlns:p14="http://schemas.microsoft.com/office/powerpoint/2010/main" val="38380527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p3"/><Relationship Id="rId1" Type="http://schemas.microsoft.com/office/2007/relationships/media" Target="../media/media10.mp3"/><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p3"/><Relationship Id="rId1" Type="http://schemas.microsoft.com/office/2007/relationships/media" Target="../media/media11.mp3"/><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p3"/><Relationship Id="rId1" Type="http://schemas.microsoft.com/office/2007/relationships/media" Target="../media/media12.mp3"/><Relationship Id="rId5" Type="http://schemas.openxmlformats.org/officeDocument/2006/relationships/image" Target="../media/image2.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2.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p3"/><Relationship Id="rId1" Type="http://schemas.microsoft.com/office/2007/relationships/media" Target="../media/media14.mp3"/><Relationship Id="rId5" Type="http://schemas.openxmlformats.org/officeDocument/2006/relationships/image" Target="../media/image2.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p3"/><Relationship Id="rId1" Type="http://schemas.microsoft.com/office/2007/relationships/media" Target="../media/media15.mp3"/><Relationship Id="rId5" Type="http://schemas.openxmlformats.org/officeDocument/2006/relationships/image" Target="../media/image2.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p3"/><Relationship Id="rId1" Type="http://schemas.microsoft.com/office/2007/relationships/media" Target="../media/media16.mp3"/><Relationship Id="rId5" Type="http://schemas.openxmlformats.org/officeDocument/2006/relationships/image" Target="../media/image2.pn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7.mp3"/><Relationship Id="rId1" Type="http://schemas.microsoft.com/office/2007/relationships/media" Target="../media/media17.mp3"/><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mp3"/><Relationship Id="rId1" Type="http://schemas.microsoft.com/office/2007/relationships/media" Target="../media/media18.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9.mp3"/><Relationship Id="rId1" Type="http://schemas.microsoft.com/office/2007/relationships/media" Target="../media/media19.mp3"/><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p3"/><Relationship Id="rId1" Type="http://schemas.microsoft.com/office/2007/relationships/media" Target="../media/media20.mp3"/><Relationship Id="rId5" Type="http://schemas.openxmlformats.org/officeDocument/2006/relationships/image" Target="../media/image2.pn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1.mp3"/><Relationship Id="rId1" Type="http://schemas.microsoft.com/office/2007/relationships/media" Target="../media/media21.mp3"/><Relationship Id="rId6" Type="http://schemas.openxmlformats.org/officeDocument/2006/relationships/image" Target="../media/image2.png"/><Relationship Id="rId5" Type="http://schemas.openxmlformats.org/officeDocument/2006/relationships/image" Target="../media/image7.sv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7.xml"/><Relationship Id="rId7" Type="http://schemas.openxmlformats.org/officeDocument/2006/relationships/diagramColors" Target="../diagrams/colors1.xml"/><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7.xml"/><Relationship Id="rId7" Type="http://schemas.openxmlformats.org/officeDocument/2006/relationships/diagramColors" Target="../diagrams/colors2.xml"/><Relationship Id="rId2" Type="http://schemas.openxmlformats.org/officeDocument/2006/relationships/audio" Target="../media/media23.mp3"/><Relationship Id="rId1" Type="http://schemas.microsoft.com/office/2007/relationships/media" Target="../media/media23.mp3"/><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7.xml"/><Relationship Id="rId7" Type="http://schemas.openxmlformats.org/officeDocument/2006/relationships/diagramColors" Target="../diagrams/colors3.xml"/><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Layout" Target="../slideLayouts/slideLayout7.xml"/><Relationship Id="rId7" Type="http://schemas.openxmlformats.org/officeDocument/2006/relationships/diagramColors" Target="../diagrams/colors4.xml"/><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slideLayout" Target="../slideLayouts/slideLayout7.xml"/><Relationship Id="rId7" Type="http://schemas.openxmlformats.org/officeDocument/2006/relationships/diagramColors" Target="../diagrams/colors5.xml"/><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slideLayout" Target="../slideLayouts/slideLayout7.xml"/><Relationship Id="rId7" Type="http://schemas.openxmlformats.org/officeDocument/2006/relationships/diagramColors" Target="../diagrams/colors6.xml"/><Relationship Id="rId2" Type="http://schemas.openxmlformats.org/officeDocument/2006/relationships/audio" Target="../media/media27.mp3"/><Relationship Id="rId1" Type="http://schemas.microsoft.com/office/2007/relationships/media" Target="../media/media27.mp3"/><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8.mp3"/><Relationship Id="rId1" Type="http://schemas.microsoft.com/office/2007/relationships/media" Target="../media/media28.mp3"/><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p3"/><Relationship Id="rId1" Type="http://schemas.microsoft.com/office/2007/relationships/media" Target="../media/media6.mp3"/><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p3"/><Relationship Id="rId1" Type="http://schemas.microsoft.com/office/2007/relationships/media" Target="../media/media7.mp3"/><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p3"/><Relationship Id="rId1" Type="http://schemas.microsoft.com/office/2007/relationships/media" Target="../media/media8.mp3"/><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p3"/><Relationship Id="rId1" Type="http://schemas.microsoft.com/office/2007/relationships/media" Target="../media/media9.mp3"/><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Rompecabezas blanco con una pieza roja">
            <a:extLst>
              <a:ext uri="{FF2B5EF4-FFF2-40B4-BE49-F238E27FC236}">
                <a16:creationId xmlns:a16="http://schemas.microsoft.com/office/drawing/2014/main" id="{101729FA-D1C5-923A-ED38-954FBC0E4367}"/>
              </a:ext>
            </a:extLst>
          </p:cNvPr>
          <p:cNvPicPr>
            <a:picLocks noChangeAspect="1"/>
          </p:cNvPicPr>
          <p:nvPr/>
        </p:nvPicPr>
        <p:blipFill rotWithShape="1">
          <a:blip r:embed="rId4"/>
          <a:srcRect l="11126" r="9562"/>
          <a:stretch/>
        </p:blipFill>
        <p:spPr>
          <a:xfrm>
            <a:off x="1" y="10"/>
            <a:ext cx="9669642" cy="6857990"/>
          </a:xfrm>
          <a:prstGeom prst="rect">
            <a:avLst/>
          </a:prstGeom>
        </p:spPr>
      </p:pic>
      <p:sp>
        <p:nvSpPr>
          <p:cNvPr id="18" name="Rectangle 1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B267BB4-710F-5F42-D6A6-2F022CF4C84D}"/>
              </a:ext>
            </a:extLst>
          </p:cNvPr>
          <p:cNvSpPr txBox="1"/>
          <p:nvPr/>
        </p:nvSpPr>
        <p:spPr>
          <a:xfrm>
            <a:off x="7531610" y="365125"/>
            <a:ext cx="3822189" cy="1899912"/>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PR" sz="32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Módulo 3: </a:t>
            </a:r>
            <a:r>
              <a:rPr kumimoji="0" lang="es-PR" sz="3200" b="1"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Conocimientos y habilidades básicas de bienes raíces</a:t>
            </a:r>
            <a:endParaRPr kumimoji="0" lang="en-US" sz="3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7049B3BA-96EF-3A6F-5596-0A20E6C5586A}"/>
              </a:ext>
            </a:extLst>
          </p:cNvPr>
          <p:cNvSpPr txBox="1"/>
          <p:nvPr/>
        </p:nvSpPr>
        <p:spPr>
          <a:xfrm>
            <a:off x="7531610" y="2434201"/>
            <a:ext cx="3822189" cy="3742762"/>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s-PR" sz="32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Una carrera exitosa en bienes raíces requiere una base sólida tanto en conocimientos como en habilidades. </a:t>
            </a:r>
            <a:endParaRPr kumimoji="0" lang="es-PR" sz="6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mod3sld1">
            <a:hlinkClick r:id="" action="ppaction://media"/>
            <a:extLst>
              <a:ext uri="{FF2B5EF4-FFF2-40B4-BE49-F238E27FC236}">
                <a16:creationId xmlns:a16="http://schemas.microsoft.com/office/drawing/2014/main" id="{80F6D65A-FFD3-F352-D0F7-5A001E68A8A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02822" y="5952260"/>
            <a:ext cx="304800" cy="304800"/>
          </a:xfrm>
          <a:prstGeom prst="rect">
            <a:avLst/>
          </a:prstGeom>
        </p:spPr>
      </p:pic>
    </p:spTree>
    <p:extLst>
      <p:ext uri="{BB962C8B-B14F-4D97-AF65-F5344CB8AC3E}">
        <p14:creationId xmlns:p14="http://schemas.microsoft.com/office/powerpoint/2010/main" val="83187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Estas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son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algunas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áreas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clave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las que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aspirantes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y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actuales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profesionales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de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bienes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raíces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deben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enfocarse</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a:t>
            </a:r>
            <a:endParaRPr kumimoji="0" lang="en-US" sz="33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9.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Ética</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y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Normas</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Profesionales</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Compromiso con la defensa de los estándares éticos y el mantenimiento de un alto nivel de profesionalismo.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actuar con honestidad, integridad y equidad en todas las interacciones.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s-PR" sz="18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códigos éticos de conducta y de la normativa profesional pertinente.</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10">
            <a:hlinkClick r:id="" action="ppaction://media"/>
            <a:extLst>
              <a:ext uri="{FF2B5EF4-FFF2-40B4-BE49-F238E27FC236}">
                <a16:creationId xmlns:a16="http://schemas.microsoft.com/office/drawing/2014/main" id="{460441A7-44E0-EA90-31F5-1253E9A889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943600" y="3276600"/>
            <a:ext cx="304800" cy="304800"/>
          </a:xfrm>
          <a:prstGeom prst="rect">
            <a:avLst/>
          </a:prstGeom>
        </p:spPr>
      </p:pic>
    </p:spTree>
    <p:extLst>
      <p:ext uri="{BB962C8B-B14F-4D97-AF65-F5344CB8AC3E}">
        <p14:creationId xmlns:p14="http://schemas.microsoft.com/office/powerpoint/2010/main" val="136145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Estas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son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algunas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áreas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clave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las que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aspirantes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y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actuales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profesionales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de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bienes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raíces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deben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enfocarse</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a:t>
            </a:r>
            <a:endParaRPr kumimoji="0" lang="en-US" sz="33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10.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Aprendizaje y desarrollo continuos:</a:t>
            </a:r>
            <a:endParaRPr kumimoji="0" lang="es-PR"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Compromiso de mantenerse al día con los cambios en la industria de bienes raíces a través de la educación continua y el desarrollo profesional.</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Asistencia a conferencias, talleres y sesiones de capacitación.</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Participación en organizaciones profesionales y eventos de </a:t>
            </a:r>
            <a:r>
              <a:rPr kumimoji="0" lang="es-PR" sz="1800" b="0"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networking</a:t>
            </a: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11">
            <a:hlinkClick r:id="" action="ppaction://media"/>
            <a:extLst>
              <a:ext uri="{FF2B5EF4-FFF2-40B4-BE49-F238E27FC236}">
                <a16:creationId xmlns:a16="http://schemas.microsoft.com/office/drawing/2014/main" id="{931B456D-BCF6-5115-82D4-20AF21D138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70363" y="5828491"/>
            <a:ext cx="304800" cy="304800"/>
          </a:xfrm>
          <a:prstGeom prst="rect">
            <a:avLst/>
          </a:prstGeom>
        </p:spPr>
      </p:pic>
    </p:spTree>
    <p:extLst>
      <p:ext uri="{BB962C8B-B14F-4D97-AF65-F5344CB8AC3E}">
        <p14:creationId xmlns:p14="http://schemas.microsoft.com/office/powerpoint/2010/main" val="99238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lmacenes exteriores">
            <a:extLst>
              <a:ext uri="{FF2B5EF4-FFF2-40B4-BE49-F238E27FC236}">
                <a16:creationId xmlns:a16="http://schemas.microsoft.com/office/drawing/2014/main" id="{4451D11A-E43C-A1EE-258A-513B1E883728}"/>
              </a:ext>
            </a:extLst>
          </p:cNvPr>
          <p:cNvPicPr>
            <a:picLocks noChangeAspect="1"/>
          </p:cNvPicPr>
          <p:nvPr/>
        </p:nvPicPr>
        <p:blipFill rotWithShape="1">
          <a:blip r:embed="rId4"/>
          <a:srcRect r="6237"/>
          <a:stretch/>
        </p:blipFill>
        <p:spPr>
          <a:xfrm>
            <a:off x="2522356"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CB1E8A5C-52A9-6FB8-C0F8-7F3D1DCAD779}"/>
              </a:ext>
            </a:extLst>
          </p:cNvPr>
          <p:cNvSpPr txBox="1"/>
          <p:nvPr/>
        </p:nvSpPr>
        <p:spPr>
          <a:xfrm>
            <a:off x="738167" y="383991"/>
            <a:ext cx="5504645" cy="1923065"/>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r>
              <a:rPr kumimoji="0" lang="es-PR" sz="3200" b="1" i="0" u="none" strike="noStrike" kern="1200" cap="none" spc="0" normalizeH="0" baseline="0" noProof="0" dirty="0">
                <a:ln>
                  <a:noFill/>
                </a:ln>
                <a:solidFill>
                  <a:prstClr val="black"/>
                </a:solidFill>
                <a:effectLst/>
                <a:uLnTx/>
                <a:uFillTx/>
                <a:latin typeface="Calibri" panose="020F0502020204030204"/>
                <a:ea typeface="+mn-ea"/>
                <a:cs typeface="+mn-cs"/>
              </a:rPr>
              <a:t>Conocimientos sobre Derecho Inmobiliario y Ética</a:t>
            </a:r>
            <a:endParaRPr kumimoji="0" lang="es-PR"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El derecho inmobiliario rige la compra y venta de propiedades, mientras que la ética guía la conducta de los profesionales de la industria inmobiliaria.</a:t>
            </a:r>
          </a:p>
        </p:txBody>
      </p:sp>
      <p:sp>
        <p:nvSpPr>
          <p:cNvPr id="5" name="TextBox 4">
            <a:extLst>
              <a:ext uri="{FF2B5EF4-FFF2-40B4-BE49-F238E27FC236}">
                <a16:creationId xmlns:a16="http://schemas.microsoft.com/office/drawing/2014/main" id="{8AC74925-B437-37F0-C741-89BF30618B8D}"/>
              </a:ext>
            </a:extLst>
          </p:cNvPr>
          <p:cNvSpPr txBox="1"/>
          <p:nvPr/>
        </p:nvSpPr>
        <p:spPr>
          <a:xfrm>
            <a:off x="738167" y="2612071"/>
            <a:ext cx="4831360" cy="3641959"/>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Derecho Inmobiliario:</a:t>
            </a:r>
          </a:p>
          <a:p>
            <a:pPr marL="342900" marR="0" lvl="0" indent="-34290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s-PR" sz="20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Derecho contractual: </a:t>
            </a:r>
            <a:r>
              <a:rPr kumimoji="0" lang="es-PR" sz="20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Las transacciones inmobiliarias implican numerosos contratos, como los acuerdos de compra, los acuerdos de venta y los contratos de arrendamiento. </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0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Derecho de propiedad: </a:t>
            </a:r>
            <a:r>
              <a:rPr kumimoji="0" lang="es-PR" sz="20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Abarca los derechos e intereses legales asociados con la propiedad y el uso de bienes inmuebles. </a:t>
            </a:r>
          </a:p>
        </p:txBody>
      </p:sp>
      <p:pic>
        <p:nvPicPr>
          <p:cNvPr id="2" name="mod3sld12">
            <a:hlinkClick r:id="" action="ppaction://media"/>
            <a:extLst>
              <a:ext uri="{FF2B5EF4-FFF2-40B4-BE49-F238E27FC236}">
                <a16:creationId xmlns:a16="http://schemas.microsoft.com/office/drawing/2014/main" id="{E70902ED-FF75-04CB-EAC7-BD776A7EBE6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008669" y="6101630"/>
            <a:ext cx="304800" cy="304800"/>
          </a:xfrm>
          <a:prstGeom prst="rect">
            <a:avLst/>
          </a:prstGeom>
        </p:spPr>
      </p:pic>
    </p:spTree>
    <p:extLst>
      <p:ext uri="{BB962C8B-B14F-4D97-AF65-F5344CB8AC3E}">
        <p14:creationId xmlns:p14="http://schemas.microsoft.com/office/powerpoint/2010/main" val="407444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3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lmacenes exteriores">
            <a:extLst>
              <a:ext uri="{FF2B5EF4-FFF2-40B4-BE49-F238E27FC236}">
                <a16:creationId xmlns:a16="http://schemas.microsoft.com/office/drawing/2014/main" id="{4451D11A-E43C-A1EE-258A-513B1E883728}"/>
              </a:ext>
            </a:extLst>
          </p:cNvPr>
          <p:cNvPicPr>
            <a:picLocks noChangeAspect="1"/>
          </p:cNvPicPr>
          <p:nvPr/>
        </p:nvPicPr>
        <p:blipFill rotWithShape="1">
          <a:blip r:embed="rId4"/>
          <a:srcRect r="6237"/>
          <a:stretch/>
        </p:blipFill>
        <p:spPr>
          <a:xfrm>
            <a:off x="3418608" y="10"/>
            <a:ext cx="8773389"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CB1E8A5C-52A9-6FB8-C0F8-7F3D1DCAD779}"/>
              </a:ext>
            </a:extLst>
          </p:cNvPr>
          <p:cNvSpPr txBox="1"/>
          <p:nvPr/>
        </p:nvSpPr>
        <p:spPr>
          <a:xfrm>
            <a:off x="738167" y="383991"/>
            <a:ext cx="5504645" cy="1923065"/>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r>
              <a:rPr kumimoji="0" lang="es-PR" sz="3200" b="1" i="0" u="none" strike="noStrike" kern="1200" cap="none" spc="0" normalizeH="0" baseline="0" noProof="0" dirty="0">
                <a:ln>
                  <a:noFill/>
                </a:ln>
                <a:solidFill>
                  <a:prstClr val="black"/>
                </a:solidFill>
                <a:effectLst/>
                <a:uLnTx/>
                <a:uFillTx/>
                <a:latin typeface="Calibri" panose="020F0502020204030204"/>
                <a:ea typeface="+mn-ea"/>
                <a:cs typeface="+mn-cs"/>
              </a:rPr>
              <a:t>Conocimientos sobre Derecho Inmobiliario y Ética</a:t>
            </a:r>
            <a:endParaRPr kumimoji="0" lang="es-PR"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El derecho inmobiliario rige la compra y venta de propiedades, mientras que la ética guía la conducta de los profesionales de la industria inmobiliaria.</a:t>
            </a:r>
          </a:p>
        </p:txBody>
      </p:sp>
      <p:sp>
        <p:nvSpPr>
          <p:cNvPr id="5" name="TextBox 4">
            <a:extLst>
              <a:ext uri="{FF2B5EF4-FFF2-40B4-BE49-F238E27FC236}">
                <a16:creationId xmlns:a16="http://schemas.microsoft.com/office/drawing/2014/main" id="{8AC74925-B437-37F0-C741-89BF30618B8D}"/>
              </a:ext>
            </a:extLst>
          </p:cNvPr>
          <p:cNvSpPr txBox="1"/>
          <p:nvPr/>
        </p:nvSpPr>
        <p:spPr>
          <a:xfrm>
            <a:off x="738167" y="2612071"/>
            <a:ext cx="4831360" cy="3641959"/>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Derecho Inmobiliario:</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0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Leyes de Vivienda Justa:</a:t>
            </a:r>
            <a:r>
              <a:rPr kumimoji="0" lang="es-PR" sz="20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Estas leyes prohíben la discriminación en la vivienda basada en factores como la raza, la religión, el origen nacional, el sexo y la discapacidad.</a:t>
            </a:r>
            <a:endParaRPr kumimoji="0" lang="en-US" sz="20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0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Ley de propietarios e inquilinos</a:t>
            </a:r>
            <a:r>
              <a:rPr kumimoji="0" lang="es-PR" sz="20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Rige la relación entre propietarios e inquilinos, incluidas cuestiones como el pago del alquiler, la manutención y el desalojo.</a:t>
            </a:r>
            <a:endParaRPr kumimoji="0" lang="en-US" sz="20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2" name="mod3sld13">
            <a:hlinkClick r:id="" action="ppaction://media"/>
            <a:extLst>
              <a:ext uri="{FF2B5EF4-FFF2-40B4-BE49-F238E27FC236}">
                <a16:creationId xmlns:a16="http://schemas.microsoft.com/office/drawing/2014/main" id="{BCF23910-F3FA-8951-C40E-1F3D4DEFF15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622475" y="5954425"/>
            <a:ext cx="304800" cy="304800"/>
          </a:xfrm>
          <a:prstGeom prst="rect">
            <a:avLst/>
          </a:prstGeom>
        </p:spPr>
      </p:pic>
    </p:spTree>
    <p:extLst>
      <p:ext uri="{BB962C8B-B14F-4D97-AF65-F5344CB8AC3E}">
        <p14:creationId xmlns:p14="http://schemas.microsoft.com/office/powerpoint/2010/main" val="3698003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9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lmacenes exteriores">
            <a:extLst>
              <a:ext uri="{FF2B5EF4-FFF2-40B4-BE49-F238E27FC236}">
                <a16:creationId xmlns:a16="http://schemas.microsoft.com/office/drawing/2014/main" id="{4451D11A-E43C-A1EE-258A-513B1E883728}"/>
              </a:ext>
            </a:extLst>
          </p:cNvPr>
          <p:cNvPicPr>
            <a:picLocks noChangeAspect="1"/>
          </p:cNvPicPr>
          <p:nvPr/>
        </p:nvPicPr>
        <p:blipFill rotWithShape="1">
          <a:blip r:embed="rId4"/>
          <a:srcRect r="6237"/>
          <a:stretch/>
        </p:blipFill>
        <p:spPr>
          <a:xfrm>
            <a:off x="3418608" y="10"/>
            <a:ext cx="8773389"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CB1E8A5C-52A9-6FB8-C0F8-7F3D1DCAD779}"/>
              </a:ext>
            </a:extLst>
          </p:cNvPr>
          <p:cNvSpPr txBox="1"/>
          <p:nvPr/>
        </p:nvSpPr>
        <p:spPr>
          <a:xfrm>
            <a:off x="738167" y="383991"/>
            <a:ext cx="5504645" cy="1923065"/>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r>
              <a:rPr kumimoji="0" lang="es-PR" sz="3200" b="1" i="0" u="none" strike="noStrike" kern="1200" cap="none" spc="0" normalizeH="0" baseline="0" noProof="0" dirty="0">
                <a:ln>
                  <a:noFill/>
                </a:ln>
                <a:solidFill>
                  <a:prstClr val="black"/>
                </a:solidFill>
                <a:effectLst/>
                <a:uLnTx/>
                <a:uFillTx/>
                <a:latin typeface="Calibri" panose="020F0502020204030204"/>
                <a:ea typeface="+mn-ea"/>
                <a:cs typeface="+mn-cs"/>
              </a:rPr>
              <a:t>Conocimientos sobre Derecho Inmobiliario y Ética</a:t>
            </a:r>
            <a:endParaRPr kumimoji="0" lang="es-PR"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El derecho inmobiliario rige la compra y venta de propiedades, mientras que la ética guía la conducta de los profesionales de la industria inmobiliaria.</a:t>
            </a:r>
          </a:p>
        </p:txBody>
      </p:sp>
      <p:sp>
        <p:nvSpPr>
          <p:cNvPr id="5" name="TextBox 4">
            <a:extLst>
              <a:ext uri="{FF2B5EF4-FFF2-40B4-BE49-F238E27FC236}">
                <a16:creationId xmlns:a16="http://schemas.microsoft.com/office/drawing/2014/main" id="{8AC74925-B437-37F0-C741-89BF30618B8D}"/>
              </a:ext>
            </a:extLst>
          </p:cNvPr>
          <p:cNvSpPr txBox="1"/>
          <p:nvPr/>
        </p:nvSpPr>
        <p:spPr>
          <a:xfrm>
            <a:off x="738167" y="2612071"/>
            <a:ext cx="4441701" cy="2551404"/>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Derecho Inmobiliario:</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0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Ley de Financiación Inmobiliaria:</a:t>
            </a:r>
            <a:r>
              <a:rPr kumimoji="0" lang="es-PR" sz="20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Regula la financiación de las transacciones inmobiliarias, incluidas las hipotecas, los préstamos y las ejecuciones hipotecarias.</a:t>
            </a:r>
            <a:endParaRPr kumimoji="0" lang="en-US" sz="20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2" name="mod3sld14">
            <a:hlinkClick r:id="" action="ppaction://media"/>
            <a:extLst>
              <a:ext uri="{FF2B5EF4-FFF2-40B4-BE49-F238E27FC236}">
                <a16:creationId xmlns:a16="http://schemas.microsoft.com/office/drawing/2014/main" id="{81ED70D8-34F4-68B1-AFB9-4C11FD38372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621482" y="5754832"/>
            <a:ext cx="304800" cy="304800"/>
          </a:xfrm>
          <a:prstGeom prst="rect">
            <a:avLst/>
          </a:prstGeom>
        </p:spPr>
      </p:pic>
    </p:spTree>
    <p:extLst>
      <p:ext uri="{BB962C8B-B14F-4D97-AF65-F5344CB8AC3E}">
        <p14:creationId xmlns:p14="http://schemas.microsoft.com/office/powerpoint/2010/main" val="91248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651DD-9274-55BF-07CC-12C8463A8391}"/>
              </a:ext>
            </a:extLst>
          </p:cNvPr>
          <p:cNvSpPr txBox="1"/>
          <p:nvPr/>
        </p:nvSpPr>
        <p:spPr>
          <a:xfrm>
            <a:off x="786245" y="821420"/>
            <a:ext cx="4619621" cy="5293630"/>
          </a:xfrm>
          <a:prstGeom prst="rect">
            <a:avLst/>
          </a:prstGeom>
        </p:spPr>
        <p:txBody>
          <a:bodyPr vert="horz" lIns="91440" tIns="45720" rIns="91440" bIns="45720" rtlCol="0">
            <a:normAutofit fontScale="47500" lnSpcReduction="20000"/>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s-PR" sz="5100" b="1" i="0" u="none" strike="noStrike" kern="1200" cap="none" spc="0" normalizeH="0" baseline="0" noProof="0" dirty="0">
                <a:ln>
                  <a:noFill/>
                </a:ln>
                <a:solidFill>
                  <a:prstClr val="black"/>
                </a:solidFill>
                <a:effectLst/>
                <a:uLnTx/>
                <a:uFillTx/>
                <a:latin typeface="Calibri" panose="020F0502020204030204"/>
                <a:ea typeface="+mn-ea"/>
                <a:cs typeface="+mn-cs"/>
              </a:rPr>
              <a:t>Ética en el campo Inmobiliario</a:t>
            </a:r>
            <a:b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br>
            <a:b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s-PR" sz="4200" b="0" i="0" u="none" strike="noStrike" kern="1200" cap="none" spc="0" normalizeH="0" baseline="0" noProof="0" dirty="0">
                <a:ln>
                  <a:noFill/>
                </a:ln>
                <a:solidFill>
                  <a:prstClr val="black"/>
                </a:solidFill>
                <a:effectLst/>
                <a:uLnTx/>
                <a:uFillTx/>
                <a:latin typeface="Calibri" panose="020F0502020204030204"/>
                <a:ea typeface="+mn-ea"/>
                <a:cs typeface="+mn-cs"/>
              </a:rPr>
              <a:t>Los mentores deben tomar el Código de Ética de la Asociación Nacional de Agentes Inmobiliarios (NAR, por sus siglas en inglés) al que todos los miembros deben adherirse. El Código describe estándares éticos específicos para los profesionales de bienes raíces, cubriendo áreas como las relaciones con los clientes, la publicidad y el marketing, y el profesionalismo</a:t>
            </a:r>
            <a:r>
              <a:rPr kumimoji="0" lang="es-PR" sz="33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descr="Barcos de papel blanco dirigidos por un barco amarillo">
            <a:extLst>
              <a:ext uri="{FF2B5EF4-FFF2-40B4-BE49-F238E27FC236}">
                <a16:creationId xmlns:a16="http://schemas.microsoft.com/office/drawing/2014/main" id="{6EFD5601-C939-1056-5567-686FB70C0D9C}"/>
              </a:ext>
            </a:extLst>
          </p:cNvPr>
          <p:cNvPicPr>
            <a:picLocks noChangeAspect="1"/>
          </p:cNvPicPr>
          <p:nvPr/>
        </p:nvPicPr>
        <p:blipFill rotWithShape="1">
          <a:blip r:embed="rId4"/>
          <a:srcRect l="34771" r="7191"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2" name="mod3sld15">
            <a:hlinkClick r:id="" action="ppaction://media"/>
            <a:extLst>
              <a:ext uri="{FF2B5EF4-FFF2-40B4-BE49-F238E27FC236}">
                <a16:creationId xmlns:a16="http://schemas.microsoft.com/office/drawing/2014/main" id="{10164A2D-FD62-E9EC-E4CB-4F291E36A6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01537" y="5810250"/>
            <a:ext cx="304800" cy="304800"/>
          </a:xfrm>
          <a:prstGeom prst="rect">
            <a:avLst/>
          </a:prstGeom>
        </p:spPr>
      </p:pic>
    </p:spTree>
    <p:extLst>
      <p:ext uri="{BB962C8B-B14F-4D97-AF65-F5344CB8AC3E}">
        <p14:creationId xmlns:p14="http://schemas.microsoft.com/office/powerpoint/2010/main" val="355914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651DD-9274-55BF-07CC-12C8463A8391}"/>
              </a:ext>
            </a:extLst>
          </p:cNvPr>
          <p:cNvSpPr txBox="1"/>
          <p:nvPr/>
        </p:nvSpPr>
        <p:spPr>
          <a:xfrm>
            <a:off x="804797" y="576721"/>
            <a:ext cx="4619621" cy="1831628"/>
          </a:xfrm>
          <a:prstGeom prst="rect">
            <a:avLst/>
          </a:prstGeom>
        </p:spPr>
        <p:txBody>
          <a:bodyPr vert="horz" lIns="91440" tIns="45720" rIns="91440" bIns="45720" rtlCol="0">
            <a:normAutofit fontScale="85000" lnSpcReduction="20000"/>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s-PR" sz="5100" b="1" i="0" u="none" strike="noStrike" kern="1200" cap="none" spc="0" normalizeH="0" baseline="0" noProof="0" dirty="0">
                <a:ln>
                  <a:noFill/>
                </a:ln>
                <a:solidFill>
                  <a:prstClr val="black"/>
                </a:solidFill>
                <a:effectLst/>
                <a:uLnTx/>
                <a:uFillTx/>
                <a:latin typeface="Calibri" panose="020F0502020204030204"/>
                <a:ea typeface="+mn-ea"/>
                <a:cs typeface="+mn-cs"/>
              </a:rPr>
              <a:t>Ética en el campo Inmobiliario</a:t>
            </a:r>
            <a:endPar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descr="Barcos de papel blanco dirigidos por un barco amarillo">
            <a:extLst>
              <a:ext uri="{FF2B5EF4-FFF2-40B4-BE49-F238E27FC236}">
                <a16:creationId xmlns:a16="http://schemas.microsoft.com/office/drawing/2014/main" id="{6EFD5601-C939-1056-5567-686FB70C0D9C}"/>
              </a:ext>
            </a:extLst>
          </p:cNvPr>
          <p:cNvPicPr>
            <a:picLocks noChangeAspect="1"/>
          </p:cNvPicPr>
          <p:nvPr/>
        </p:nvPicPr>
        <p:blipFill rotWithShape="1">
          <a:blip r:embed="rId4"/>
          <a:srcRect l="34771" r="7191"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TextBox 1">
            <a:extLst>
              <a:ext uri="{FF2B5EF4-FFF2-40B4-BE49-F238E27FC236}">
                <a16:creationId xmlns:a16="http://schemas.microsoft.com/office/drawing/2014/main" id="{75855FAF-0B2A-6A86-671D-6461EE7E09BF}"/>
              </a:ext>
            </a:extLst>
          </p:cNvPr>
          <p:cNvSpPr txBox="1"/>
          <p:nvPr/>
        </p:nvSpPr>
        <p:spPr>
          <a:xfrm>
            <a:off x="1062506" y="2854693"/>
            <a:ext cx="4237149" cy="2787366"/>
          </a:xfrm>
          <a:prstGeom prst="rect">
            <a:avLst/>
          </a:prstGeom>
          <a:noFill/>
        </p:spPr>
        <p:txBody>
          <a:bodyPr wrap="square">
            <a:spAutoFit/>
          </a:bodyPr>
          <a:lstStyle/>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Deber fiduciario</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Lealtad</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Divulgación </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Confidencialidad </a:t>
            </a: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Honestidad y equidad</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4" name="mod3sld16">
            <a:hlinkClick r:id="" action="ppaction://media"/>
            <a:extLst>
              <a:ext uri="{FF2B5EF4-FFF2-40B4-BE49-F238E27FC236}">
                <a16:creationId xmlns:a16="http://schemas.microsoft.com/office/drawing/2014/main" id="{71F014AD-2E3F-6113-2029-8ECB4EA079A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18409" y="5936003"/>
            <a:ext cx="304800" cy="304800"/>
          </a:xfrm>
          <a:prstGeom prst="rect">
            <a:avLst/>
          </a:prstGeom>
        </p:spPr>
      </p:pic>
    </p:spTree>
    <p:extLst>
      <p:ext uri="{BB962C8B-B14F-4D97-AF65-F5344CB8AC3E}">
        <p14:creationId xmlns:p14="http://schemas.microsoft.com/office/powerpoint/2010/main" val="109460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3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7718681-A12E-49D6-9925-DD7C68176D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FBD77573-9EF2-4C35-8285-A1CF6FBB0E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511704" cy="6858000"/>
          </a:xfrm>
          <a:custGeom>
            <a:avLst/>
            <a:gdLst>
              <a:gd name="connsiteX0" fmla="*/ 5511704 w 5511704"/>
              <a:gd name="connsiteY0" fmla="*/ 0 h 6886576"/>
              <a:gd name="connsiteX1" fmla="*/ 1008599 w 5511704"/>
              <a:gd name="connsiteY1" fmla="*/ 0 h 6886576"/>
              <a:gd name="connsiteX2" fmla="*/ 1310975 w 5511704"/>
              <a:gd name="connsiteY2" fmla="*/ 110728 h 6886576"/>
              <a:gd name="connsiteX3" fmla="*/ 1267362 w 5511704"/>
              <a:gd name="connsiteY3" fmla="*/ 135731 h 6886576"/>
              <a:gd name="connsiteX4" fmla="*/ 1005692 w 5511704"/>
              <a:gd name="connsiteY4" fmla="*/ 71437 h 6886576"/>
              <a:gd name="connsiteX5" fmla="*/ 953358 w 5511704"/>
              <a:gd name="connsiteY5" fmla="*/ 89297 h 6886576"/>
              <a:gd name="connsiteX6" fmla="*/ 979525 w 5511704"/>
              <a:gd name="connsiteY6" fmla="*/ 164307 h 6886576"/>
              <a:gd name="connsiteX7" fmla="*/ 1092915 w 5511704"/>
              <a:gd name="connsiteY7" fmla="*/ 192882 h 6886576"/>
              <a:gd name="connsiteX8" fmla="*/ 1270270 w 5511704"/>
              <a:gd name="connsiteY8" fmla="*/ 375047 h 6886576"/>
              <a:gd name="connsiteX9" fmla="*/ 1002784 w 5511704"/>
              <a:gd name="connsiteY9" fmla="*/ 353615 h 6886576"/>
              <a:gd name="connsiteX10" fmla="*/ 956265 w 5511704"/>
              <a:gd name="connsiteY10" fmla="*/ 396479 h 6886576"/>
              <a:gd name="connsiteX11" fmla="*/ 938820 w 5511704"/>
              <a:gd name="connsiteY11" fmla="*/ 453629 h 6886576"/>
              <a:gd name="connsiteX12" fmla="*/ 860319 w 5511704"/>
              <a:gd name="connsiteY12" fmla="*/ 360759 h 6886576"/>
              <a:gd name="connsiteX13" fmla="*/ 793447 w 5511704"/>
              <a:gd name="connsiteY13" fmla="*/ 335757 h 6886576"/>
              <a:gd name="connsiteX14" fmla="*/ 773095 w 5511704"/>
              <a:gd name="connsiteY14" fmla="*/ 417910 h 6886576"/>
              <a:gd name="connsiteX15" fmla="*/ 834151 w 5511704"/>
              <a:gd name="connsiteY15" fmla="*/ 507206 h 6886576"/>
              <a:gd name="connsiteX16" fmla="*/ 996969 w 5511704"/>
              <a:gd name="connsiteY16" fmla="*/ 560785 h 6886576"/>
              <a:gd name="connsiteX17" fmla="*/ 822522 w 5511704"/>
              <a:gd name="connsiteY17" fmla="*/ 560785 h 6886576"/>
              <a:gd name="connsiteX18" fmla="*/ 621908 w 5511704"/>
              <a:gd name="connsiteY18" fmla="*/ 525066 h 6886576"/>
              <a:gd name="connsiteX19" fmla="*/ 409664 w 5511704"/>
              <a:gd name="connsiteY19" fmla="*/ 535781 h 6886576"/>
              <a:gd name="connsiteX20" fmla="*/ 209049 w 5511704"/>
              <a:gd name="connsiteY20" fmla="*/ 464344 h 6886576"/>
              <a:gd name="connsiteX21" fmla="*/ 5527 w 5511704"/>
              <a:gd name="connsiteY21" fmla="*/ 467916 h 6886576"/>
              <a:gd name="connsiteX22" fmla="*/ 906838 w 5511704"/>
              <a:gd name="connsiteY22" fmla="*/ 914400 h 6886576"/>
              <a:gd name="connsiteX23" fmla="*/ 863226 w 5511704"/>
              <a:gd name="connsiteY23" fmla="*/ 925116 h 6886576"/>
              <a:gd name="connsiteX24" fmla="*/ 805077 w 5511704"/>
              <a:gd name="connsiteY24" fmla="*/ 953691 h 6886576"/>
              <a:gd name="connsiteX25" fmla="*/ 848689 w 5511704"/>
              <a:gd name="connsiteY25" fmla="*/ 1010841 h 6886576"/>
              <a:gd name="connsiteX26" fmla="*/ 1084193 w 5511704"/>
              <a:gd name="connsiteY26" fmla="*/ 1117997 h 6886576"/>
              <a:gd name="connsiteX27" fmla="*/ 1142342 w 5511704"/>
              <a:gd name="connsiteY27" fmla="*/ 1225153 h 6886576"/>
              <a:gd name="connsiteX28" fmla="*/ 1069655 w 5511704"/>
              <a:gd name="connsiteY28" fmla="*/ 1214438 h 6886576"/>
              <a:gd name="connsiteX29" fmla="*/ 1005692 w 5511704"/>
              <a:gd name="connsiteY29" fmla="*/ 1235869 h 6886576"/>
              <a:gd name="connsiteX30" fmla="*/ 1031858 w 5511704"/>
              <a:gd name="connsiteY30" fmla="*/ 1371600 h 6886576"/>
              <a:gd name="connsiteX31" fmla="*/ 1366216 w 5511704"/>
              <a:gd name="connsiteY31" fmla="*/ 1546622 h 6886576"/>
              <a:gd name="connsiteX32" fmla="*/ 1395290 w 5511704"/>
              <a:gd name="connsiteY32" fmla="*/ 1603772 h 6886576"/>
              <a:gd name="connsiteX33" fmla="*/ 1354586 w 5511704"/>
              <a:gd name="connsiteY33" fmla="*/ 1643063 h 6886576"/>
              <a:gd name="connsiteX34" fmla="*/ 1247011 w 5511704"/>
              <a:gd name="connsiteY34" fmla="*/ 1664494 h 6886576"/>
              <a:gd name="connsiteX35" fmla="*/ 1398198 w 5511704"/>
              <a:gd name="connsiteY35" fmla="*/ 1857375 h 6886576"/>
              <a:gd name="connsiteX36" fmla="*/ 1453440 w 5511704"/>
              <a:gd name="connsiteY36" fmla="*/ 1910954 h 6886576"/>
              <a:gd name="connsiteX37" fmla="*/ 1549386 w 5511704"/>
              <a:gd name="connsiteY37" fmla="*/ 1993106 h 6886576"/>
              <a:gd name="connsiteX38" fmla="*/ 1549386 w 5511704"/>
              <a:gd name="connsiteY38" fmla="*/ 2021681 h 6886576"/>
              <a:gd name="connsiteX39" fmla="*/ 1421458 w 5511704"/>
              <a:gd name="connsiteY39" fmla="*/ 2110978 h 6886576"/>
              <a:gd name="connsiteX40" fmla="*/ 1188861 w 5511704"/>
              <a:gd name="connsiteY40" fmla="*/ 2085976 h 6886576"/>
              <a:gd name="connsiteX41" fmla="*/ 1531941 w 5511704"/>
              <a:gd name="connsiteY41" fmla="*/ 2218135 h 6886576"/>
              <a:gd name="connsiteX42" fmla="*/ 421293 w 5511704"/>
              <a:gd name="connsiteY42" fmla="*/ 1900238 h 6886576"/>
              <a:gd name="connsiteX43" fmla="*/ 491072 w 5511704"/>
              <a:gd name="connsiteY43" fmla="*/ 1982391 h 6886576"/>
              <a:gd name="connsiteX44" fmla="*/ 880671 w 5511704"/>
              <a:gd name="connsiteY44" fmla="*/ 2200276 h 6886576"/>
              <a:gd name="connsiteX45" fmla="*/ 991154 w 5511704"/>
              <a:gd name="connsiteY45" fmla="*/ 2336007 h 6886576"/>
              <a:gd name="connsiteX46" fmla="*/ 1107453 w 5511704"/>
              <a:gd name="connsiteY46" fmla="*/ 2411016 h 6886576"/>
              <a:gd name="connsiteX47" fmla="*/ 1270270 w 5511704"/>
              <a:gd name="connsiteY47" fmla="*/ 2411016 h 6886576"/>
              <a:gd name="connsiteX48" fmla="*/ 1386568 w 5511704"/>
              <a:gd name="connsiteY48" fmla="*/ 2528889 h 6886576"/>
              <a:gd name="connsiteX49" fmla="*/ 1267362 w 5511704"/>
              <a:gd name="connsiteY49" fmla="*/ 2553891 h 6886576"/>
              <a:gd name="connsiteX50" fmla="*/ 1127805 w 5511704"/>
              <a:gd name="connsiteY50" fmla="*/ 2536032 h 6886576"/>
              <a:gd name="connsiteX51" fmla="*/ 970802 w 5511704"/>
              <a:gd name="connsiteY51" fmla="*/ 2575322 h 6886576"/>
              <a:gd name="connsiteX52" fmla="*/ 825429 w 5511704"/>
              <a:gd name="connsiteY52" fmla="*/ 2543176 h 6886576"/>
              <a:gd name="connsiteX53" fmla="*/ 650982 w 5511704"/>
              <a:gd name="connsiteY53" fmla="*/ 2564607 h 6886576"/>
              <a:gd name="connsiteX54" fmla="*/ 595740 w 5511704"/>
              <a:gd name="connsiteY54" fmla="*/ 2703909 h 6886576"/>
              <a:gd name="connsiteX55" fmla="*/ 578296 w 5511704"/>
              <a:gd name="connsiteY55" fmla="*/ 2714626 h 6886576"/>
              <a:gd name="connsiteX56" fmla="*/ 255568 w 5511704"/>
              <a:gd name="connsiteY56" fmla="*/ 2936081 h 6886576"/>
              <a:gd name="connsiteX57" fmla="*/ 165437 w 5511704"/>
              <a:gd name="connsiteY57" fmla="*/ 2953941 h 6886576"/>
              <a:gd name="connsiteX58" fmla="*/ 697501 w 5511704"/>
              <a:gd name="connsiteY58" fmla="*/ 3343275 h 6886576"/>
              <a:gd name="connsiteX59" fmla="*/ 339884 w 5511704"/>
              <a:gd name="connsiteY59" fmla="*/ 3243263 h 6886576"/>
              <a:gd name="connsiteX60" fmla="*/ 290458 w 5511704"/>
              <a:gd name="connsiteY60" fmla="*/ 3407569 h 6886576"/>
              <a:gd name="connsiteX61" fmla="*/ 459090 w 5511704"/>
              <a:gd name="connsiteY61" fmla="*/ 3554016 h 6886576"/>
              <a:gd name="connsiteX62" fmla="*/ 520147 w 5511704"/>
              <a:gd name="connsiteY62" fmla="*/ 3843338 h 6886576"/>
              <a:gd name="connsiteX63" fmla="*/ 491072 w 5511704"/>
              <a:gd name="connsiteY63" fmla="*/ 4107657 h 6886576"/>
              <a:gd name="connsiteX64" fmla="*/ 418386 w 5511704"/>
              <a:gd name="connsiteY64" fmla="*/ 4189810 h 6886576"/>
              <a:gd name="connsiteX65" fmla="*/ 313718 w 5511704"/>
              <a:gd name="connsiteY65" fmla="*/ 4339829 h 6886576"/>
              <a:gd name="connsiteX66" fmla="*/ 249753 w 5511704"/>
              <a:gd name="connsiteY66" fmla="*/ 4432698 h 6886576"/>
              <a:gd name="connsiteX67" fmla="*/ 25879 w 5511704"/>
              <a:gd name="connsiteY67" fmla="*/ 4396979 h 6886576"/>
              <a:gd name="connsiteX68" fmla="*/ 325347 w 5511704"/>
              <a:gd name="connsiteY68" fmla="*/ 4632722 h 6886576"/>
              <a:gd name="connsiteX69" fmla="*/ 84029 w 5511704"/>
              <a:gd name="connsiteY69" fmla="*/ 4604147 h 6886576"/>
              <a:gd name="connsiteX70" fmla="*/ 5527 w 5511704"/>
              <a:gd name="connsiteY70" fmla="*/ 4622007 h 6886576"/>
              <a:gd name="connsiteX71" fmla="*/ 49139 w 5511704"/>
              <a:gd name="connsiteY71" fmla="*/ 4697016 h 6886576"/>
              <a:gd name="connsiteX72" fmla="*/ 226494 w 5511704"/>
              <a:gd name="connsiteY72" fmla="*/ 4825604 h 6886576"/>
              <a:gd name="connsiteX73" fmla="*/ 592833 w 5511704"/>
              <a:gd name="connsiteY73" fmla="*/ 5175647 h 6886576"/>
              <a:gd name="connsiteX74" fmla="*/ 238123 w 5511704"/>
              <a:gd name="connsiteY74" fmla="*/ 5014913 h 6886576"/>
              <a:gd name="connsiteX75" fmla="*/ 610278 w 5511704"/>
              <a:gd name="connsiteY75" fmla="*/ 5375673 h 6886576"/>
              <a:gd name="connsiteX76" fmla="*/ 691686 w 5511704"/>
              <a:gd name="connsiteY76" fmla="*/ 5497116 h 6886576"/>
              <a:gd name="connsiteX77" fmla="*/ 860319 w 5511704"/>
              <a:gd name="connsiteY77" fmla="*/ 5793582 h 6886576"/>
              <a:gd name="connsiteX78" fmla="*/ 851597 w 5511704"/>
              <a:gd name="connsiteY78" fmla="*/ 5825729 h 6886576"/>
              <a:gd name="connsiteX79" fmla="*/ 659704 w 5511704"/>
              <a:gd name="connsiteY79" fmla="*/ 5779295 h 6886576"/>
              <a:gd name="connsiteX80" fmla="*/ 909746 w 5511704"/>
              <a:gd name="connsiteY80" fmla="*/ 6029326 h 6886576"/>
              <a:gd name="connsiteX81" fmla="*/ 1168509 w 5511704"/>
              <a:gd name="connsiteY81" fmla="*/ 6222207 h 6886576"/>
              <a:gd name="connsiteX82" fmla="*/ 985339 w 5511704"/>
              <a:gd name="connsiteY82" fmla="*/ 6193632 h 6886576"/>
              <a:gd name="connsiteX83" fmla="*/ 732391 w 5511704"/>
              <a:gd name="connsiteY83" fmla="*/ 6082904 h 6886576"/>
              <a:gd name="connsiteX84" fmla="*/ 645167 w 5511704"/>
              <a:gd name="connsiteY84" fmla="*/ 6125766 h 6886576"/>
              <a:gd name="connsiteX85" fmla="*/ 883579 w 5511704"/>
              <a:gd name="connsiteY85" fmla="*/ 6307932 h 6886576"/>
              <a:gd name="connsiteX86" fmla="*/ 1020229 w 5511704"/>
              <a:gd name="connsiteY86" fmla="*/ 6393657 h 6886576"/>
              <a:gd name="connsiteX87" fmla="*/ 1075471 w 5511704"/>
              <a:gd name="connsiteY87" fmla="*/ 6457950 h 6886576"/>
              <a:gd name="connsiteX88" fmla="*/ 1232473 w 5511704"/>
              <a:gd name="connsiteY88" fmla="*/ 6686551 h 6886576"/>
              <a:gd name="connsiteX89" fmla="*/ 1592997 w 5511704"/>
              <a:gd name="connsiteY89" fmla="*/ 6886576 h 6886576"/>
              <a:gd name="connsiteX90" fmla="*/ 5511704 w 5511704"/>
              <a:gd name="connsiteY90" fmla="*/ 6886576 h 688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511704" h="6886576">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bg2">
              <a:alpha val="50000"/>
            </a:schemeClr>
          </a:solidFill>
          <a:ln w="327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0D5E4FE2-D092-A7FB-A824-81B11AB9413A}"/>
              </a:ext>
            </a:extLst>
          </p:cNvPr>
          <p:cNvSpPr txBox="1"/>
          <p:nvPr/>
        </p:nvSpPr>
        <p:spPr>
          <a:xfrm>
            <a:off x="838200" y="713312"/>
            <a:ext cx="4038600" cy="543137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Estrategias</a:t>
            </a: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 de marketing y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generación</a:t>
            </a: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 de leads para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atraer</a:t>
            </a: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aprendices</a:t>
            </a:r>
            <a:r>
              <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rPr>
              <a:t> y </a:t>
            </a: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estudiantes</a:t>
            </a:r>
            <a:endParaRPr kumimoji="0" lang="en-US" sz="44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9C89BE4A-BFBB-990F-88FB-8BEB0BEA3032}"/>
              </a:ext>
            </a:extLst>
          </p:cNvPr>
          <p:cNvSpPr txBox="1"/>
          <p:nvPr/>
        </p:nvSpPr>
        <p:spPr>
          <a:xfrm>
            <a:off x="6095999" y="713313"/>
            <a:ext cx="5257801" cy="543137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ts val="0"/>
              </a:spcBef>
              <a:spcAft>
                <a:spcPts val="800"/>
              </a:spcAft>
              <a:buClrTx/>
              <a:buSzTx/>
              <a:buFontTx/>
              <a:buNone/>
              <a:tabLst/>
              <a:defRPr/>
            </a:pPr>
            <a:r>
              <a:rPr kumimoji="0" lang="es-PR" sz="2400" b="0" i="0" u="none" strike="noStrike" kern="1200" cap="none" spc="0" normalizeH="0" baseline="0" noProof="0" dirty="0">
                <a:ln>
                  <a:noFill/>
                </a:ln>
                <a:solidFill>
                  <a:prstClr val="black"/>
                </a:solidFill>
                <a:effectLst/>
                <a:uLnTx/>
                <a:uFillTx/>
                <a:latin typeface="Candara" panose="020E0502030303020204" pitchFamily="34" charset="0"/>
                <a:ea typeface="+mn-ea"/>
                <a:cs typeface="+mn-cs"/>
              </a:rPr>
              <a:t>Construir una práctica de mentoría exitosa implica dos aspectos clave: atraer a los aprendices y atraer a los estudiantes que quieran aprender sus métodos de mentoría. Aquí hay algunas estrategias efectivas de marketing y generación de prospectos para que los mentores logren ambos objetivos:</a:t>
            </a:r>
          </a:p>
        </p:txBody>
      </p:sp>
      <p:pic>
        <p:nvPicPr>
          <p:cNvPr id="2" name="mod3sld17">
            <a:hlinkClick r:id="" action="ppaction://media"/>
            <a:extLst>
              <a:ext uri="{FF2B5EF4-FFF2-40B4-BE49-F238E27FC236}">
                <a16:creationId xmlns:a16="http://schemas.microsoft.com/office/drawing/2014/main" id="{485D0DED-216C-04DB-05A8-9BC94A8AA5D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51053" y="5770418"/>
            <a:ext cx="304800" cy="304800"/>
          </a:xfrm>
          <a:prstGeom prst="rect">
            <a:avLst/>
          </a:prstGeom>
        </p:spPr>
      </p:pic>
    </p:spTree>
    <p:extLst>
      <p:ext uri="{BB962C8B-B14F-4D97-AF65-F5344CB8AC3E}">
        <p14:creationId xmlns:p14="http://schemas.microsoft.com/office/powerpoint/2010/main" val="273641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0339EE9-5436-4860-BBFC-7CD7C90DBA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AA770EBD-5B77-46EC-BF58-EF27ACD6B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5" y="0"/>
            <a:ext cx="7537705" cy="6858000"/>
          </a:xfrm>
          <a:custGeom>
            <a:avLst/>
            <a:gdLst>
              <a:gd name="connsiteX0" fmla="*/ 1008599 w 7299977"/>
              <a:gd name="connsiteY0" fmla="*/ 0 h 6858000"/>
              <a:gd name="connsiteX1" fmla="*/ 4420653 w 7299977"/>
              <a:gd name="connsiteY1" fmla="*/ 0 h 6858000"/>
              <a:gd name="connsiteX2" fmla="*/ 5511704 w 7299977"/>
              <a:gd name="connsiteY2" fmla="*/ 0 h 6858000"/>
              <a:gd name="connsiteX3" fmla="*/ 7299977 w 7299977"/>
              <a:gd name="connsiteY3" fmla="*/ 0 h 6858000"/>
              <a:gd name="connsiteX4" fmla="*/ 7299977 w 7299977"/>
              <a:gd name="connsiteY4" fmla="*/ 6858000 h 6858000"/>
              <a:gd name="connsiteX5" fmla="*/ 5511704 w 7299977"/>
              <a:gd name="connsiteY5" fmla="*/ 6858000 h 6858000"/>
              <a:gd name="connsiteX6" fmla="*/ 4420653 w 7299977"/>
              <a:gd name="connsiteY6" fmla="*/ 6858000 h 6858000"/>
              <a:gd name="connsiteX7" fmla="*/ 1592997 w 7299977"/>
              <a:gd name="connsiteY7" fmla="*/ 6858000 h 6858000"/>
              <a:gd name="connsiteX8" fmla="*/ 1232473 w 7299977"/>
              <a:gd name="connsiteY8" fmla="*/ 6658805 h 6858000"/>
              <a:gd name="connsiteX9" fmla="*/ 1075471 w 7299977"/>
              <a:gd name="connsiteY9" fmla="*/ 6431153 h 6858000"/>
              <a:gd name="connsiteX10" fmla="*/ 1020229 w 7299977"/>
              <a:gd name="connsiteY10" fmla="*/ 6367127 h 6858000"/>
              <a:gd name="connsiteX11" fmla="*/ 883579 w 7299977"/>
              <a:gd name="connsiteY11" fmla="*/ 6281757 h 6858000"/>
              <a:gd name="connsiteX12" fmla="*/ 645167 w 7299977"/>
              <a:gd name="connsiteY12" fmla="*/ 6100347 h 6858000"/>
              <a:gd name="connsiteX13" fmla="*/ 732391 w 7299977"/>
              <a:gd name="connsiteY13" fmla="*/ 6057663 h 6858000"/>
              <a:gd name="connsiteX14" fmla="*/ 985339 w 7299977"/>
              <a:gd name="connsiteY14" fmla="*/ 6167932 h 6858000"/>
              <a:gd name="connsiteX15" fmla="*/ 1168509 w 7299977"/>
              <a:gd name="connsiteY15" fmla="*/ 6196388 h 6858000"/>
              <a:gd name="connsiteX16" fmla="*/ 909746 w 7299977"/>
              <a:gd name="connsiteY16" fmla="*/ 6004307 h 6858000"/>
              <a:gd name="connsiteX17" fmla="*/ 659704 w 7299977"/>
              <a:gd name="connsiteY17" fmla="*/ 5755314 h 6858000"/>
              <a:gd name="connsiteX18" fmla="*/ 851597 w 7299977"/>
              <a:gd name="connsiteY18" fmla="*/ 5801555 h 6858000"/>
              <a:gd name="connsiteX19" fmla="*/ 860319 w 7299977"/>
              <a:gd name="connsiteY19" fmla="*/ 5769542 h 6858000"/>
              <a:gd name="connsiteX20" fmla="*/ 691686 w 7299977"/>
              <a:gd name="connsiteY20" fmla="*/ 5474306 h 6858000"/>
              <a:gd name="connsiteX21" fmla="*/ 610278 w 7299977"/>
              <a:gd name="connsiteY21" fmla="*/ 5353367 h 6858000"/>
              <a:gd name="connsiteX22" fmla="*/ 238123 w 7299977"/>
              <a:gd name="connsiteY22" fmla="*/ 4994104 h 6858000"/>
              <a:gd name="connsiteX23" fmla="*/ 592833 w 7299977"/>
              <a:gd name="connsiteY23" fmla="*/ 5154171 h 6858000"/>
              <a:gd name="connsiteX24" fmla="*/ 226494 w 7299977"/>
              <a:gd name="connsiteY24" fmla="*/ 4805580 h 6858000"/>
              <a:gd name="connsiteX25" fmla="*/ 49139 w 7299977"/>
              <a:gd name="connsiteY25" fmla="*/ 4677526 h 6858000"/>
              <a:gd name="connsiteX26" fmla="*/ 5527 w 7299977"/>
              <a:gd name="connsiteY26" fmla="*/ 4602828 h 6858000"/>
              <a:gd name="connsiteX27" fmla="*/ 84029 w 7299977"/>
              <a:gd name="connsiteY27" fmla="*/ 4585042 h 6858000"/>
              <a:gd name="connsiteX28" fmla="*/ 325347 w 7299977"/>
              <a:gd name="connsiteY28" fmla="*/ 4613499 h 6858000"/>
              <a:gd name="connsiteX29" fmla="*/ 25879 w 7299977"/>
              <a:gd name="connsiteY29" fmla="*/ 4378734 h 6858000"/>
              <a:gd name="connsiteX30" fmla="*/ 249753 w 7299977"/>
              <a:gd name="connsiteY30" fmla="*/ 4414305 h 6858000"/>
              <a:gd name="connsiteX31" fmla="*/ 313718 w 7299977"/>
              <a:gd name="connsiteY31" fmla="*/ 4321821 h 6858000"/>
              <a:gd name="connsiteX32" fmla="*/ 418386 w 7299977"/>
              <a:gd name="connsiteY32" fmla="*/ 4172424 h 6858000"/>
              <a:gd name="connsiteX33" fmla="*/ 491072 w 7299977"/>
              <a:gd name="connsiteY33" fmla="*/ 4090612 h 6858000"/>
              <a:gd name="connsiteX34" fmla="*/ 520147 w 7299977"/>
              <a:gd name="connsiteY34" fmla="*/ 3827390 h 6858000"/>
              <a:gd name="connsiteX35" fmla="*/ 459090 w 7299977"/>
              <a:gd name="connsiteY35" fmla="*/ 3539269 h 6858000"/>
              <a:gd name="connsiteX36" fmla="*/ 290458 w 7299977"/>
              <a:gd name="connsiteY36" fmla="*/ 3393429 h 6858000"/>
              <a:gd name="connsiteX37" fmla="*/ 339884 w 7299977"/>
              <a:gd name="connsiteY37" fmla="*/ 3229805 h 6858000"/>
              <a:gd name="connsiteX38" fmla="*/ 697501 w 7299977"/>
              <a:gd name="connsiteY38" fmla="*/ 3329402 h 6858000"/>
              <a:gd name="connsiteX39" fmla="*/ 165437 w 7299977"/>
              <a:gd name="connsiteY39" fmla="*/ 2941684 h 6858000"/>
              <a:gd name="connsiteX40" fmla="*/ 255568 w 7299977"/>
              <a:gd name="connsiteY40" fmla="*/ 2923898 h 6858000"/>
              <a:gd name="connsiteX41" fmla="*/ 578296 w 7299977"/>
              <a:gd name="connsiteY41" fmla="*/ 2703362 h 6858000"/>
              <a:gd name="connsiteX42" fmla="*/ 595740 w 7299977"/>
              <a:gd name="connsiteY42" fmla="*/ 2692689 h 6858000"/>
              <a:gd name="connsiteX43" fmla="*/ 650982 w 7299977"/>
              <a:gd name="connsiteY43" fmla="*/ 2553965 h 6858000"/>
              <a:gd name="connsiteX44" fmla="*/ 825429 w 7299977"/>
              <a:gd name="connsiteY44" fmla="*/ 2532623 h 6858000"/>
              <a:gd name="connsiteX45" fmla="*/ 970802 w 7299977"/>
              <a:gd name="connsiteY45" fmla="*/ 2564636 h 6858000"/>
              <a:gd name="connsiteX46" fmla="*/ 1127805 w 7299977"/>
              <a:gd name="connsiteY46" fmla="*/ 2525509 h 6858000"/>
              <a:gd name="connsiteX47" fmla="*/ 1267362 w 7299977"/>
              <a:gd name="connsiteY47" fmla="*/ 2543294 h 6858000"/>
              <a:gd name="connsiteX48" fmla="*/ 1386568 w 7299977"/>
              <a:gd name="connsiteY48" fmla="*/ 2518395 h 6858000"/>
              <a:gd name="connsiteX49" fmla="*/ 1270270 w 7299977"/>
              <a:gd name="connsiteY49" fmla="*/ 2401012 h 6858000"/>
              <a:gd name="connsiteX50" fmla="*/ 1107453 w 7299977"/>
              <a:gd name="connsiteY50" fmla="*/ 2401012 h 6858000"/>
              <a:gd name="connsiteX51" fmla="*/ 991154 w 7299977"/>
              <a:gd name="connsiteY51" fmla="*/ 2326314 h 6858000"/>
              <a:gd name="connsiteX52" fmla="*/ 880671 w 7299977"/>
              <a:gd name="connsiteY52" fmla="*/ 2191146 h 6858000"/>
              <a:gd name="connsiteX53" fmla="*/ 491072 w 7299977"/>
              <a:gd name="connsiteY53" fmla="*/ 1974165 h 6858000"/>
              <a:gd name="connsiteX54" fmla="*/ 421293 w 7299977"/>
              <a:gd name="connsiteY54" fmla="*/ 1892353 h 6858000"/>
              <a:gd name="connsiteX55" fmla="*/ 1531941 w 7299977"/>
              <a:gd name="connsiteY55" fmla="*/ 2208931 h 6858000"/>
              <a:gd name="connsiteX56" fmla="*/ 1188861 w 7299977"/>
              <a:gd name="connsiteY56" fmla="*/ 2077320 h 6858000"/>
              <a:gd name="connsiteX57" fmla="*/ 1421458 w 7299977"/>
              <a:gd name="connsiteY57" fmla="*/ 2102219 h 6858000"/>
              <a:gd name="connsiteX58" fmla="*/ 1549386 w 7299977"/>
              <a:gd name="connsiteY58" fmla="*/ 2013292 h 6858000"/>
              <a:gd name="connsiteX59" fmla="*/ 1549386 w 7299977"/>
              <a:gd name="connsiteY59" fmla="*/ 1984836 h 6858000"/>
              <a:gd name="connsiteX60" fmla="*/ 1453440 w 7299977"/>
              <a:gd name="connsiteY60" fmla="*/ 1903025 h 6858000"/>
              <a:gd name="connsiteX61" fmla="*/ 1398198 w 7299977"/>
              <a:gd name="connsiteY61" fmla="*/ 1849668 h 6858000"/>
              <a:gd name="connsiteX62" fmla="*/ 1247011 w 7299977"/>
              <a:gd name="connsiteY62" fmla="*/ 1657587 h 6858000"/>
              <a:gd name="connsiteX63" fmla="*/ 1354586 w 7299977"/>
              <a:gd name="connsiteY63" fmla="*/ 1636245 h 6858000"/>
              <a:gd name="connsiteX64" fmla="*/ 1395290 w 7299977"/>
              <a:gd name="connsiteY64" fmla="*/ 1597117 h 6858000"/>
              <a:gd name="connsiteX65" fmla="*/ 1366216 w 7299977"/>
              <a:gd name="connsiteY65" fmla="*/ 1540204 h 6858000"/>
              <a:gd name="connsiteX66" fmla="*/ 1031858 w 7299977"/>
              <a:gd name="connsiteY66" fmla="*/ 1365909 h 6858000"/>
              <a:gd name="connsiteX67" fmla="*/ 1005692 w 7299977"/>
              <a:gd name="connsiteY67" fmla="*/ 1230741 h 6858000"/>
              <a:gd name="connsiteX68" fmla="*/ 1069655 w 7299977"/>
              <a:gd name="connsiteY68" fmla="*/ 1209399 h 6858000"/>
              <a:gd name="connsiteX69" fmla="*/ 1142342 w 7299977"/>
              <a:gd name="connsiteY69" fmla="*/ 1220069 h 6858000"/>
              <a:gd name="connsiteX70" fmla="*/ 1084193 w 7299977"/>
              <a:gd name="connsiteY70" fmla="*/ 1113358 h 6858000"/>
              <a:gd name="connsiteX71" fmla="*/ 848689 w 7299977"/>
              <a:gd name="connsiteY71" fmla="*/ 1006647 h 6858000"/>
              <a:gd name="connsiteX72" fmla="*/ 805077 w 7299977"/>
              <a:gd name="connsiteY72" fmla="*/ 949734 h 6858000"/>
              <a:gd name="connsiteX73" fmla="*/ 863226 w 7299977"/>
              <a:gd name="connsiteY73" fmla="*/ 921277 h 6858000"/>
              <a:gd name="connsiteX74" fmla="*/ 906838 w 7299977"/>
              <a:gd name="connsiteY74" fmla="*/ 910606 h 6858000"/>
              <a:gd name="connsiteX75" fmla="*/ 5527 w 7299977"/>
              <a:gd name="connsiteY75" fmla="*/ 465975 h 6858000"/>
              <a:gd name="connsiteX76" fmla="*/ 209049 w 7299977"/>
              <a:gd name="connsiteY76" fmla="*/ 462417 h 6858000"/>
              <a:gd name="connsiteX77" fmla="*/ 409664 w 7299977"/>
              <a:gd name="connsiteY77" fmla="*/ 533558 h 6858000"/>
              <a:gd name="connsiteX78" fmla="*/ 621908 w 7299977"/>
              <a:gd name="connsiteY78" fmla="*/ 522887 h 6858000"/>
              <a:gd name="connsiteX79" fmla="*/ 822522 w 7299977"/>
              <a:gd name="connsiteY79" fmla="*/ 558458 h 6858000"/>
              <a:gd name="connsiteX80" fmla="*/ 996969 w 7299977"/>
              <a:gd name="connsiteY80" fmla="*/ 558458 h 6858000"/>
              <a:gd name="connsiteX81" fmla="*/ 834151 w 7299977"/>
              <a:gd name="connsiteY81" fmla="*/ 505101 h 6858000"/>
              <a:gd name="connsiteX82" fmla="*/ 773095 w 7299977"/>
              <a:gd name="connsiteY82" fmla="*/ 416176 h 6858000"/>
              <a:gd name="connsiteX83" fmla="*/ 793447 w 7299977"/>
              <a:gd name="connsiteY83" fmla="*/ 334364 h 6858000"/>
              <a:gd name="connsiteX84" fmla="*/ 860319 w 7299977"/>
              <a:gd name="connsiteY84" fmla="*/ 359262 h 6858000"/>
              <a:gd name="connsiteX85" fmla="*/ 938820 w 7299977"/>
              <a:gd name="connsiteY85" fmla="*/ 451747 h 6858000"/>
              <a:gd name="connsiteX86" fmla="*/ 956265 w 7299977"/>
              <a:gd name="connsiteY86" fmla="*/ 394834 h 6858000"/>
              <a:gd name="connsiteX87" fmla="*/ 1002784 w 7299977"/>
              <a:gd name="connsiteY87" fmla="*/ 352148 h 6858000"/>
              <a:gd name="connsiteX88" fmla="*/ 1270270 w 7299977"/>
              <a:gd name="connsiteY88" fmla="*/ 373491 h 6858000"/>
              <a:gd name="connsiteX89" fmla="*/ 1092915 w 7299977"/>
              <a:gd name="connsiteY89" fmla="*/ 192082 h 6858000"/>
              <a:gd name="connsiteX90" fmla="*/ 979525 w 7299977"/>
              <a:gd name="connsiteY90" fmla="*/ 163625 h 6858000"/>
              <a:gd name="connsiteX91" fmla="*/ 953358 w 7299977"/>
              <a:gd name="connsiteY91" fmla="*/ 88927 h 6858000"/>
              <a:gd name="connsiteX92" fmla="*/ 1005692 w 7299977"/>
              <a:gd name="connsiteY92" fmla="*/ 71141 h 6858000"/>
              <a:gd name="connsiteX93" fmla="*/ 1267362 w 7299977"/>
              <a:gd name="connsiteY93" fmla="*/ 135168 h 6858000"/>
              <a:gd name="connsiteX94" fmla="*/ 1310975 w 7299977"/>
              <a:gd name="connsiteY94" fmla="*/ 110269 h 6858000"/>
              <a:gd name="connsiteX95" fmla="*/ 1008599 w 7299977"/>
              <a:gd name="connsiteY9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299977" h="6858000">
                <a:moveTo>
                  <a:pt x="1008599" y="0"/>
                </a:moveTo>
                <a:lnTo>
                  <a:pt x="4420653" y="0"/>
                </a:lnTo>
                <a:lnTo>
                  <a:pt x="5511704" y="0"/>
                </a:lnTo>
                <a:lnTo>
                  <a:pt x="7299977" y="0"/>
                </a:lnTo>
                <a:lnTo>
                  <a:pt x="7299977" y="6858000"/>
                </a:lnTo>
                <a:lnTo>
                  <a:pt x="5511704" y="6858000"/>
                </a:lnTo>
                <a:lnTo>
                  <a:pt x="4420653" y="6858000"/>
                </a:lnTo>
                <a:lnTo>
                  <a:pt x="1592997" y="6858000"/>
                </a:lnTo>
                <a:cubicBezTo>
                  <a:pt x="1473792" y="6786859"/>
                  <a:pt x="1360401" y="6701489"/>
                  <a:pt x="1232473" y="6658805"/>
                </a:cubicBezTo>
                <a:cubicBezTo>
                  <a:pt x="1145250" y="6630349"/>
                  <a:pt x="1060933" y="6580550"/>
                  <a:pt x="1075471" y="6431153"/>
                </a:cubicBezTo>
                <a:cubicBezTo>
                  <a:pt x="1078378" y="6388469"/>
                  <a:pt x="1055118" y="6356456"/>
                  <a:pt x="1020229" y="6367127"/>
                </a:cubicBezTo>
                <a:cubicBezTo>
                  <a:pt x="953358" y="6388469"/>
                  <a:pt x="921375" y="6327999"/>
                  <a:pt x="883579" y="6281757"/>
                </a:cubicBezTo>
                <a:cubicBezTo>
                  <a:pt x="816707" y="6199945"/>
                  <a:pt x="752743" y="6114575"/>
                  <a:pt x="645167" y="6100347"/>
                </a:cubicBezTo>
                <a:cubicBezTo>
                  <a:pt x="665519" y="6036320"/>
                  <a:pt x="700408" y="6043434"/>
                  <a:pt x="732391" y="6057663"/>
                </a:cubicBezTo>
                <a:cubicBezTo>
                  <a:pt x="816707" y="6093234"/>
                  <a:pt x="901023" y="6132361"/>
                  <a:pt x="985339" y="6167932"/>
                </a:cubicBezTo>
                <a:cubicBezTo>
                  <a:pt x="1040581" y="6189274"/>
                  <a:pt x="1095822" y="6221287"/>
                  <a:pt x="1168509" y="6196388"/>
                </a:cubicBezTo>
                <a:cubicBezTo>
                  <a:pt x="1104545" y="6068335"/>
                  <a:pt x="996969" y="6043434"/>
                  <a:pt x="909746" y="6004307"/>
                </a:cubicBezTo>
                <a:cubicBezTo>
                  <a:pt x="802169" y="5954508"/>
                  <a:pt x="738206" y="5862025"/>
                  <a:pt x="659704" y="5755314"/>
                </a:cubicBezTo>
                <a:cubicBezTo>
                  <a:pt x="738206" y="5726858"/>
                  <a:pt x="787632" y="5805112"/>
                  <a:pt x="851597" y="5801555"/>
                </a:cubicBezTo>
                <a:cubicBezTo>
                  <a:pt x="854504" y="5790884"/>
                  <a:pt x="860319" y="5769542"/>
                  <a:pt x="860319" y="5769542"/>
                </a:cubicBezTo>
                <a:cubicBezTo>
                  <a:pt x="755650" y="5712629"/>
                  <a:pt x="709132" y="5605917"/>
                  <a:pt x="691686" y="5474306"/>
                </a:cubicBezTo>
                <a:cubicBezTo>
                  <a:pt x="685872" y="5406721"/>
                  <a:pt x="648075" y="5385379"/>
                  <a:pt x="610278" y="5353367"/>
                </a:cubicBezTo>
                <a:cubicBezTo>
                  <a:pt x="482350" y="5243097"/>
                  <a:pt x="345700" y="5143500"/>
                  <a:pt x="238123" y="4994104"/>
                </a:cubicBezTo>
                <a:cubicBezTo>
                  <a:pt x="363144" y="5011889"/>
                  <a:pt x="461997" y="5111487"/>
                  <a:pt x="592833" y="5154171"/>
                </a:cubicBezTo>
                <a:cubicBezTo>
                  <a:pt x="488165" y="4990547"/>
                  <a:pt x="351514" y="4905177"/>
                  <a:pt x="226494" y="4805580"/>
                </a:cubicBezTo>
                <a:cubicBezTo>
                  <a:pt x="168344" y="4759339"/>
                  <a:pt x="116011" y="4702425"/>
                  <a:pt x="49139" y="4677526"/>
                </a:cubicBezTo>
                <a:cubicBezTo>
                  <a:pt x="25879" y="4670412"/>
                  <a:pt x="-14826" y="4652628"/>
                  <a:pt x="5527" y="4602828"/>
                </a:cubicBezTo>
                <a:cubicBezTo>
                  <a:pt x="22972" y="4560144"/>
                  <a:pt x="54954" y="4574373"/>
                  <a:pt x="84029" y="4585042"/>
                </a:cubicBezTo>
                <a:cubicBezTo>
                  <a:pt x="153807" y="4613499"/>
                  <a:pt x="229401" y="4613499"/>
                  <a:pt x="325347" y="4613499"/>
                </a:cubicBezTo>
                <a:cubicBezTo>
                  <a:pt x="243939" y="4478331"/>
                  <a:pt x="95658" y="4521016"/>
                  <a:pt x="25879" y="4378734"/>
                </a:cubicBezTo>
                <a:cubicBezTo>
                  <a:pt x="113103" y="4353835"/>
                  <a:pt x="179975" y="4403633"/>
                  <a:pt x="249753" y="4414305"/>
                </a:cubicBezTo>
                <a:cubicBezTo>
                  <a:pt x="313718" y="4424975"/>
                  <a:pt x="328254" y="4400076"/>
                  <a:pt x="313718" y="4321821"/>
                </a:cubicBezTo>
                <a:cubicBezTo>
                  <a:pt x="290458" y="4200882"/>
                  <a:pt x="325347" y="4140411"/>
                  <a:pt x="418386" y="4172424"/>
                </a:cubicBezTo>
                <a:cubicBezTo>
                  <a:pt x="505609" y="4204438"/>
                  <a:pt x="514332" y="4158196"/>
                  <a:pt x="491072" y="4090612"/>
                </a:cubicBezTo>
                <a:cubicBezTo>
                  <a:pt x="456183" y="3991015"/>
                  <a:pt x="493979" y="3912759"/>
                  <a:pt x="520147" y="3827390"/>
                </a:cubicBezTo>
                <a:cubicBezTo>
                  <a:pt x="560851" y="3699337"/>
                  <a:pt x="543407" y="3635309"/>
                  <a:pt x="459090" y="3539269"/>
                </a:cubicBezTo>
                <a:cubicBezTo>
                  <a:pt x="409664" y="3485914"/>
                  <a:pt x="360236" y="3439672"/>
                  <a:pt x="290458" y="3393429"/>
                </a:cubicBezTo>
                <a:cubicBezTo>
                  <a:pt x="450368" y="3368530"/>
                  <a:pt x="284643" y="3283162"/>
                  <a:pt x="339884" y="3229805"/>
                </a:cubicBezTo>
                <a:cubicBezTo>
                  <a:pt x="453275" y="3208463"/>
                  <a:pt x="543407" y="3379202"/>
                  <a:pt x="697501" y="3329402"/>
                </a:cubicBezTo>
                <a:cubicBezTo>
                  <a:pt x="511425" y="3183563"/>
                  <a:pt x="302087" y="3137322"/>
                  <a:pt x="165437" y="2941684"/>
                </a:cubicBezTo>
                <a:cubicBezTo>
                  <a:pt x="197419" y="2899000"/>
                  <a:pt x="229401" y="2941684"/>
                  <a:pt x="255568" y="2923898"/>
                </a:cubicBezTo>
                <a:cubicBezTo>
                  <a:pt x="255568" y="2913227"/>
                  <a:pt x="560851" y="2980812"/>
                  <a:pt x="578296" y="2703362"/>
                </a:cubicBezTo>
                <a:cubicBezTo>
                  <a:pt x="584111" y="2703362"/>
                  <a:pt x="589926" y="2703362"/>
                  <a:pt x="595740" y="2692689"/>
                </a:cubicBezTo>
                <a:cubicBezTo>
                  <a:pt x="627722" y="2653563"/>
                  <a:pt x="598648" y="2561080"/>
                  <a:pt x="650982" y="2553965"/>
                </a:cubicBezTo>
                <a:cubicBezTo>
                  <a:pt x="709132" y="2546851"/>
                  <a:pt x="764373" y="2514837"/>
                  <a:pt x="825429" y="2532623"/>
                </a:cubicBezTo>
                <a:cubicBezTo>
                  <a:pt x="871949" y="2546851"/>
                  <a:pt x="921375" y="2564636"/>
                  <a:pt x="970802" y="2564636"/>
                </a:cubicBezTo>
                <a:cubicBezTo>
                  <a:pt x="1023136" y="2564636"/>
                  <a:pt x="1095822" y="2685576"/>
                  <a:pt x="1127805" y="2525509"/>
                </a:cubicBezTo>
                <a:cubicBezTo>
                  <a:pt x="1127805" y="2518395"/>
                  <a:pt x="1217936" y="2536181"/>
                  <a:pt x="1267362" y="2543294"/>
                </a:cubicBezTo>
                <a:cubicBezTo>
                  <a:pt x="1308067" y="2550408"/>
                  <a:pt x="1357494" y="2582422"/>
                  <a:pt x="1386568" y="2518395"/>
                </a:cubicBezTo>
                <a:cubicBezTo>
                  <a:pt x="1401105" y="2479267"/>
                  <a:pt x="1331326" y="2408126"/>
                  <a:pt x="1270270" y="2401012"/>
                </a:cubicBezTo>
                <a:cubicBezTo>
                  <a:pt x="1215029" y="2393898"/>
                  <a:pt x="1159787" y="2386784"/>
                  <a:pt x="1107453" y="2401012"/>
                </a:cubicBezTo>
                <a:cubicBezTo>
                  <a:pt x="1043489" y="2418796"/>
                  <a:pt x="1008599" y="2390340"/>
                  <a:pt x="991154" y="2326314"/>
                </a:cubicBezTo>
                <a:cubicBezTo>
                  <a:pt x="970802" y="2258731"/>
                  <a:pt x="933005" y="2223159"/>
                  <a:pt x="880671" y="2191146"/>
                </a:cubicBezTo>
                <a:cubicBezTo>
                  <a:pt x="752743" y="2112891"/>
                  <a:pt x="630630" y="2020407"/>
                  <a:pt x="491072" y="1974165"/>
                </a:cubicBezTo>
                <a:cubicBezTo>
                  <a:pt x="464905" y="1967051"/>
                  <a:pt x="432923" y="1952823"/>
                  <a:pt x="421293" y="1892353"/>
                </a:cubicBezTo>
                <a:cubicBezTo>
                  <a:pt x="799262" y="1984836"/>
                  <a:pt x="1142342" y="2223159"/>
                  <a:pt x="1531941" y="2208931"/>
                </a:cubicBezTo>
                <a:cubicBezTo>
                  <a:pt x="1427272" y="2134233"/>
                  <a:pt x="1302252" y="2130676"/>
                  <a:pt x="1188861" y="2077320"/>
                </a:cubicBezTo>
                <a:cubicBezTo>
                  <a:pt x="1270270" y="2038192"/>
                  <a:pt x="1345864" y="2080877"/>
                  <a:pt x="1421458" y="2102219"/>
                </a:cubicBezTo>
                <a:cubicBezTo>
                  <a:pt x="1485422" y="2120004"/>
                  <a:pt x="1543571" y="2123562"/>
                  <a:pt x="1549386" y="2013292"/>
                </a:cubicBezTo>
                <a:cubicBezTo>
                  <a:pt x="1549386" y="2002622"/>
                  <a:pt x="1549386" y="1995507"/>
                  <a:pt x="1549386" y="1984836"/>
                </a:cubicBezTo>
                <a:cubicBezTo>
                  <a:pt x="1526126" y="1938595"/>
                  <a:pt x="1494144" y="1917252"/>
                  <a:pt x="1453440" y="1903025"/>
                </a:cubicBezTo>
                <a:cubicBezTo>
                  <a:pt x="1430180" y="1895910"/>
                  <a:pt x="1398198" y="1881683"/>
                  <a:pt x="1398198" y="1849668"/>
                </a:cubicBezTo>
                <a:cubicBezTo>
                  <a:pt x="1401105" y="1728729"/>
                  <a:pt x="1322604" y="1693158"/>
                  <a:pt x="1247011" y="1657587"/>
                </a:cubicBezTo>
                <a:cubicBezTo>
                  <a:pt x="1287715" y="1597117"/>
                  <a:pt x="1322604" y="1639802"/>
                  <a:pt x="1354586" y="1636245"/>
                </a:cubicBezTo>
                <a:cubicBezTo>
                  <a:pt x="1374939" y="1632688"/>
                  <a:pt x="1395290" y="1629132"/>
                  <a:pt x="1395290" y="1597117"/>
                </a:cubicBezTo>
                <a:cubicBezTo>
                  <a:pt x="1395290" y="1572219"/>
                  <a:pt x="1386568" y="1540204"/>
                  <a:pt x="1366216" y="1540204"/>
                </a:cubicBezTo>
                <a:cubicBezTo>
                  <a:pt x="1238288" y="1536647"/>
                  <a:pt x="1165601" y="1365909"/>
                  <a:pt x="1031858" y="1365909"/>
                </a:cubicBezTo>
                <a:cubicBezTo>
                  <a:pt x="950450" y="1365909"/>
                  <a:pt x="1072563" y="1269868"/>
                  <a:pt x="1005692" y="1230741"/>
                </a:cubicBezTo>
                <a:cubicBezTo>
                  <a:pt x="991154" y="1220069"/>
                  <a:pt x="1046396" y="1205842"/>
                  <a:pt x="1069655" y="1209399"/>
                </a:cubicBezTo>
                <a:cubicBezTo>
                  <a:pt x="1092915" y="1212955"/>
                  <a:pt x="1113268" y="1237855"/>
                  <a:pt x="1142342" y="1220069"/>
                </a:cubicBezTo>
                <a:cubicBezTo>
                  <a:pt x="1156879" y="1156043"/>
                  <a:pt x="1119082" y="1131144"/>
                  <a:pt x="1084193" y="1113358"/>
                </a:cubicBezTo>
                <a:cubicBezTo>
                  <a:pt x="1008599" y="1070674"/>
                  <a:pt x="933005" y="1020875"/>
                  <a:pt x="848689" y="1006647"/>
                </a:cubicBezTo>
                <a:cubicBezTo>
                  <a:pt x="819615" y="1003089"/>
                  <a:pt x="802169" y="985305"/>
                  <a:pt x="805077" y="949734"/>
                </a:cubicBezTo>
                <a:cubicBezTo>
                  <a:pt x="810892" y="903491"/>
                  <a:pt x="839967" y="917720"/>
                  <a:pt x="863226" y="921277"/>
                </a:cubicBezTo>
                <a:cubicBezTo>
                  <a:pt x="877764" y="924835"/>
                  <a:pt x="892301" y="935506"/>
                  <a:pt x="906838" y="910606"/>
                </a:cubicBezTo>
                <a:cubicBezTo>
                  <a:pt x="566666" y="658055"/>
                  <a:pt x="386404" y="672284"/>
                  <a:pt x="5527" y="465975"/>
                </a:cubicBezTo>
                <a:cubicBezTo>
                  <a:pt x="89843" y="426847"/>
                  <a:pt x="150900" y="455303"/>
                  <a:pt x="209049" y="462417"/>
                </a:cubicBezTo>
                <a:cubicBezTo>
                  <a:pt x="354422" y="480203"/>
                  <a:pt x="264290" y="512216"/>
                  <a:pt x="409664" y="533558"/>
                </a:cubicBezTo>
                <a:cubicBezTo>
                  <a:pt x="479443" y="544229"/>
                  <a:pt x="543407" y="579800"/>
                  <a:pt x="621908" y="522887"/>
                </a:cubicBezTo>
                <a:cubicBezTo>
                  <a:pt x="674242" y="483759"/>
                  <a:pt x="758558" y="526444"/>
                  <a:pt x="822522" y="558458"/>
                </a:cubicBezTo>
                <a:cubicBezTo>
                  <a:pt x="874856" y="586915"/>
                  <a:pt x="927190" y="594028"/>
                  <a:pt x="996969" y="558458"/>
                </a:cubicBezTo>
                <a:cubicBezTo>
                  <a:pt x="933005" y="537116"/>
                  <a:pt x="883579" y="519330"/>
                  <a:pt x="834151" y="505101"/>
                </a:cubicBezTo>
                <a:cubicBezTo>
                  <a:pt x="793447" y="494431"/>
                  <a:pt x="770187" y="469532"/>
                  <a:pt x="773095" y="416176"/>
                </a:cubicBezTo>
                <a:cubicBezTo>
                  <a:pt x="773095" y="387720"/>
                  <a:pt x="764373" y="348592"/>
                  <a:pt x="793447" y="334364"/>
                </a:cubicBezTo>
                <a:cubicBezTo>
                  <a:pt x="816707" y="320135"/>
                  <a:pt x="848689" y="334364"/>
                  <a:pt x="860319" y="359262"/>
                </a:cubicBezTo>
                <a:cubicBezTo>
                  <a:pt x="874856" y="405504"/>
                  <a:pt x="889393" y="448189"/>
                  <a:pt x="938820" y="451747"/>
                </a:cubicBezTo>
                <a:cubicBezTo>
                  <a:pt x="1005692" y="458860"/>
                  <a:pt x="967894" y="430405"/>
                  <a:pt x="956265" y="394834"/>
                </a:cubicBezTo>
                <a:cubicBezTo>
                  <a:pt x="944635" y="355706"/>
                  <a:pt x="979525" y="345034"/>
                  <a:pt x="1002784" y="352148"/>
                </a:cubicBezTo>
                <a:cubicBezTo>
                  <a:pt x="1090008" y="384162"/>
                  <a:pt x="1180139" y="327250"/>
                  <a:pt x="1270270" y="373491"/>
                </a:cubicBezTo>
                <a:cubicBezTo>
                  <a:pt x="1247011" y="259665"/>
                  <a:pt x="1197583" y="209867"/>
                  <a:pt x="1092915" y="192082"/>
                </a:cubicBezTo>
                <a:cubicBezTo>
                  <a:pt x="1055118" y="188525"/>
                  <a:pt x="1014414" y="195638"/>
                  <a:pt x="979525" y="163625"/>
                </a:cubicBezTo>
                <a:cubicBezTo>
                  <a:pt x="959172" y="145839"/>
                  <a:pt x="938820" y="124497"/>
                  <a:pt x="953358" y="88927"/>
                </a:cubicBezTo>
                <a:cubicBezTo>
                  <a:pt x="962080" y="64027"/>
                  <a:pt x="985339" y="64027"/>
                  <a:pt x="1005692" y="71141"/>
                </a:cubicBezTo>
                <a:cubicBezTo>
                  <a:pt x="1090008" y="110269"/>
                  <a:pt x="1180139" y="120941"/>
                  <a:pt x="1267362" y="135168"/>
                </a:cubicBezTo>
                <a:cubicBezTo>
                  <a:pt x="1281900" y="138725"/>
                  <a:pt x="1296437" y="145839"/>
                  <a:pt x="1310975" y="110269"/>
                </a:cubicBezTo>
                <a:cubicBezTo>
                  <a:pt x="1209214" y="78255"/>
                  <a:pt x="1110360" y="35571"/>
                  <a:pt x="1008599" y="0"/>
                </a:cubicBezTo>
                <a:close/>
              </a:path>
            </a:pathLst>
          </a:custGeom>
          <a:solidFill>
            <a:schemeClr val="bg2">
              <a:alpha val="50000"/>
            </a:schemeClr>
          </a:solidFill>
          <a:ln w="327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DFF16A33-97FE-3E87-CF5B-474374A5AE46}"/>
              </a:ext>
            </a:extLst>
          </p:cNvPr>
          <p:cNvSpPr txBox="1"/>
          <p:nvPr/>
        </p:nvSpPr>
        <p:spPr>
          <a:xfrm>
            <a:off x="6463145" y="484713"/>
            <a:ext cx="5462155" cy="5431376"/>
          </a:xfrm>
          <a:prstGeom prst="rect">
            <a:avLst/>
          </a:prstGeom>
        </p:spPr>
        <p:txBody>
          <a:bodyPr vert="horz" lIns="91440" tIns="45720" rIns="91440" bIns="45720" rtlCol="0" anchor="ctr">
            <a:normAutofit/>
          </a:bodyPr>
          <a:lstStyle/>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Define tu propuesta de valor</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Construya su presencia en línea:</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Establecer contactos y colaborar:</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Utilice plataformas en línea:</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Ofrece contenido y recursos gratuitos:</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Aprovecha los testimonios y los estudios de casos:</a:t>
            </a:r>
          </a:p>
          <a:p>
            <a:pPr marL="457200" marR="0" lvl="0" indent="-457200" algn="l" defTabSz="914400" rtl="0" eaLnBrk="1" fontAlgn="auto" latinLnBrk="0" hangingPunct="1">
              <a:lnSpc>
                <a:spcPct val="150000"/>
              </a:lnSpc>
              <a:spcBef>
                <a:spcPts val="0"/>
              </a:spcBef>
              <a:spcAft>
                <a:spcPts val="800"/>
              </a:spcAft>
              <a:buClrTx/>
              <a:buSzTx/>
              <a:buFont typeface="+mj-lt"/>
              <a:buAutoNum type="arabicPeriod"/>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Seguimiento y análisis de los resultados:</a:t>
            </a:r>
          </a:p>
        </p:txBody>
      </p:sp>
      <p:sp>
        <p:nvSpPr>
          <p:cNvPr id="4" name="TextBox 3">
            <a:extLst>
              <a:ext uri="{FF2B5EF4-FFF2-40B4-BE49-F238E27FC236}">
                <a16:creationId xmlns:a16="http://schemas.microsoft.com/office/drawing/2014/main" id="{41C3E237-A7D6-0597-49C1-09F1D5613B93}"/>
              </a:ext>
            </a:extLst>
          </p:cNvPr>
          <p:cNvSpPr txBox="1"/>
          <p:nvPr/>
        </p:nvSpPr>
        <p:spPr>
          <a:xfrm>
            <a:off x="838200" y="713312"/>
            <a:ext cx="4038600" cy="543137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s-PR" sz="4400" b="1" i="0" u="none" strike="noStrike" kern="1200" cap="none" spc="0" normalizeH="0" baseline="0" noProof="0">
                <a:ln>
                  <a:noFill/>
                </a:ln>
                <a:solidFill>
                  <a:prstClr val="black"/>
                </a:solidFill>
                <a:effectLst/>
                <a:uLnTx/>
                <a:uFillTx/>
                <a:latin typeface="Calibri Light" panose="020F0302020204030204"/>
                <a:ea typeface="+mn-ea"/>
                <a:cs typeface="+mn-cs"/>
              </a:rPr>
              <a:t>Estrategias de marketing y generación de leads para atraer aprendices y estudiantes</a:t>
            </a:r>
            <a:endParaRPr kumimoji="0" lang="es-PR" sz="4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pic>
        <p:nvPicPr>
          <p:cNvPr id="2" name="mod3sld18">
            <a:hlinkClick r:id="" action="ppaction://media"/>
            <a:extLst>
              <a:ext uri="{FF2B5EF4-FFF2-40B4-BE49-F238E27FC236}">
                <a16:creationId xmlns:a16="http://schemas.microsoft.com/office/drawing/2014/main" id="{364636C4-22C6-3A76-C39A-C0A23D211A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41448" y="5916089"/>
            <a:ext cx="304800" cy="304800"/>
          </a:xfrm>
          <a:prstGeom prst="rect">
            <a:avLst/>
          </a:prstGeom>
        </p:spPr>
      </p:pic>
    </p:spTree>
    <p:extLst>
      <p:ext uri="{BB962C8B-B14F-4D97-AF65-F5344CB8AC3E}">
        <p14:creationId xmlns:p14="http://schemas.microsoft.com/office/powerpoint/2010/main" val="62891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1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0339EE9-5436-4860-BBFC-7CD7C90DBA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AA770EBD-5B77-46EC-BF58-EF27ACD6B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5" y="0"/>
            <a:ext cx="7537705" cy="6858000"/>
          </a:xfrm>
          <a:custGeom>
            <a:avLst/>
            <a:gdLst>
              <a:gd name="connsiteX0" fmla="*/ 1008599 w 7299977"/>
              <a:gd name="connsiteY0" fmla="*/ 0 h 6858000"/>
              <a:gd name="connsiteX1" fmla="*/ 4420653 w 7299977"/>
              <a:gd name="connsiteY1" fmla="*/ 0 h 6858000"/>
              <a:gd name="connsiteX2" fmla="*/ 5511704 w 7299977"/>
              <a:gd name="connsiteY2" fmla="*/ 0 h 6858000"/>
              <a:gd name="connsiteX3" fmla="*/ 7299977 w 7299977"/>
              <a:gd name="connsiteY3" fmla="*/ 0 h 6858000"/>
              <a:gd name="connsiteX4" fmla="*/ 7299977 w 7299977"/>
              <a:gd name="connsiteY4" fmla="*/ 6858000 h 6858000"/>
              <a:gd name="connsiteX5" fmla="*/ 5511704 w 7299977"/>
              <a:gd name="connsiteY5" fmla="*/ 6858000 h 6858000"/>
              <a:gd name="connsiteX6" fmla="*/ 4420653 w 7299977"/>
              <a:gd name="connsiteY6" fmla="*/ 6858000 h 6858000"/>
              <a:gd name="connsiteX7" fmla="*/ 1592997 w 7299977"/>
              <a:gd name="connsiteY7" fmla="*/ 6858000 h 6858000"/>
              <a:gd name="connsiteX8" fmla="*/ 1232473 w 7299977"/>
              <a:gd name="connsiteY8" fmla="*/ 6658805 h 6858000"/>
              <a:gd name="connsiteX9" fmla="*/ 1075471 w 7299977"/>
              <a:gd name="connsiteY9" fmla="*/ 6431153 h 6858000"/>
              <a:gd name="connsiteX10" fmla="*/ 1020229 w 7299977"/>
              <a:gd name="connsiteY10" fmla="*/ 6367127 h 6858000"/>
              <a:gd name="connsiteX11" fmla="*/ 883579 w 7299977"/>
              <a:gd name="connsiteY11" fmla="*/ 6281757 h 6858000"/>
              <a:gd name="connsiteX12" fmla="*/ 645167 w 7299977"/>
              <a:gd name="connsiteY12" fmla="*/ 6100347 h 6858000"/>
              <a:gd name="connsiteX13" fmla="*/ 732391 w 7299977"/>
              <a:gd name="connsiteY13" fmla="*/ 6057663 h 6858000"/>
              <a:gd name="connsiteX14" fmla="*/ 985339 w 7299977"/>
              <a:gd name="connsiteY14" fmla="*/ 6167932 h 6858000"/>
              <a:gd name="connsiteX15" fmla="*/ 1168509 w 7299977"/>
              <a:gd name="connsiteY15" fmla="*/ 6196388 h 6858000"/>
              <a:gd name="connsiteX16" fmla="*/ 909746 w 7299977"/>
              <a:gd name="connsiteY16" fmla="*/ 6004307 h 6858000"/>
              <a:gd name="connsiteX17" fmla="*/ 659704 w 7299977"/>
              <a:gd name="connsiteY17" fmla="*/ 5755314 h 6858000"/>
              <a:gd name="connsiteX18" fmla="*/ 851597 w 7299977"/>
              <a:gd name="connsiteY18" fmla="*/ 5801555 h 6858000"/>
              <a:gd name="connsiteX19" fmla="*/ 860319 w 7299977"/>
              <a:gd name="connsiteY19" fmla="*/ 5769542 h 6858000"/>
              <a:gd name="connsiteX20" fmla="*/ 691686 w 7299977"/>
              <a:gd name="connsiteY20" fmla="*/ 5474306 h 6858000"/>
              <a:gd name="connsiteX21" fmla="*/ 610278 w 7299977"/>
              <a:gd name="connsiteY21" fmla="*/ 5353367 h 6858000"/>
              <a:gd name="connsiteX22" fmla="*/ 238123 w 7299977"/>
              <a:gd name="connsiteY22" fmla="*/ 4994104 h 6858000"/>
              <a:gd name="connsiteX23" fmla="*/ 592833 w 7299977"/>
              <a:gd name="connsiteY23" fmla="*/ 5154171 h 6858000"/>
              <a:gd name="connsiteX24" fmla="*/ 226494 w 7299977"/>
              <a:gd name="connsiteY24" fmla="*/ 4805580 h 6858000"/>
              <a:gd name="connsiteX25" fmla="*/ 49139 w 7299977"/>
              <a:gd name="connsiteY25" fmla="*/ 4677526 h 6858000"/>
              <a:gd name="connsiteX26" fmla="*/ 5527 w 7299977"/>
              <a:gd name="connsiteY26" fmla="*/ 4602828 h 6858000"/>
              <a:gd name="connsiteX27" fmla="*/ 84029 w 7299977"/>
              <a:gd name="connsiteY27" fmla="*/ 4585042 h 6858000"/>
              <a:gd name="connsiteX28" fmla="*/ 325347 w 7299977"/>
              <a:gd name="connsiteY28" fmla="*/ 4613499 h 6858000"/>
              <a:gd name="connsiteX29" fmla="*/ 25879 w 7299977"/>
              <a:gd name="connsiteY29" fmla="*/ 4378734 h 6858000"/>
              <a:gd name="connsiteX30" fmla="*/ 249753 w 7299977"/>
              <a:gd name="connsiteY30" fmla="*/ 4414305 h 6858000"/>
              <a:gd name="connsiteX31" fmla="*/ 313718 w 7299977"/>
              <a:gd name="connsiteY31" fmla="*/ 4321821 h 6858000"/>
              <a:gd name="connsiteX32" fmla="*/ 418386 w 7299977"/>
              <a:gd name="connsiteY32" fmla="*/ 4172424 h 6858000"/>
              <a:gd name="connsiteX33" fmla="*/ 491072 w 7299977"/>
              <a:gd name="connsiteY33" fmla="*/ 4090612 h 6858000"/>
              <a:gd name="connsiteX34" fmla="*/ 520147 w 7299977"/>
              <a:gd name="connsiteY34" fmla="*/ 3827390 h 6858000"/>
              <a:gd name="connsiteX35" fmla="*/ 459090 w 7299977"/>
              <a:gd name="connsiteY35" fmla="*/ 3539269 h 6858000"/>
              <a:gd name="connsiteX36" fmla="*/ 290458 w 7299977"/>
              <a:gd name="connsiteY36" fmla="*/ 3393429 h 6858000"/>
              <a:gd name="connsiteX37" fmla="*/ 339884 w 7299977"/>
              <a:gd name="connsiteY37" fmla="*/ 3229805 h 6858000"/>
              <a:gd name="connsiteX38" fmla="*/ 697501 w 7299977"/>
              <a:gd name="connsiteY38" fmla="*/ 3329402 h 6858000"/>
              <a:gd name="connsiteX39" fmla="*/ 165437 w 7299977"/>
              <a:gd name="connsiteY39" fmla="*/ 2941684 h 6858000"/>
              <a:gd name="connsiteX40" fmla="*/ 255568 w 7299977"/>
              <a:gd name="connsiteY40" fmla="*/ 2923898 h 6858000"/>
              <a:gd name="connsiteX41" fmla="*/ 578296 w 7299977"/>
              <a:gd name="connsiteY41" fmla="*/ 2703362 h 6858000"/>
              <a:gd name="connsiteX42" fmla="*/ 595740 w 7299977"/>
              <a:gd name="connsiteY42" fmla="*/ 2692689 h 6858000"/>
              <a:gd name="connsiteX43" fmla="*/ 650982 w 7299977"/>
              <a:gd name="connsiteY43" fmla="*/ 2553965 h 6858000"/>
              <a:gd name="connsiteX44" fmla="*/ 825429 w 7299977"/>
              <a:gd name="connsiteY44" fmla="*/ 2532623 h 6858000"/>
              <a:gd name="connsiteX45" fmla="*/ 970802 w 7299977"/>
              <a:gd name="connsiteY45" fmla="*/ 2564636 h 6858000"/>
              <a:gd name="connsiteX46" fmla="*/ 1127805 w 7299977"/>
              <a:gd name="connsiteY46" fmla="*/ 2525509 h 6858000"/>
              <a:gd name="connsiteX47" fmla="*/ 1267362 w 7299977"/>
              <a:gd name="connsiteY47" fmla="*/ 2543294 h 6858000"/>
              <a:gd name="connsiteX48" fmla="*/ 1386568 w 7299977"/>
              <a:gd name="connsiteY48" fmla="*/ 2518395 h 6858000"/>
              <a:gd name="connsiteX49" fmla="*/ 1270270 w 7299977"/>
              <a:gd name="connsiteY49" fmla="*/ 2401012 h 6858000"/>
              <a:gd name="connsiteX50" fmla="*/ 1107453 w 7299977"/>
              <a:gd name="connsiteY50" fmla="*/ 2401012 h 6858000"/>
              <a:gd name="connsiteX51" fmla="*/ 991154 w 7299977"/>
              <a:gd name="connsiteY51" fmla="*/ 2326314 h 6858000"/>
              <a:gd name="connsiteX52" fmla="*/ 880671 w 7299977"/>
              <a:gd name="connsiteY52" fmla="*/ 2191146 h 6858000"/>
              <a:gd name="connsiteX53" fmla="*/ 491072 w 7299977"/>
              <a:gd name="connsiteY53" fmla="*/ 1974165 h 6858000"/>
              <a:gd name="connsiteX54" fmla="*/ 421293 w 7299977"/>
              <a:gd name="connsiteY54" fmla="*/ 1892353 h 6858000"/>
              <a:gd name="connsiteX55" fmla="*/ 1531941 w 7299977"/>
              <a:gd name="connsiteY55" fmla="*/ 2208931 h 6858000"/>
              <a:gd name="connsiteX56" fmla="*/ 1188861 w 7299977"/>
              <a:gd name="connsiteY56" fmla="*/ 2077320 h 6858000"/>
              <a:gd name="connsiteX57" fmla="*/ 1421458 w 7299977"/>
              <a:gd name="connsiteY57" fmla="*/ 2102219 h 6858000"/>
              <a:gd name="connsiteX58" fmla="*/ 1549386 w 7299977"/>
              <a:gd name="connsiteY58" fmla="*/ 2013292 h 6858000"/>
              <a:gd name="connsiteX59" fmla="*/ 1549386 w 7299977"/>
              <a:gd name="connsiteY59" fmla="*/ 1984836 h 6858000"/>
              <a:gd name="connsiteX60" fmla="*/ 1453440 w 7299977"/>
              <a:gd name="connsiteY60" fmla="*/ 1903025 h 6858000"/>
              <a:gd name="connsiteX61" fmla="*/ 1398198 w 7299977"/>
              <a:gd name="connsiteY61" fmla="*/ 1849668 h 6858000"/>
              <a:gd name="connsiteX62" fmla="*/ 1247011 w 7299977"/>
              <a:gd name="connsiteY62" fmla="*/ 1657587 h 6858000"/>
              <a:gd name="connsiteX63" fmla="*/ 1354586 w 7299977"/>
              <a:gd name="connsiteY63" fmla="*/ 1636245 h 6858000"/>
              <a:gd name="connsiteX64" fmla="*/ 1395290 w 7299977"/>
              <a:gd name="connsiteY64" fmla="*/ 1597117 h 6858000"/>
              <a:gd name="connsiteX65" fmla="*/ 1366216 w 7299977"/>
              <a:gd name="connsiteY65" fmla="*/ 1540204 h 6858000"/>
              <a:gd name="connsiteX66" fmla="*/ 1031858 w 7299977"/>
              <a:gd name="connsiteY66" fmla="*/ 1365909 h 6858000"/>
              <a:gd name="connsiteX67" fmla="*/ 1005692 w 7299977"/>
              <a:gd name="connsiteY67" fmla="*/ 1230741 h 6858000"/>
              <a:gd name="connsiteX68" fmla="*/ 1069655 w 7299977"/>
              <a:gd name="connsiteY68" fmla="*/ 1209399 h 6858000"/>
              <a:gd name="connsiteX69" fmla="*/ 1142342 w 7299977"/>
              <a:gd name="connsiteY69" fmla="*/ 1220069 h 6858000"/>
              <a:gd name="connsiteX70" fmla="*/ 1084193 w 7299977"/>
              <a:gd name="connsiteY70" fmla="*/ 1113358 h 6858000"/>
              <a:gd name="connsiteX71" fmla="*/ 848689 w 7299977"/>
              <a:gd name="connsiteY71" fmla="*/ 1006647 h 6858000"/>
              <a:gd name="connsiteX72" fmla="*/ 805077 w 7299977"/>
              <a:gd name="connsiteY72" fmla="*/ 949734 h 6858000"/>
              <a:gd name="connsiteX73" fmla="*/ 863226 w 7299977"/>
              <a:gd name="connsiteY73" fmla="*/ 921277 h 6858000"/>
              <a:gd name="connsiteX74" fmla="*/ 906838 w 7299977"/>
              <a:gd name="connsiteY74" fmla="*/ 910606 h 6858000"/>
              <a:gd name="connsiteX75" fmla="*/ 5527 w 7299977"/>
              <a:gd name="connsiteY75" fmla="*/ 465975 h 6858000"/>
              <a:gd name="connsiteX76" fmla="*/ 209049 w 7299977"/>
              <a:gd name="connsiteY76" fmla="*/ 462417 h 6858000"/>
              <a:gd name="connsiteX77" fmla="*/ 409664 w 7299977"/>
              <a:gd name="connsiteY77" fmla="*/ 533558 h 6858000"/>
              <a:gd name="connsiteX78" fmla="*/ 621908 w 7299977"/>
              <a:gd name="connsiteY78" fmla="*/ 522887 h 6858000"/>
              <a:gd name="connsiteX79" fmla="*/ 822522 w 7299977"/>
              <a:gd name="connsiteY79" fmla="*/ 558458 h 6858000"/>
              <a:gd name="connsiteX80" fmla="*/ 996969 w 7299977"/>
              <a:gd name="connsiteY80" fmla="*/ 558458 h 6858000"/>
              <a:gd name="connsiteX81" fmla="*/ 834151 w 7299977"/>
              <a:gd name="connsiteY81" fmla="*/ 505101 h 6858000"/>
              <a:gd name="connsiteX82" fmla="*/ 773095 w 7299977"/>
              <a:gd name="connsiteY82" fmla="*/ 416176 h 6858000"/>
              <a:gd name="connsiteX83" fmla="*/ 793447 w 7299977"/>
              <a:gd name="connsiteY83" fmla="*/ 334364 h 6858000"/>
              <a:gd name="connsiteX84" fmla="*/ 860319 w 7299977"/>
              <a:gd name="connsiteY84" fmla="*/ 359262 h 6858000"/>
              <a:gd name="connsiteX85" fmla="*/ 938820 w 7299977"/>
              <a:gd name="connsiteY85" fmla="*/ 451747 h 6858000"/>
              <a:gd name="connsiteX86" fmla="*/ 956265 w 7299977"/>
              <a:gd name="connsiteY86" fmla="*/ 394834 h 6858000"/>
              <a:gd name="connsiteX87" fmla="*/ 1002784 w 7299977"/>
              <a:gd name="connsiteY87" fmla="*/ 352148 h 6858000"/>
              <a:gd name="connsiteX88" fmla="*/ 1270270 w 7299977"/>
              <a:gd name="connsiteY88" fmla="*/ 373491 h 6858000"/>
              <a:gd name="connsiteX89" fmla="*/ 1092915 w 7299977"/>
              <a:gd name="connsiteY89" fmla="*/ 192082 h 6858000"/>
              <a:gd name="connsiteX90" fmla="*/ 979525 w 7299977"/>
              <a:gd name="connsiteY90" fmla="*/ 163625 h 6858000"/>
              <a:gd name="connsiteX91" fmla="*/ 953358 w 7299977"/>
              <a:gd name="connsiteY91" fmla="*/ 88927 h 6858000"/>
              <a:gd name="connsiteX92" fmla="*/ 1005692 w 7299977"/>
              <a:gd name="connsiteY92" fmla="*/ 71141 h 6858000"/>
              <a:gd name="connsiteX93" fmla="*/ 1267362 w 7299977"/>
              <a:gd name="connsiteY93" fmla="*/ 135168 h 6858000"/>
              <a:gd name="connsiteX94" fmla="*/ 1310975 w 7299977"/>
              <a:gd name="connsiteY94" fmla="*/ 110269 h 6858000"/>
              <a:gd name="connsiteX95" fmla="*/ 1008599 w 7299977"/>
              <a:gd name="connsiteY9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299977" h="6858000">
                <a:moveTo>
                  <a:pt x="1008599" y="0"/>
                </a:moveTo>
                <a:lnTo>
                  <a:pt x="4420653" y="0"/>
                </a:lnTo>
                <a:lnTo>
                  <a:pt x="5511704" y="0"/>
                </a:lnTo>
                <a:lnTo>
                  <a:pt x="7299977" y="0"/>
                </a:lnTo>
                <a:lnTo>
                  <a:pt x="7299977" y="6858000"/>
                </a:lnTo>
                <a:lnTo>
                  <a:pt x="5511704" y="6858000"/>
                </a:lnTo>
                <a:lnTo>
                  <a:pt x="4420653" y="6858000"/>
                </a:lnTo>
                <a:lnTo>
                  <a:pt x="1592997" y="6858000"/>
                </a:lnTo>
                <a:cubicBezTo>
                  <a:pt x="1473792" y="6786859"/>
                  <a:pt x="1360401" y="6701489"/>
                  <a:pt x="1232473" y="6658805"/>
                </a:cubicBezTo>
                <a:cubicBezTo>
                  <a:pt x="1145250" y="6630349"/>
                  <a:pt x="1060933" y="6580550"/>
                  <a:pt x="1075471" y="6431153"/>
                </a:cubicBezTo>
                <a:cubicBezTo>
                  <a:pt x="1078378" y="6388469"/>
                  <a:pt x="1055118" y="6356456"/>
                  <a:pt x="1020229" y="6367127"/>
                </a:cubicBezTo>
                <a:cubicBezTo>
                  <a:pt x="953358" y="6388469"/>
                  <a:pt x="921375" y="6327999"/>
                  <a:pt x="883579" y="6281757"/>
                </a:cubicBezTo>
                <a:cubicBezTo>
                  <a:pt x="816707" y="6199945"/>
                  <a:pt x="752743" y="6114575"/>
                  <a:pt x="645167" y="6100347"/>
                </a:cubicBezTo>
                <a:cubicBezTo>
                  <a:pt x="665519" y="6036320"/>
                  <a:pt x="700408" y="6043434"/>
                  <a:pt x="732391" y="6057663"/>
                </a:cubicBezTo>
                <a:cubicBezTo>
                  <a:pt x="816707" y="6093234"/>
                  <a:pt x="901023" y="6132361"/>
                  <a:pt x="985339" y="6167932"/>
                </a:cubicBezTo>
                <a:cubicBezTo>
                  <a:pt x="1040581" y="6189274"/>
                  <a:pt x="1095822" y="6221287"/>
                  <a:pt x="1168509" y="6196388"/>
                </a:cubicBezTo>
                <a:cubicBezTo>
                  <a:pt x="1104545" y="6068335"/>
                  <a:pt x="996969" y="6043434"/>
                  <a:pt x="909746" y="6004307"/>
                </a:cubicBezTo>
                <a:cubicBezTo>
                  <a:pt x="802169" y="5954508"/>
                  <a:pt x="738206" y="5862025"/>
                  <a:pt x="659704" y="5755314"/>
                </a:cubicBezTo>
                <a:cubicBezTo>
                  <a:pt x="738206" y="5726858"/>
                  <a:pt x="787632" y="5805112"/>
                  <a:pt x="851597" y="5801555"/>
                </a:cubicBezTo>
                <a:cubicBezTo>
                  <a:pt x="854504" y="5790884"/>
                  <a:pt x="860319" y="5769542"/>
                  <a:pt x="860319" y="5769542"/>
                </a:cubicBezTo>
                <a:cubicBezTo>
                  <a:pt x="755650" y="5712629"/>
                  <a:pt x="709132" y="5605917"/>
                  <a:pt x="691686" y="5474306"/>
                </a:cubicBezTo>
                <a:cubicBezTo>
                  <a:pt x="685872" y="5406721"/>
                  <a:pt x="648075" y="5385379"/>
                  <a:pt x="610278" y="5353367"/>
                </a:cubicBezTo>
                <a:cubicBezTo>
                  <a:pt x="482350" y="5243097"/>
                  <a:pt x="345700" y="5143500"/>
                  <a:pt x="238123" y="4994104"/>
                </a:cubicBezTo>
                <a:cubicBezTo>
                  <a:pt x="363144" y="5011889"/>
                  <a:pt x="461997" y="5111487"/>
                  <a:pt x="592833" y="5154171"/>
                </a:cubicBezTo>
                <a:cubicBezTo>
                  <a:pt x="488165" y="4990547"/>
                  <a:pt x="351514" y="4905177"/>
                  <a:pt x="226494" y="4805580"/>
                </a:cubicBezTo>
                <a:cubicBezTo>
                  <a:pt x="168344" y="4759339"/>
                  <a:pt x="116011" y="4702425"/>
                  <a:pt x="49139" y="4677526"/>
                </a:cubicBezTo>
                <a:cubicBezTo>
                  <a:pt x="25879" y="4670412"/>
                  <a:pt x="-14826" y="4652628"/>
                  <a:pt x="5527" y="4602828"/>
                </a:cubicBezTo>
                <a:cubicBezTo>
                  <a:pt x="22972" y="4560144"/>
                  <a:pt x="54954" y="4574373"/>
                  <a:pt x="84029" y="4585042"/>
                </a:cubicBezTo>
                <a:cubicBezTo>
                  <a:pt x="153807" y="4613499"/>
                  <a:pt x="229401" y="4613499"/>
                  <a:pt x="325347" y="4613499"/>
                </a:cubicBezTo>
                <a:cubicBezTo>
                  <a:pt x="243939" y="4478331"/>
                  <a:pt x="95658" y="4521016"/>
                  <a:pt x="25879" y="4378734"/>
                </a:cubicBezTo>
                <a:cubicBezTo>
                  <a:pt x="113103" y="4353835"/>
                  <a:pt x="179975" y="4403633"/>
                  <a:pt x="249753" y="4414305"/>
                </a:cubicBezTo>
                <a:cubicBezTo>
                  <a:pt x="313718" y="4424975"/>
                  <a:pt x="328254" y="4400076"/>
                  <a:pt x="313718" y="4321821"/>
                </a:cubicBezTo>
                <a:cubicBezTo>
                  <a:pt x="290458" y="4200882"/>
                  <a:pt x="325347" y="4140411"/>
                  <a:pt x="418386" y="4172424"/>
                </a:cubicBezTo>
                <a:cubicBezTo>
                  <a:pt x="505609" y="4204438"/>
                  <a:pt x="514332" y="4158196"/>
                  <a:pt x="491072" y="4090612"/>
                </a:cubicBezTo>
                <a:cubicBezTo>
                  <a:pt x="456183" y="3991015"/>
                  <a:pt x="493979" y="3912759"/>
                  <a:pt x="520147" y="3827390"/>
                </a:cubicBezTo>
                <a:cubicBezTo>
                  <a:pt x="560851" y="3699337"/>
                  <a:pt x="543407" y="3635309"/>
                  <a:pt x="459090" y="3539269"/>
                </a:cubicBezTo>
                <a:cubicBezTo>
                  <a:pt x="409664" y="3485914"/>
                  <a:pt x="360236" y="3439672"/>
                  <a:pt x="290458" y="3393429"/>
                </a:cubicBezTo>
                <a:cubicBezTo>
                  <a:pt x="450368" y="3368530"/>
                  <a:pt x="284643" y="3283162"/>
                  <a:pt x="339884" y="3229805"/>
                </a:cubicBezTo>
                <a:cubicBezTo>
                  <a:pt x="453275" y="3208463"/>
                  <a:pt x="543407" y="3379202"/>
                  <a:pt x="697501" y="3329402"/>
                </a:cubicBezTo>
                <a:cubicBezTo>
                  <a:pt x="511425" y="3183563"/>
                  <a:pt x="302087" y="3137322"/>
                  <a:pt x="165437" y="2941684"/>
                </a:cubicBezTo>
                <a:cubicBezTo>
                  <a:pt x="197419" y="2899000"/>
                  <a:pt x="229401" y="2941684"/>
                  <a:pt x="255568" y="2923898"/>
                </a:cubicBezTo>
                <a:cubicBezTo>
                  <a:pt x="255568" y="2913227"/>
                  <a:pt x="560851" y="2980812"/>
                  <a:pt x="578296" y="2703362"/>
                </a:cubicBezTo>
                <a:cubicBezTo>
                  <a:pt x="584111" y="2703362"/>
                  <a:pt x="589926" y="2703362"/>
                  <a:pt x="595740" y="2692689"/>
                </a:cubicBezTo>
                <a:cubicBezTo>
                  <a:pt x="627722" y="2653563"/>
                  <a:pt x="598648" y="2561080"/>
                  <a:pt x="650982" y="2553965"/>
                </a:cubicBezTo>
                <a:cubicBezTo>
                  <a:pt x="709132" y="2546851"/>
                  <a:pt x="764373" y="2514837"/>
                  <a:pt x="825429" y="2532623"/>
                </a:cubicBezTo>
                <a:cubicBezTo>
                  <a:pt x="871949" y="2546851"/>
                  <a:pt x="921375" y="2564636"/>
                  <a:pt x="970802" y="2564636"/>
                </a:cubicBezTo>
                <a:cubicBezTo>
                  <a:pt x="1023136" y="2564636"/>
                  <a:pt x="1095822" y="2685576"/>
                  <a:pt x="1127805" y="2525509"/>
                </a:cubicBezTo>
                <a:cubicBezTo>
                  <a:pt x="1127805" y="2518395"/>
                  <a:pt x="1217936" y="2536181"/>
                  <a:pt x="1267362" y="2543294"/>
                </a:cubicBezTo>
                <a:cubicBezTo>
                  <a:pt x="1308067" y="2550408"/>
                  <a:pt x="1357494" y="2582422"/>
                  <a:pt x="1386568" y="2518395"/>
                </a:cubicBezTo>
                <a:cubicBezTo>
                  <a:pt x="1401105" y="2479267"/>
                  <a:pt x="1331326" y="2408126"/>
                  <a:pt x="1270270" y="2401012"/>
                </a:cubicBezTo>
                <a:cubicBezTo>
                  <a:pt x="1215029" y="2393898"/>
                  <a:pt x="1159787" y="2386784"/>
                  <a:pt x="1107453" y="2401012"/>
                </a:cubicBezTo>
                <a:cubicBezTo>
                  <a:pt x="1043489" y="2418796"/>
                  <a:pt x="1008599" y="2390340"/>
                  <a:pt x="991154" y="2326314"/>
                </a:cubicBezTo>
                <a:cubicBezTo>
                  <a:pt x="970802" y="2258731"/>
                  <a:pt x="933005" y="2223159"/>
                  <a:pt x="880671" y="2191146"/>
                </a:cubicBezTo>
                <a:cubicBezTo>
                  <a:pt x="752743" y="2112891"/>
                  <a:pt x="630630" y="2020407"/>
                  <a:pt x="491072" y="1974165"/>
                </a:cubicBezTo>
                <a:cubicBezTo>
                  <a:pt x="464905" y="1967051"/>
                  <a:pt x="432923" y="1952823"/>
                  <a:pt x="421293" y="1892353"/>
                </a:cubicBezTo>
                <a:cubicBezTo>
                  <a:pt x="799262" y="1984836"/>
                  <a:pt x="1142342" y="2223159"/>
                  <a:pt x="1531941" y="2208931"/>
                </a:cubicBezTo>
                <a:cubicBezTo>
                  <a:pt x="1427272" y="2134233"/>
                  <a:pt x="1302252" y="2130676"/>
                  <a:pt x="1188861" y="2077320"/>
                </a:cubicBezTo>
                <a:cubicBezTo>
                  <a:pt x="1270270" y="2038192"/>
                  <a:pt x="1345864" y="2080877"/>
                  <a:pt x="1421458" y="2102219"/>
                </a:cubicBezTo>
                <a:cubicBezTo>
                  <a:pt x="1485422" y="2120004"/>
                  <a:pt x="1543571" y="2123562"/>
                  <a:pt x="1549386" y="2013292"/>
                </a:cubicBezTo>
                <a:cubicBezTo>
                  <a:pt x="1549386" y="2002622"/>
                  <a:pt x="1549386" y="1995507"/>
                  <a:pt x="1549386" y="1984836"/>
                </a:cubicBezTo>
                <a:cubicBezTo>
                  <a:pt x="1526126" y="1938595"/>
                  <a:pt x="1494144" y="1917252"/>
                  <a:pt x="1453440" y="1903025"/>
                </a:cubicBezTo>
                <a:cubicBezTo>
                  <a:pt x="1430180" y="1895910"/>
                  <a:pt x="1398198" y="1881683"/>
                  <a:pt x="1398198" y="1849668"/>
                </a:cubicBezTo>
                <a:cubicBezTo>
                  <a:pt x="1401105" y="1728729"/>
                  <a:pt x="1322604" y="1693158"/>
                  <a:pt x="1247011" y="1657587"/>
                </a:cubicBezTo>
                <a:cubicBezTo>
                  <a:pt x="1287715" y="1597117"/>
                  <a:pt x="1322604" y="1639802"/>
                  <a:pt x="1354586" y="1636245"/>
                </a:cubicBezTo>
                <a:cubicBezTo>
                  <a:pt x="1374939" y="1632688"/>
                  <a:pt x="1395290" y="1629132"/>
                  <a:pt x="1395290" y="1597117"/>
                </a:cubicBezTo>
                <a:cubicBezTo>
                  <a:pt x="1395290" y="1572219"/>
                  <a:pt x="1386568" y="1540204"/>
                  <a:pt x="1366216" y="1540204"/>
                </a:cubicBezTo>
                <a:cubicBezTo>
                  <a:pt x="1238288" y="1536647"/>
                  <a:pt x="1165601" y="1365909"/>
                  <a:pt x="1031858" y="1365909"/>
                </a:cubicBezTo>
                <a:cubicBezTo>
                  <a:pt x="950450" y="1365909"/>
                  <a:pt x="1072563" y="1269868"/>
                  <a:pt x="1005692" y="1230741"/>
                </a:cubicBezTo>
                <a:cubicBezTo>
                  <a:pt x="991154" y="1220069"/>
                  <a:pt x="1046396" y="1205842"/>
                  <a:pt x="1069655" y="1209399"/>
                </a:cubicBezTo>
                <a:cubicBezTo>
                  <a:pt x="1092915" y="1212955"/>
                  <a:pt x="1113268" y="1237855"/>
                  <a:pt x="1142342" y="1220069"/>
                </a:cubicBezTo>
                <a:cubicBezTo>
                  <a:pt x="1156879" y="1156043"/>
                  <a:pt x="1119082" y="1131144"/>
                  <a:pt x="1084193" y="1113358"/>
                </a:cubicBezTo>
                <a:cubicBezTo>
                  <a:pt x="1008599" y="1070674"/>
                  <a:pt x="933005" y="1020875"/>
                  <a:pt x="848689" y="1006647"/>
                </a:cubicBezTo>
                <a:cubicBezTo>
                  <a:pt x="819615" y="1003089"/>
                  <a:pt x="802169" y="985305"/>
                  <a:pt x="805077" y="949734"/>
                </a:cubicBezTo>
                <a:cubicBezTo>
                  <a:pt x="810892" y="903491"/>
                  <a:pt x="839967" y="917720"/>
                  <a:pt x="863226" y="921277"/>
                </a:cubicBezTo>
                <a:cubicBezTo>
                  <a:pt x="877764" y="924835"/>
                  <a:pt x="892301" y="935506"/>
                  <a:pt x="906838" y="910606"/>
                </a:cubicBezTo>
                <a:cubicBezTo>
                  <a:pt x="566666" y="658055"/>
                  <a:pt x="386404" y="672284"/>
                  <a:pt x="5527" y="465975"/>
                </a:cubicBezTo>
                <a:cubicBezTo>
                  <a:pt x="89843" y="426847"/>
                  <a:pt x="150900" y="455303"/>
                  <a:pt x="209049" y="462417"/>
                </a:cubicBezTo>
                <a:cubicBezTo>
                  <a:pt x="354422" y="480203"/>
                  <a:pt x="264290" y="512216"/>
                  <a:pt x="409664" y="533558"/>
                </a:cubicBezTo>
                <a:cubicBezTo>
                  <a:pt x="479443" y="544229"/>
                  <a:pt x="543407" y="579800"/>
                  <a:pt x="621908" y="522887"/>
                </a:cubicBezTo>
                <a:cubicBezTo>
                  <a:pt x="674242" y="483759"/>
                  <a:pt x="758558" y="526444"/>
                  <a:pt x="822522" y="558458"/>
                </a:cubicBezTo>
                <a:cubicBezTo>
                  <a:pt x="874856" y="586915"/>
                  <a:pt x="927190" y="594028"/>
                  <a:pt x="996969" y="558458"/>
                </a:cubicBezTo>
                <a:cubicBezTo>
                  <a:pt x="933005" y="537116"/>
                  <a:pt x="883579" y="519330"/>
                  <a:pt x="834151" y="505101"/>
                </a:cubicBezTo>
                <a:cubicBezTo>
                  <a:pt x="793447" y="494431"/>
                  <a:pt x="770187" y="469532"/>
                  <a:pt x="773095" y="416176"/>
                </a:cubicBezTo>
                <a:cubicBezTo>
                  <a:pt x="773095" y="387720"/>
                  <a:pt x="764373" y="348592"/>
                  <a:pt x="793447" y="334364"/>
                </a:cubicBezTo>
                <a:cubicBezTo>
                  <a:pt x="816707" y="320135"/>
                  <a:pt x="848689" y="334364"/>
                  <a:pt x="860319" y="359262"/>
                </a:cubicBezTo>
                <a:cubicBezTo>
                  <a:pt x="874856" y="405504"/>
                  <a:pt x="889393" y="448189"/>
                  <a:pt x="938820" y="451747"/>
                </a:cubicBezTo>
                <a:cubicBezTo>
                  <a:pt x="1005692" y="458860"/>
                  <a:pt x="967894" y="430405"/>
                  <a:pt x="956265" y="394834"/>
                </a:cubicBezTo>
                <a:cubicBezTo>
                  <a:pt x="944635" y="355706"/>
                  <a:pt x="979525" y="345034"/>
                  <a:pt x="1002784" y="352148"/>
                </a:cubicBezTo>
                <a:cubicBezTo>
                  <a:pt x="1090008" y="384162"/>
                  <a:pt x="1180139" y="327250"/>
                  <a:pt x="1270270" y="373491"/>
                </a:cubicBezTo>
                <a:cubicBezTo>
                  <a:pt x="1247011" y="259665"/>
                  <a:pt x="1197583" y="209867"/>
                  <a:pt x="1092915" y="192082"/>
                </a:cubicBezTo>
                <a:cubicBezTo>
                  <a:pt x="1055118" y="188525"/>
                  <a:pt x="1014414" y="195638"/>
                  <a:pt x="979525" y="163625"/>
                </a:cubicBezTo>
                <a:cubicBezTo>
                  <a:pt x="959172" y="145839"/>
                  <a:pt x="938820" y="124497"/>
                  <a:pt x="953358" y="88927"/>
                </a:cubicBezTo>
                <a:cubicBezTo>
                  <a:pt x="962080" y="64027"/>
                  <a:pt x="985339" y="64027"/>
                  <a:pt x="1005692" y="71141"/>
                </a:cubicBezTo>
                <a:cubicBezTo>
                  <a:pt x="1090008" y="110269"/>
                  <a:pt x="1180139" y="120941"/>
                  <a:pt x="1267362" y="135168"/>
                </a:cubicBezTo>
                <a:cubicBezTo>
                  <a:pt x="1281900" y="138725"/>
                  <a:pt x="1296437" y="145839"/>
                  <a:pt x="1310975" y="110269"/>
                </a:cubicBezTo>
                <a:cubicBezTo>
                  <a:pt x="1209214" y="78255"/>
                  <a:pt x="1110360" y="35571"/>
                  <a:pt x="1008599" y="0"/>
                </a:cubicBezTo>
                <a:close/>
              </a:path>
            </a:pathLst>
          </a:custGeom>
          <a:solidFill>
            <a:schemeClr val="bg2">
              <a:alpha val="50000"/>
            </a:schemeClr>
          </a:solidFill>
          <a:ln w="327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DFF16A33-97FE-3E87-CF5B-474374A5AE46}"/>
              </a:ext>
            </a:extLst>
          </p:cNvPr>
          <p:cNvSpPr txBox="1"/>
          <p:nvPr/>
        </p:nvSpPr>
        <p:spPr>
          <a:xfrm>
            <a:off x="5801798" y="536667"/>
            <a:ext cx="5462155" cy="5431376"/>
          </a:xfrm>
          <a:prstGeom prst="rect">
            <a:avLst/>
          </a:prstGeom>
        </p:spPr>
        <p:txBody>
          <a:bodyPr vert="horz" lIns="91440" tIns="45720" rIns="91440" bIns="45720" rtlCol="0" anchor="ctr">
            <a:normAutofit fontScale="92500" lnSpcReduction="20000"/>
          </a:bodyPr>
          <a:lstStyle/>
          <a:p>
            <a:pPr marL="0" marR="0">
              <a:lnSpc>
                <a:spcPct val="107000"/>
              </a:lnSpc>
              <a:spcBef>
                <a:spcPts val="0"/>
              </a:spcBef>
              <a:spcAft>
                <a:spcPts val="800"/>
              </a:spcAft>
            </a:pPr>
            <a:r>
              <a:rPr lang="en-US" sz="1800" b="1" kern="100" dirty="0" err="1">
                <a:effectLst/>
                <a:latin typeface="Candara" panose="020E0502030303020204" pitchFamily="34" charset="0"/>
                <a:ea typeface="Calibri" panose="020F0502020204030204" pitchFamily="34" charset="0"/>
                <a:cs typeface="Times New Roman" panose="02020603050405020304" pitchFamily="18" charset="0"/>
              </a:rPr>
              <a:t>Consejos</a:t>
            </a:r>
            <a:r>
              <a:rPr lang="en-US" sz="1800" b="1" kern="100" dirty="0">
                <a:effectLst/>
                <a:latin typeface="Candara" panose="020E0502030303020204" pitchFamily="34" charset="0"/>
                <a:ea typeface="Calibri" panose="020F0502020204030204" pitchFamily="34" charset="0"/>
                <a:cs typeface="Times New Roman" panose="02020603050405020304" pitchFamily="18" charset="0"/>
              </a:rPr>
              <a:t> </a:t>
            </a:r>
            <a:r>
              <a:rPr lang="en-US" sz="1800" b="1" kern="100" dirty="0" err="1">
                <a:effectLst/>
                <a:latin typeface="Candara" panose="020E0502030303020204" pitchFamily="34" charset="0"/>
                <a:ea typeface="Calibri" panose="020F0502020204030204" pitchFamily="34" charset="0"/>
                <a:cs typeface="Times New Roman" panose="02020603050405020304" pitchFamily="18" charset="0"/>
              </a:rPr>
              <a:t>adicionales</a:t>
            </a:r>
            <a:r>
              <a:rPr lang="en-US" sz="1800" b="1" kern="100" dirty="0">
                <a:effectLst/>
                <a:latin typeface="Candara" panose="020E0502030303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Sé auténtico y transparente en tus comunicaciones de marketing.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Concéntrese en construir relaciones y confianza con posibles aprendices y estudiantes.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Brindar un excelente servicio al cliente durante todo el proceso.</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Mejore continuamente sus estrategias de marketing basadas en datos y comentarios.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err="1">
                <a:effectLst/>
                <a:latin typeface="Candara" panose="020E0502030303020204" pitchFamily="34" charset="0"/>
                <a:ea typeface="Calibri" panose="020F0502020204030204" pitchFamily="34" charset="0"/>
                <a:cs typeface="Times New Roman" panose="02020603050405020304" pitchFamily="18" charset="0"/>
              </a:rPr>
              <a:t>Recordar</a:t>
            </a:r>
            <a:r>
              <a:rPr lang="en-US" sz="1800" b="1" kern="100" dirty="0">
                <a:effectLst/>
                <a:latin typeface="Candara" panose="020E0502030303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Adapte su mensaje de marketing a cada audiencia (aprendices vs. estudiantes).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Destaque los beneficios específicos relevantes para cada grupo.</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Enfócate en construir una sólida reputación como mentor y maestro.</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s-PR" sz="1800" kern="100" dirty="0">
                <a:effectLst/>
                <a:latin typeface="Candara" panose="020E0502030303020204" pitchFamily="34" charset="0"/>
                <a:ea typeface="Calibri" panose="020F0502020204030204" pitchFamily="34" charset="0"/>
                <a:cs typeface="Times New Roman" panose="02020603050405020304" pitchFamily="18" charset="0"/>
              </a:rPr>
              <a:t>Proporcionar experiencias valiosas y apoyo tanto a los aprendices como a los estudiantes.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41C3E237-A7D6-0597-49C1-09F1D5613B93}"/>
              </a:ext>
            </a:extLst>
          </p:cNvPr>
          <p:cNvSpPr txBox="1"/>
          <p:nvPr/>
        </p:nvSpPr>
        <p:spPr>
          <a:xfrm>
            <a:off x="838200" y="713312"/>
            <a:ext cx="4038600" cy="543137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s-PR" sz="4400" b="1" i="0" u="none" strike="noStrike" kern="1200" cap="none" spc="0" normalizeH="0" baseline="0" noProof="0">
                <a:ln>
                  <a:noFill/>
                </a:ln>
                <a:solidFill>
                  <a:prstClr val="black"/>
                </a:solidFill>
                <a:effectLst/>
                <a:uLnTx/>
                <a:uFillTx/>
                <a:latin typeface="Calibri Light" panose="020F0302020204030204"/>
                <a:ea typeface="+mn-ea"/>
                <a:cs typeface="+mn-cs"/>
              </a:rPr>
              <a:t>Estrategias de marketing y generación de leads para atraer aprendices y estudiantes</a:t>
            </a:r>
            <a:endParaRPr kumimoji="0" lang="es-PR" sz="44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pic>
        <p:nvPicPr>
          <p:cNvPr id="2" name="mod3sld19">
            <a:hlinkClick r:id="" action="ppaction://media"/>
            <a:extLst>
              <a:ext uri="{FF2B5EF4-FFF2-40B4-BE49-F238E27FC236}">
                <a16:creationId xmlns:a16="http://schemas.microsoft.com/office/drawing/2014/main" id="{6251ED55-9C68-A214-7CCC-8F5D29AD146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49236" y="5624946"/>
            <a:ext cx="304800" cy="304800"/>
          </a:xfrm>
          <a:prstGeom prst="rect">
            <a:avLst/>
          </a:prstGeom>
        </p:spPr>
      </p:pic>
    </p:spTree>
    <p:extLst>
      <p:ext uri="{BB962C8B-B14F-4D97-AF65-F5344CB8AC3E}">
        <p14:creationId xmlns:p14="http://schemas.microsoft.com/office/powerpoint/2010/main" val="175523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2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lnSpcReduction="10000"/>
          </a:bodyPr>
          <a:lstStyle/>
          <a:p>
            <a:pPr marL="0" marR="0" lvl="0" indent="0" algn="l" defTabSz="914400" rtl="0" eaLnBrk="1" fontAlgn="auto" latinLnBrk="0" hangingPunct="1">
              <a:lnSpc>
                <a:spcPct val="90000"/>
              </a:lnSpc>
              <a:spcBef>
                <a:spcPts val="0"/>
              </a:spcBef>
              <a:spcAft>
                <a:spcPts val="800"/>
              </a:spcAft>
              <a:buClrTx/>
              <a:buSzTx/>
              <a:buFontTx/>
              <a:buNone/>
              <a:tabLst/>
              <a:defRPr/>
            </a:pPr>
            <a:r>
              <a:rPr kumimoji="0" lang="es-PR" sz="2400" b="0" i="0" u="none" strike="noStrike" kern="1200" cap="none" spc="0" normalizeH="0" baseline="0" noProof="0" dirty="0">
                <a:ln>
                  <a:noFill/>
                </a:ln>
                <a:solidFill>
                  <a:prstClr val="black"/>
                </a:solidFill>
                <a:effectLst/>
                <a:uLnTx/>
                <a:uFillTx/>
                <a:latin typeface="Calibri" panose="020F0502020204030204"/>
                <a:ea typeface="+mn-ea"/>
                <a:cs typeface="+mn-cs"/>
              </a:rPr>
              <a:t>1. </a:t>
            </a:r>
            <a:r>
              <a:rPr kumimoji="0" lang="es-PR" sz="2400" b="1" i="0" u="none" strike="noStrike" kern="1200" cap="none" spc="0" normalizeH="0" baseline="0" noProof="0" dirty="0">
                <a:ln>
                  <a:noFill/>
                </a:ln>
                <a:solidFill>
                  <a:prstClr val="black"/>
                </a:solidFill>
                <a:effectLst/>
                <a:uLnTx/>
                <a:uFillTx/>
                <a:latin typeface="Calibri" panose="020F0502020204030204"/>
                <a:ea typeface="+mn-ea"/>
                <a:cs typeface="+mn-cs"/>
              </a:rPr>
              <a:t>Ley y Reglamento Inmobiliario:</a:t>
            </a:r>
            <a:endParaRPr kumimoji="0" lang="es-PR"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228600" algn="l" defTabSz="914400" rtl="0" eaLnBrk="1" fontAlgn="auto" latinLnBrk="0" hangingPunct="1">
              <a:lnSpc>
                <a:spcPct val="15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Comprensión de la ley contractual, la ley de propiedad, la ley de propietarios e inquilinos y otras leyes y regulaciones relevantes que rigen las transacciones de bienes raíces.</a:t>
            </a:r>
          </a:p>
          <a:p>
            <a:pPr marL="342900" marR="0" lvl="0" indent="-228600" algn="l" defTabSz="914400" rtl="0" eaLnBrk="1" fontAlgn="auto" latinLnBrk="0" hangingPunct="1">
              <a:lnSpc>
                <a:spcPct val="15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Familiaridad con las leyes de vivienda justa y las normas éticas.</a:t>
            </a:r>
          </a:p>
          <a:p>
            <a:pPr marL="342900" marR="0" lvl="0" indent="-228600" algn="l" defTabSz="914400" rtl="0" eaLnBrk="1" fontAlgn="auto" latinLnBrk="0" hangingPunct="1">
              <a:lnSpc>
                <a:spcPct val="15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Conocimiento de las regulaciones locales de zonificación y restricciones de uso de la tierra.</a:t>
            </a: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2">
            <a:hlinkClick r:id="" action="ppaction://media"/>
            <a:extLst>
              <a:ext uri="{FF2B5EF4-FFF2-40B4-BE49-F238E27FC236}">
                <a16:creationId xmlns:a16="http://schemas.microsoft.com/office/drawing/2014/main" id="{1A8EF39F-7A9B-F503-F72F-EFF03DF3481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00200" y="5984355"/>
            <a:ext cx="304800" cy="304800"/>
          </a:xfrm>
          <a:prstGeom prst="rect">
            <a:avLst/>
          </a:prstGeom>
        </p:spPr>
      </p:pic>
    </p:spTree>
    <p:extLst>
      <p:ext uri="{BB962C8B-B14F-4D97-AF65-F5344CB8AC3E}">
        <p14:creationId xmlns:p14="http://schemas.microsoft.com/office/powerpoint/2010/main" val="236301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8BDDC21-0307-B07F-91F5-A9CDE0CF5D3F}"/>
              </a:ext>
            </a:extLst>
          </p:cNvPr>
          <p:cNvSpPr txBox="1"/>
          <p:nvPr/>
        </p:nvSpPr>
        <p:spPr>
          <a:xfrm>
            <a:off x="838200" y="680605"/>
            <a:ext cx="5511085" cy="5839690"/>
          </a:xfrm>
          <a:prstGeom prst="rect">
            <a:avLst/>
          </a:prstGeom>
        </p:spPr>
        <p:txBody>
          <a:bodyPr vert="horz" lIns="91440" tIns="45720" rIns="91440" bIns="45720" rtlCol="0">
            <a:normAutofit lnSpcReduction="10000"/>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s-PR" sz="2800" b="1" i="0" u="none" strike="noStrike" kern="1200" cap="none" spc="0" normalizeH="0" baseline="0" noProof="0" dirty="0">
                <a:ln>
                  <a:noFill/>
                </a:ln>
                <a:solidFill>
                  <a:prstClr val="black"/>
                </a:solidFill>
                <a:effectLst/>
                <a:uLnTx/>
                <a:uFillTx/>
                <a:latin typeface="Calibri" panose="020F0502020204030204"/>
                <a:ea typeface="+mn-ea"/>
                <a:cs typeface="+mn-cs"/>
              </a:rPr>
              <a:t>Proceso de transacción y papeleo en bienes raíces</a:t>
            </a:r>
            <a:endParaRPr kumimoji="0" lang="es-P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s-PR" sz="1800" b="0" i="0" u="none" strike="noStrike" kern="1200" cap="none" spc="0" normalizeH="0" baseline="0" noProof="0" dirty="0">
                <a:ln>
                  <a:noFill/>
                </a:ln>
                <a:solidFill>
                  <a:prstClr val="black"/>
                </a:solidFill>
                <a:effectLst/>
                <a:uLnTx/>
                <a:uFillTx/>
                <a:latin typeface="Calibri" panose="020F0502020204030204"/>
                <a:ea typeface="+mn-ea"/>
                <a:cs typeface="+mn-cs"/>
              </a:rPr>
              <a:t>El proceso de transacción inmobiliaria implica varios pasos clave y requiere una cantidad significativa de papeleo. </a:t>
            </a:r>
          </a:p>
          <a:p>
            <a:pPr marL="342900" marR="0" lvl="0" indent="-228600" algn="l" defTabSz="914400" rtl="0" eaLnBrk="1" fontAlgn="auto" latinLnBrk="0" hangingPunct="1">
              <a:lnSpc>
                <a:spcPct val="10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Familiarícese con los formularios y contratos estándar de bienes raíces.</a:t>
            </a:r>
          </a:p>
          <a:p>
            <a:pPr marL="342900" marR="0" lvl="0" indent="-228600" algn="l" defTabSz="914400" rtl="0" eaLnBrk="1" fontAlgn="auto" latinLnBrk="0" hangingPunct="1">
              <a:lnSpc>
                <a:spcPct val="10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Desarrollar sólidas habilidades organizativas para gestionar el papeleo de manera eficiente.</a:t>
            </a:r>
          </a:p>
          <a:p>
            <a:pPr marL="342900" marR="0" lvl="0" indent="-228600" algn="l" defTabSz="914400" rtl="0" eaLnBrk="1" fontAlgn="auto" latinLnBrk="0" hangingPunct="1">
              <a:lnSpc>
                <a:spcPct val="10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Comunícate de forma clara y regular con los clientes para asegurarte de que entienden cada paso del proceso.</a:t>
            </a:r>
          </a:p>
          <a:p>
            <a:pPr marL="342900" marR="0" lvl="0" indent="-228600" algn="l" defTabSz="914400" rtl="0" eaLnBrk="1" fontAlgn="auto" latinLnBrk="0" hangingPunct="1">
              <a:lnSpc>
                <a:spcPct val="10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Busca la orientación de tu mentor o de profesionales experimentados para cualquier complejidad.</a:t>
            </a:r>
          </a:p>
          <a:p>
            <a:pPr marL="342900" marR="0" lvl="0" indent="-228600" algn="l" defTabSz="914400" rtl="0" eaLnBrk="1" fontAlgn="auto" latinLnBrk="0" hangingPunct="1">
              <a:lnSpc>
                <a:spcPct val="100000"/>
              </a:lnSpc>
              <a:spcBef>
                <a:spcPts val="0"/>
              </a:spcBef>
              <a:spcAft>
                <a:spcPts val="800"/>
              </a:spcAft>
              <a:buClrTx/>
              <a:buSzPts val="1000"/>
              <a:buFont typeface="Arial" panose="020B0604020202020204" pitchFamily="34" charset="0"/>
              <a:buChar char="•"/>
              <a:tabLst>
                <a:tab pos="457200" algn="l"/>
              </a:tabLst>
              <a:defRPr/>
            </a:pPr>
            <a:r>
              <a:rPr kumimoji="0" lang="es-PR" sz="2000" b="0" i="0" u="none" strike="noStrike" kern="1200" cap="none" spc="0" normalizeH="0" baseline="0" noProof="0" dirty="0">
                <a:ln>
                  <a:noFill/>
                </a:ln>
                <a:solidFill>
                  <a:prstClr val="black"/>
                </a:solidFill>
                <a:effectLst/>
                <a:uLnTx/>
                <a:uFillTx/>
                <a:latin typeface="Calibri" panose="020F0502020204030204"/>
                <a:ea typeface="+mn-ea"/>
                <a:cs typeface="+mn-cs"/>
              </a:rPr>
              <a:t>Utilice la tecnología y las herramientas de software para agilizar el papeleo y la comunicación.</a:t>
            </a:r>
          </a:p>
        </p:txBody>
      </p:sp>
      <p:pic>
        <p:nvPicPr>
          <p:cNvPr id="5" name="Picture 4" descr="Escritorio con elementos de productividad">
            <a:extLst>
              <a:ext uri="{FF2B5EF4-FFF2-40B4-BE49-F238E27FC236}">
                <a16:creationId xmlns:a16="http://schemas.microsoft.com/office/drawing/2014/main" id="{72F8ED86-87E1-B050-6774-22C7596D757E}"/>
              </a:ext>
            </a:extLst>
          </p:cNvPr>
          <p:cNvPicPr>
            <a:picLocks noChangeAspect="1"/>
          </p:cNvPicPr>
          <p:nvPr/>
        </p:nvPicPr>
        <p:blipFill rotWithShape="1">
          <a:blip r:embed="rId4"/>
          <a:srcRect l="27773" r="14189"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2" name="mod3sld20">
            <a:hlinkClick r:id="" action="ppaction://media"/>
            <a:extLst>
              <a:ext uri="{FF2B5EF4-FFF2-40B4-BE49-F238E27FC236}">
                <a16:creationId xmlns:a16="http://schemas.microsoft.com/office/drawing/2014/main" id="{5F1058E7-B3D0-F94F-796B-1AAAA774ABF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37218" y="5900305"/>
            <a:ext cx="304800" cy="304800"/>
          </a:xfrm>
          <a:prstGeom prst="rect">
            <a:avLst/>
          </a:prstGeom>
        </p:spPr>
      </p:pic>
    </p:spTree>
    <p:extLst>
      <p:ext uri="{BB962C8B-B14F-4D97-AF65-F5344CB8AC3E}">
        <p14:creationId xmlns:p14="http://schemas.microsoft.com/office/powerpoint/2010/main" val="160182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2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A440A548-C0D4-4418-940E-EDC2F1D9A5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E708B267-8CD2-4684-A57B-9F1070769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8913BDA-85E3-0802-ED77-FCE185BF3765}"/>
              </a:ext>
            </a:extLst>
          </p:cNvPr>
          <p:cNvSpPr txBox="1"/>
          <p:nvPr/>
        </p:nvSpPr>
        <p:spPr>
          <a:xfrm>
            <a:off x="6617740" y="802955"/>
            <a:ext cx="4766330" cy="1454051"/>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srgbClr val="44546A"/>
                </a:solidFill>
                <a:effectLst/>
                <a:uLnTx/>
                <a:uFillTx/>
                <a:latin typeface="Calibri Light" panose="020F0302020204030204"/>
                <a:ea typeface="+mn-ea"/>
                <a:cs typeface="+mn-cs"/>
              </a:rPr>
              <a:t>Servicio al Cliente y Construcción de Relaciones en Bienes Raíces</a:t>
            </a:r>
            <a:endParaRPr kumimoji="0" lang="en-US" sz="3300" b="0" i="0" u="none" strike="noStrike" kern="1200" cap="none" spc="0" normalizeH="0" baseline="0" noProof="0">
              <a:ln>
                <a:noFill/>
              </a:ln>
              <a:solidFill>
                <a:srgbClr val="44546A"/>
              </a:solidFill>
              <a:effectLst/>
              <a:uLnTx/>
              <a:uFillTx/>
              <a:latin typeface="Calibri Light" panose="020F0302020204030204"/>
              <a:ea typeface="+mn-ea"/>
              <a:cs typeface="+mn-cs"/>
            </a:endParaRPr>
          </a:p>
        </p:txBody>
      </p:sp>
      <p:grpSp>
        <p:nvGrpSpPr>
          <p:cNvPr id="29" name="Group 28">
            <a:extLst>
              <a:ext uri="{FF2B5EF4-FFF2-40B4-BE49-F238E27FC236}">
                <a16:creationId xmlns:a16="http://schemas.microsoft.com/office/drawing/2014/main" id="{41E5AB36-9328-47E9-95AD-E38AC1C0E1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369"/>
            <a:ext cx="6091008" cy="6858000"/>
            <a:chOff x="305" y="-369"/>
            <a:chExt cx="6091008" cy="6858000"/>
          </a:xfrm>
        </p:grpSpPr>
        <p:sp>
          <p:nvSpPr>
            <p:cNvPr id="30" name="Freeform: Shape 29">
              <a:extLst>
                <a:ext uri="{FF2B5EF4-FFF2-40B4-BE49-F238E27FC236}">
                  <a16:creationId xmlns:a16="http://schemas.microsoft.com/office/drawing/2014/main" id="{4532450F-A219-4BF5-88FA-A47084237C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9"/>
              <a:ext cx="6057007" cy="6858000"/>
            </a:xfrm>
            <a:custGeom>
              <a:avLst/>
              <a:gdLst>
                <a:gd name="connsiteX0" fmla="*/ 1423825 w 6057007"/>
                <a:gd name="connsiteY0" fmla="*/ 0 h 6858000"/>
                <a:gd name="connsiteX1" fmla="*/ 4262456 w 6057007"/>
                <a:gd name="connsiteY1" fmla="*/ 0 h 6858000"/>
                <a:gd name="connsiteX2" fmla="*/ 4371584 w 6057007"/>
                <a:gd name="connsiteY2" fmla="*/ 79625 h 6858000"/>
                <a:gd name="connsiteX3" fmla="*/ 5400299 w 6057007"/>
                <a:gd name="connsiteY3" fmla="*/ 1779691 h 6858000"/>
                <a:gd name="connsiteX4" fmla="*/ 5961759 w 6057007"/>
                <a:gd name="connsiteY4" fmla="*/ 4554903 h 6858000"/>
                <a:gd name="connsiteX5" fmla="*/ 4326541 w 6057007"/>
                <a:gd name="connsiteY5" fmla="*/ 6729688 h 6858000"/>
                <a:gd name="connsiteX6" fmla="*/ 4109121 w 6057007"/>
                <a:gd name="connsiteY6" fmla="*/ 6858000 h 6858000"/>
                <a:gd name="connsiteX7" fmla="*/ 1145358 w 6057007"/>
                <a:gd name="connsiteY7" fmla="*/ 6858000 h 6858000"/>
                <a:gd name="connsiteX8" fmla="*/ 1143587 w 6057007"/>
                <a:gd name="connsiteY8" fmla="*/ 6856705 h 6858000"/>
                <a:gd name="connsiteX9" fmla="*/ 162579 w 6057007"/>
                <a:gd name="connsiteY9" fmla="*/ 6240990 h 6858000"/>
                <a:gd name="connsiteX10" fmla="*/ 0 w 6057007"/>
                <a:gd name="connsiteY10" fmla="*/ 6125553 h 6858000"/>
                <a:gd name="connsiteX11" fmla="*/ 0 w 6057007"/>
                <a:gd name="connsiteY11" fmla="*/ 4670879 h 6858000"/>
                <a:gd name="connsiteX12" fmla="*/ 38388 w 6057007"/>
                <a:gd name="connsiteY12" fmla="*/ 4778792 h 6858000"/>
                <a:gd name="connsiteX13" fmla="*/ 155449 w 6057007"/>
                <a:gd name="connsiteY13" fmla="*/ 5029879 h 6858000"/>
                <a:gd name="connsiteX14" fmla="*/ 411802 w 6057007"/>
                <a:gd name="connsiteY14" fmla="*/ 5399531 h 6858000"/>
                <a:gd name="connsiteX15" fmla="*/ 806388 w 6057007"/>
                <a:gd name="connsiteY15" fmla="*/ 5659633 h 6858000"/>
                <a:gd name="connsiteX16" fmla="*/ 1801512 w 6057007"/>
                <a:gd name="connsiteY16" fmla="*/ 6314010 h 6858000"/>
                <a:gd name="connsiteX17" fmla="*/ 2653483 w 6057007"/>
                <a:gd name="connsiteY17" fmla="*/ 6529898 h 6858000"/>
                <a:gd name="connsiteX18" fmla="*/ 3666486 w 6057007"/>
                <a:gd name="connsiteY18" fmla="*/ 6190615 h 6858000"/>
                <a:gd name="connsiteX19" fmla="*/ 4658657 w 6057007"/>
                <a:gd name="connsiteY19" fmla="*/ 5428179 h 6858000"/>
                <a:gd name="connsiteX20" fmla="*/ 5222967 w 6057007"/>
                <a:gd name="connsiteY20" fmla="*/ 4356944 h 6858000"/>
                <a:gd name="connsiteX21" fmla="*/ 4724795 w 6057007"/>
                <a:gd name="connsiteY21" fmla="*/ 2210416 h 6858000"/>
                <a:gd name="connsiteX22" fmla="*/ 4473185 w 6057007"/>
                <a:gd name="connsiteY22" fmla="*/ 1691554 h 6858000"/>
                <a:gd name="connsiteX23" fmla="*/ 4046677 w 6057007"/>
                <a:gd name="connsiteY23" fmla="*/ 911781 h 6858000"/>
                <a:gd name="connsiteX24" fmla="*/ 3555564 w 6057007"/>
                <a:gd name="connsiteY24" fmla="*/ 585888 h 6858000"/>
                <a:gd name="connsiteX25" fmla="*/ 2405914 w 6057007"/>
                <a:gd name="connsiteY25" fmla="*/ 536282 h 6858000"/>
                <a:gd name="connsiteX26" fmla="*/ 1345719 w 6057007"/>
                <a:gd name="connsiteY26" fmla="*/ 957619 h 6858000"/>
                <a:gd name="connsiteX27" fmla="*/ 73341 w 6057007"/>
                <a:gd name="connsiteY27" fmla="*/ 2571698 h 6858000"/>
                <a:gd name="connsiteX28" fmla="*/ 0 w 6057007"/>
                <a:gd name="connsiteY28" fmla="*/ 2803810 h 6858000"/>
                <a:gd name="connsiteX29" fmla="*/ 0 w 6057007"/>
                <a:gd name="connsiteY29" fmla="*/ 1147591 h 6858000"/>
                <a:gd name="connsiteX30" fmla="*/ 142706 w 6057007"/>
                <a:gd name="connsiteY30" fmla="*/ 968763 h 6858000"/>
                <a:gd name="connsiteX31" fmla="*/ 971831 w 6057007"/>
                <a:gd name="connsiteY31" fmla="*/ 249890 h 6858000"/>
                <a:gd name="connsiteX32" fmla="*/ 1288677 w 6057007"/>
                <a:gd name="connsiteY32" fmla="*/ 6583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57007" h="6858000">
                  <a:moveTo>
                    <a:pt x="1423825" y="0"/>
                  </a:moveTo>
                  <a:lnTo>
                    <a:pt x="4262456" y="0"/>
                  </a:lnTo>
                  <a:lnTo>
                    <a:pt x="4371584" y="79625"/>
                  </a:lnTo>
                  <a:cubicBezTo>
                    <a:pt x="4860533" y="476670"/>
                    <a:pt x="5063885" y="1132812"/>
                    <a:pt x="5400299" y="1779691"/>
                  </a:cubicBezTo>
                  <a:cubicBezTo>
                    <a:pt x="5848849" y="2642194"/>
                    <a:pt x="6244956" y="3497996"/>
                    <a:pt x="5961759" y="4554903"/>
                  </a:cubicBezTo>
                  <a:cubicBezTo>
                    <a:pt x="5691575" y="5563242"/>
                    <a:pt x="5092427" y="6238887"/>
                    <a:pt x="4326541" y="6729688"/>
                  </a:cubicBezTo>
                  <a:lnTo>
                    <a:pt x="4109121" y="6858000"/>
                  </a:lnTo>
                  <a:lnTo>
                    <a:pt x="1145358" y="6858000"/>
                  </a:lnTo>
                  <a:lnTo>
                    <a:pt x="1143587" y="6856705"/>
                  </a:lnTo>
                  <a:cubicBezTo>
                    <a:pt x="699546" y="6541440"/>
                    <a:pt x="399287" y="6392433"/>
                    <a:pt x="162579" y="6240990"/>
                  </a:cubicBezTo>
                  <a:lnTo>
                    <a:pt x="0" y="6125553"/>
                  </a:lnTo>
                  <a:lnTo>
                    <a:pt x="0" y="4670879"/>
                  </a:lnTo>
                  <a:lnTo>
                    <a:pt x="38388" y="4778792"/>
                  </a:lnTo>
                  <a:cubicBezTo>
                    <a:pt x="72793" y="4862402"/>
                    <a:pt x="111802" y="4945953"/>
                    <a:pt x="155449" y="5029879"/>
                  </a:cubicBezTo>
                  <a:cubicBezTo>
                    <a:pt x="273464" y="5256810"/>
                    <a:pt x="351295" y="5344113"/>
                    <a:pt x="411802" y="5399531"/>
                  </a:cubicBezTo>
                  <a:cubicBezTo>
                    <a:pt x="500065" y="5480405"/>
                    <a:pt x="628514" y="5555615"/>
                    <a:pt x="806388" y="5659633"/>
                  </a:cubicBezTo>
                  <a:cubicBezTo>
                    <a:pt x="1044358" y="5798926"/>
                    <a:pt x="1370396" y="5989780"/>
                    <a:pt x="1801512" y="6314010"/>
                  </a:cubicBezTo>
                  <a:cubicBezTo>
                    <a:pt x="2037213" y="6491324"/>
                    <a:pt x="2315885" y="6561958"/>
                    <a:pt x="2653483" y="6529898"/>
                  </a:cubicBezTo>
                  <a:cubicBezTo>
                    <a:pt x="2962383" y="6500529"/>
                    <a:pt x="3312661" y="6383221"/>
                    <a:pt x="3666486" y="6190615"/>
                  </a:cubicBezTo>
                  <a:cubicBezTo>
                    <a:pt x="4083218" y="5963697"/>
                    <a:pt x="4407642" y="5714350"/>
                    <a:pt x="4658657" y="5428179"/>
                  </a:cubicBezTo>
                  <a:cubicBezTo>
                    <a:pt x="4927319" y="5121947"/>
                    <a:pt x="5111907" y="4771422"/>
                    <a:pt x="5222967" y="4356944"/>
                  </a:cubicBezTo>
                  <a:cubicBezTo>
                    <a:pt x="5418167" y="3628447"/>
                    <a:pt x="5139747" y="3007703"/>
                    <a:pt x="4724795" y="2210416"/>
                  </a:cubicBezTo>
                  <a:cubicBezTo>
                    <a:pt x="4631776" y="2031551"/>
                    <a:pt x="4551122" y="1858737"/>
                    <a:pt x="4473185" y="1691554"/>
                  </a:cubicBezTo>
                  <a:cubicBezTo>
                    <a:pt x="4326842" y="1377756"/>
                    <a:pt x="4200559" y="1106810"/>
                    <a:pt x="4046677" y="911781"/>
                  </a:cubicBezTo>
                  <a:cubicBezTo>
                    <a:pt x="3910561" y="739097"/>
                    <a:pt x="3763658" y="641647"/>
                    <a:pt x="3555564" y="585888"/>
                  </a:cubicBezTo>
                  <a:cubicBezTo>
                    <a:pt x="3178534" y="484863"/>
                    <a:pt x="2791842" y="468166"/>
                    <a:pt x="2405914" y="536282"/>
                  </a:cubicBezTo>
                  <a:cubicBezTo>
                    <a:pt x="2032757" y="602054"/>
                    <a:pt x="1676044" y="743871"/>
                    <a:pt x="1345719" y="957619"/>
                  </a:cubicBezTo>
                  <a:cubicBezTo>
                    <a:pt x="762775" y="1334788"/>
                    <a:pt x="318714" y="1900690"/>
                    <a:pt x="73341" y="2571698"/>
                  </a:cubicBezTo>
                  <a:lnTo>
                    <a:pt x="0" y="2803810"/>
                  </a:lnTo>
                  <a:lnTo>
                    <a:pt x="0" y="1147591"/>
                  </a:lnTo>
                  <a:lnTo>
                    <a:pt x="142706" y="968763"/>
                  </a:lnTo>
                  <a:cubicBezTo>
                    <a:pt x="388539" y="688063"/>
                    <a:pt x="668237" y="446316"/>
                    <a:pt x="971831" y="249890"/>
                  </a:cubicBezTo>
                  <a:cubicBezTo>
                    <a:pt x="1074829" y="183240"/>
                    <a:pt x="1180574" y="121805"/>
                    <a:pt x="1288677" y="6583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035AC662-4000-411A-9E33-6A4B6C0FCB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9"/>
              <a:ext cx="6091008" cy="6858000"/>
            </a:xfrm>
            <a:custGeom>
              <a:avLst/>
              <a:gdLst>
                <a:gd name="connsiteX0" fmla="*/ 0 w 6091008"/>
                <a:gd name="connsiteY0" fmla="*/ 5476844 h 6858000"/>
                <a:gd name="connsiteX1" fmla="*/ 15220 w 6091008"/>
                <a:gd name="connsiteY1" fmla="*/ 5501668 h 6858000"/>
                <a:gd name="connsiteX2" fmla="*/ 198940 w 6091008"/>
                <a:gd name="connsiteY2" fmla="*/ 5717964 h 6858000"/>
                <a:gd name="connsiteX3" fmla="*/ 251499 w 6091008"/>
                <a:gd name="connsiteY3" fmla="*/ 5763842 h 6858000"/>
                <a:gd name="connsiteX4" fmla="*/ 308460 w 6091008"/>
                <a:gd name="connsiteY4" fmla="*/ 5806337 h 6858000"/>
                <a:gd name="connsiteX5" fmla="*/ 368305 w 6091008"/>
                <a:gd name="connsiteY5" fmla="*/ 5847248 h 6858000"/>
                <a:gd name="connsiteX6" fmla="*/ 430451 w 6091008"/>
                <a:gd name="connsiteY6" fmla="*/ 5887305 h 6858000"/>
                <a:gd name="connsiteX7" fmla="*/ 975811 w 6091008"/>
                <a:gd name="connsiteY7" fmla="*/ 6205653 h 6858000"/>
                <a:gd name="connsiteX8" fmla="*/ 1510250 w 6091008"/>
                <a:gd name="connsiteY8" fmla="*/ 6575390 h 6858000"/>
                <a:gd name="connsiteX9" fmla="*/ 2002437 w 6091008"/>
                <a:gd name="connsiteY9" fmla="*/ 6825029 h 6858000"/>
                <a:gd name="connsiteX10" fmla="*/ 2137670 w 6091008"/>
                <a:gd name="connsiteY10" fmla="*/ 6856874 h 6858000"/>
                <a:gd name="connsiteX11" fmla="*/ 2145778 w 6091008"/>
                <a:gd name="connsiteY11" fmla="*/ 6858000 h 6858000"/>
                <a:gd name="connsiteX12" fmla="*/ 1098858 w 6091008"/>
                <a:gd name="connsiteY12" fmla="*/ 6858000 h 6858000"/>
                <a:gd name="connsiteX13" fmla="*/ 1004166 w 6091008"/>
                <a:gd name="connsiteY13" fmla="*/ 6786858 h 6858000"/>
                <a:gd name="connsiteX14" fmla="*/ 751974 w 6091008"/>
                <a:gd name="connsiteY14" fmla="*/ 6608169 h 6858000"/>
                <a:gd name="connsiteX15" fmla="*/ 623305 w 6091008"/>
                <a:gd name="connsiteY15" fmla="*/ 6522172 h 6858000"/>
                <a:gd name="connsiteX16" fmla="*/ 492346 w 6091008"/>
                <a:gd name="connsiteY16" fmla="*/ 6437477 h 6858000"/>
                <a:gd name="connsiteX17" fmla="*/ 358536 w 6091008"/>
                <a:gd name="connsiteY17" fmla="*/ 6352312 h 6858000"/>
                <a:gd name="connsiteX18" fmla="*/ 290710 w 6091008"/>
                <a:gd name="connsiteY18" fmla="*/ 6308820 h 6858000"/>
                <a:gd name="connsiteX19" fmla="*/ 221792 w 6091008"/>
                <a:gd name="connsiteY19" fmla="*/ 6263122 h 6858000"/>
                <a:gd name="connsiteX20" fmla="*/ 152460 w 6091008"/>
                <a:gd name="connsiteY20" fmla="*/ 6215106 h 6858000"/>
                <a:gd name="connsiteX21" fmla="*/ 83055 w 6091008"/>
                <a:gd name="connsiteY21" fmla="*/ 6163978 h 6858000"/>
                <a:gd name="connsiteX22" fmla="*/ 14161 w 6091008"/>
                <a:gd name="connsiteY22" fmla="*/ 6109014 h 6858000"/>
                <a:gd name="connsiteX23" fmla="*/ 0 w 6091008"/>
                <a:gd name="connsiteY23" fmla="*/ 6096195 h 6858000"/>
                <a:gd name="connsiteX24" fmla="*/ 3707444 w 6091008"/>
                <a:gd name="connsiteY24" fmla="*/ 0 h 6858000"/>
                <a:gd name="connsiteX25" fmla="*/ 4265528 w 6091008"/>
                <a:gd name="connsiteY25" fmla="*/ 0 h 6858000"/>
                <a:gd name="connsiteX26" fmla="*/ 4291472 w 6091008"/>
                <a:gd name="connsiteY26" fmla="*/ 15596 h 6858000"/>
                <a:gd name="connsiteX27" fmla="*/ 4431124 w 6091008"/>
                <a:gd name="connsiteY27" fmla="*/ 119052 h 6858000"/>
                <a:gd name="connsiteX28" fmla="*/ 4899570 w 6091008"/>
                <a:gd name="connsiteY28" fmla="*/ 643769 h 6858000"/>
                <a:gd name="connsiteX29" fmla="*/ 5247925 w 6091008"/>
                <a:gd name="connsiteY29" fmla="*/ 1232134 h 6858000"/>
                <a:gd name="connsiteX30" fmla="*/ 5401234 w 6091008"/>
                <a:gd name="connsiteY30" fmla="*/ 1518442 h 6858000"/>
                <a:gd name="connsiteX31" fmla="*/ 5480921 w 6091008"/>
                <a:gd name="connsiteY31" fmla="*/ 1662114 h 6858000"/>
                <a:gd name="connsiteX32" fmla="*/ 5561804 w 6091008"/>
                <a:gd name="connsiteY32" fmla="*/ 1812436 h 6858000"/>
                <a:gd name="connsiteX33" fmla="*/ 5855037 w 6091008"/>
                <a:gd name="connsiteY33" fmla="*/ 2457716 h 6858000"/>
                <a:gd name="connsiteX34" fmla="*/ 6052254 w 6091008"/>
                <a:gd name="connsiteY34" fmla="*/ 3193699 h 6858000"/>
                <a:gd name="connsiteX35" fmla="*/ 6073151 w 6091008"/>
                <a:gd name="connsiteY35" fmla="*/ 4004612 h 6858000"/>
                <a:gd name="connsiteX36" fmla="*/ 6067309 w 6091008"/>
                <a:gd name="connsiteY36" fmla="*/ 4055890 h 6858000"/>
                <a:gd name="connsiteX37" fmla="*/ 6059979 w 6091008"/>
                <a:gd name="connsiteY37" fmla="*/ 4106917 h 6858000"/>
                <a:gd name="connsiteX38" fmla="*/ 6052371 w 6091008"/>
                <a:gd name="connsiteY38" fmla="*/ 4158016 h 6858000"/>
                <a:gd name="connsiteX39" fmla="*/ 6043434 w 6091008"/>
                <a:gd name="connsiteY39" fmla="*/ 4208759 h 6858000"/>
                <a:gd name="connsiteX40" fmla="*/ 6023229 w 6091008"/>
                <a:gd name="connsiteY40" fmla="*/ 4309769 h 6858000"/>
                <a:gd name="connsiteX41" fmla="*/ 5999922 w 6091008"/>
                <a:gd name="connsiteY41" fmla="*/ 4409799 h 6858000"/>
                <a:gd name="connsiteX42" fmla="*/ 5987157 w 6091008"/>
                <a:gd name="connsiteY42" fmla="*/ 4459369 h 6858000"/>
                <a:gd name="connsiteX43" fmla="*/ 5973731 w 6091008"/>
                <a:gd name="connsiteY43" fmla="*/ 4508027 h 6858000"/>
                <a:gd name="connsiteX44" fmla="*/ 5944653 w 6091008"/>
                <a:gd name="connsiteY44" fmla="*/ 4602538 h 6858000"/>
                <a:gd name="connsiteX45" fmla="*/ 5915334 w 6091008"/>
                <a:gd name="connsiteY45" fmla="*/ 4696982 h 6858000"/>
                <a:gd name="connsiteX46" fmla="*/ 5881786 w 6091008"/>
                <a:gd name="connsiteY46" fmla="*/ 4790295 h 6858000"/>
                <a:gd name="connsiteX47" fmla="*/ 5539609 w 6091008"/>
                <a:gd name="connsiteY47" fmla="*/ 5504511 h 6858000"/>
                <a:gd name="connsiteX48" fmla="*/ 5432400 w 6091008"/>
                <a:gd name="connsiteY48" fmla="*/ 5669348 h 6858000"/>
                <a:gd name="connsiteX49" fmla="*/ 5404330 w 6091008"/>
                <a:gd name="connsiteY49" fmla="*/ 5709372 h 6858000"/>
                <a:gd name="connsiteX50" fmla="*/ 5375525 w 6091008"/>
                <a:gd name="connsiteY50" fmla="*/ 5748757 h 6858000"/>
                <a:gd name="connsiteX51" fmla="*/ 5317831 w 6091008"/>
                <a:gd name="connsiteY51" fmla="*/ 5827355 h 6858000"/>
                <a:gd name="connsiteX52" fmla="*/ 5288208 w 6091008"/>
                <a:gd name="connsiteY52" fmla="*/ 5865932 h 6858000"/>
                <a:gd name="connsiteX53" fmla="*/ 5273251 w 6091008"/>
                <a:gd name="connsiteY53" fmla="*/ 5885035 h 6858000"/>
                <a:gd name="connsiteX54" fmla="*/ 5256656 w 6091008"/>
                <a:gd name="connsiteY54" fmla="*/ 5902520 h 6858000"/>
                <a:gd name="connsiteX55" fmla="*/ 5189858 w 6091008"/>
                <a:gd name="connsiteY55" fmla="*/ 5971616 h 6858000"/>
                <a:gd name="connsiteX56" fmla="*/ 5156287 w 6091008"/>
                <a:gd name="connsiteY56" fmla="*/ 6005600 h 6858000"/>
                <a:gd name="connsiteX57" fmla="*/ 5121598 w 6091008"/>
                <a:gd name="connsiteY57" fmla="*/ 6037962 h 6858000"/>
                <a:gd name="connsiteX58" fmla="*/ 5051798 w 6091008"/>
                <a:gd name="connsiteY58" fmla="*/ 6101838 h 6858000"/>
                <a:gd name="connsiteX59" fmla="*/ 4463594 w 6091008"/>
                <a:gd name="connsiteY59" fmla="*/ 6532280 h 6858000"/>
                <a:gd name="connsiteX60" fmla="*/ 4388637 w 6091008"/>
                <a:gd name="connsiteY60" fmla="*/ 6579169 h 6858000"/>
                <a:gd name="connsiteX61" fmla="*/ 4312856 w 6091008"/>
                <a:gd name="connsiteY61" fmla="*/ 6623337 h 6858000"/>
                <a:gd name="connsiteX62" fmla="*/ 4237558 w 6091008"/>
                <a:gd name="connsiteY62" fmla="*/ 6667632 h 6858000"/>
                <a:gd name="connsiteX63" fmla="*/ 4161774 w 6091008"/>
                <a:gd name="connsiteY63" fmla="*/ 6709883 h 6858000"/>
                <a:gd name="connsiteX64" fmla="*/ 4010448 w 6091008"/>
                <a:gd name="connsiteY64" fmla="*/ 6792981 h 6858000"/>
                <a:gd name="connsiteX65" fmla="*/ 3935163 w 6091008"/>
                <a:gd name="connsiteY65" fmla="*/ 6834338 h 6858000"/>
                <a:gd name="connsiteX66" fmla="*/ 3892887 w 6091008"/>
                <a:gd name="connsiteY66" fmla="*/ 6858000 h 6858000"/>
                <a:gd name="connsiteX67" fmla="*/ 2743942 w 6091008"/>
                <a:gd name="connsiteY67" fmla="*/ 6858000 h 6858000"/>
                <a:gd name="connsiteX68" fmla="*/ 2852577 w 6091008"/>
                <a:gd name="connsiteY68" fmla="*/ 6838910 h 6858000"/>
                <a:gd name="connsiteX69" fmla="*/ 3143255 w 6091008"/>
                <a:gd name="connsiteY69" fmla="*/ 6759775 h 6858000"/>
                <a:gd name="connsiteX70" fmla="*/ 3430899 w 6091008"/>
                <a:gd name="connsiteY70" fmla="*/ 6650056 h 6858000"/>
                <a:gd name="connsiteX71" fmla="*/ 3713289 w 6091008"/>
                <a:gd name="connsiteY71" fmla="*/ 6514054 h 6858000"/>
                <a:gd name="connsiteX72" fmla="*/ 3981228 w 6091008"/>
                <a:gd name="connsiteY72" fmla="*/ 6334878 h 6858000"/>
                <a:gd name="connsiteX73" fmla="*/ 4107885 w 6091008"/>
                <a:gd name="connsiteY73" fmla="*/ 6233689 h 6858000"/>
                <a:gd name="connsiteX74" fmla="*/ 4169795 w 6091008"/>
                <a:gd name="connsiteY74" fmla="*/ 6181389 h 6858000"/>
                <a:gd name="connsiteX75" fmla="*/ 4229189 w 6091008"/>
                <a:gd name="connsiteY75" fmla="*/ 6125914 h 6858000"/>
                <a:gd name="connsiteX76" fmla="*/ 4652064 w 6091008"/>
                <a:gd name="connsiteY76" fmla="*/ 5641457 h 6858000"/>
                <a:gd name="connsiteX77" fmla="*/ 4697555 w 6091008"/>
                <a:gd name="connsiteY77" fmla="*/ 5576516 h 6858000"/>
                <a:gd name="connsiteX78" fmla="*/ 4720492 w 6091008"/>
                <a:gd name="connsiteY78" fmla="*/ 5544537 h 6858000"/>
                <a:gd name="connsiteX79" fmla="*/ 4741922 w 6091008"/>
                <a:gd name="connsiteY79" fmla="*/ 5511420 h 6858000"/>
                <a:gd name="connsiteX80" fmla="*/ 4784179 w 6091008"/>
                <a:gd name="connsiteY80" fmla="*/ 5445022 h 6858000"/>
                <a:gd name="connsiteX81" fmla="*/ 4794796 w 6091008"/>
                <a:gd name="connsiteY81" fmla="*/ 5428584 h 6858000"/>
                <a:gd name="connsiteX82" fmla="*/ 4807173 w 6091008"/>
                <a:gd name="connsiteY82" fmla="*/ 5413795 h 6858000"/>
                <a:gd name="connsiteX83" fmla="*/ 4830010 w 6091008"/>
                <a:gd name="connsiteY83" fmla="*/ 5382674 h 6858000"/>
                <a:gd name="connsiteX84" fmla="*/ 4874298 w 6091008"/>
                <a:gd name="connsiteY84" fmla="*/ 5319323 h 6858000"/>
                <a:gd name="connsiteX85" fmla="*/ 4896484 w 6091008"/>
                <a:gd name="connsiteY85" fmla="*/ 5287734 h 6858000"/>
                <a:gd name="connsiteX86" fmla="*/ 4918019 w 6091008"/>
                <a:gd name="connsiteY86" fmla="*/ 5255673 h 6858000"/>
                <a:gd name="connsiteX87" fmla="*/ 4999238 w 6091008"/>
                <a:gd name="connsiteY87" fmla="*/ 5124058 h 6858000"/>
                <a:gd name="connsiteX88" fmla="*/ 5251271 w 6091008"/>
                <a:gd name="connsiteY88" fmla="*/ 4554965 h 6858000"/>
                <a:gd name="connsiteX89" fmla="*/ 5276136 w 6091008"/>
                <a:gd name="connsiteY89" fmla="*/ 4480521 h 6858000"/>
                <a:gd name="connsiteX90" fmla="*/ 5297442 w 6091008"/>
                <a:gd name="connsiteY90" fmla="*/ 4404389 h 6858000"/>
                <a:gd name="connsiteX91" fmla="*/ 5318953 w 6091008"/>
                <a:gd name="connsiteY91" fmla="*/ 4328458 h 6858000"/>
                <a:gd name="connsiteX92" fmla="*/ 5328684 w 6091008"/>
                <a:gd name="connsiteY92" fmla="*/ 4291175 h 6858000"/>
                <a:gd name="connsiteX93" fmla="*/ 5337470 w 6091008"/>
                <a:gd name="connsiteY93" fmla="*/ 4254522 h 6858000"/>
                <a:gd name="connsiteX94" fmla="*/ 5353277 w 6091008"/>
                <a:gd name="connsiteY94" fmla="*/ 4181038 h 6858000"/>
                <a:gd name="connsiteX95" fmla="*/ 5366762 w 6091008"/>
                <a:gd name="connsiteY95" fmla="*/ 4107520 h 6858000"/>
                <a:gd name="connsiteX96" fmla="*/ 5373105 w 6091008"/>
                <a:gd name="connsiteY96" fmla="*/ 4070802 h 6858000"/>
                <a:gd name="connsiteX97" fmla="*/ 5378288 w 6091008"/>
                <a:gd name="connsiteY97" fmla="*/ 4034066 h 6858000"/>
                <a:gd name="connsiteX98" fmla="*/ 5383471 w 6091008"/>
                <a:gd name="connsiteY98" fmla="*/ 3997331 h 6858000"/>
                <a:gd name="connsiteX99" fmla="*/ 5387373 w 6091008"/>
                <a:gd name="connsiteY99" fmla="*/ 3960547 h 6858000"/>
                <a:gd name="connsiteX100" fmla="*/ 5375699 w 6091008"/>
                <a:gd name="connsiteY100" fmla="*/ 3369810 h 6858000"/>
                <a:gd name="connsiteX101" fmla="*/ 5225695 w 6091008"/>
                <a:gd name="connsiteY101" fmla="*/ 2777923 h 6858000"/>
                <a:gd name="connsiteX102" fmla="*/ 4989893 w 6091008"/>
                <a:gd name="connsiteY102" fmla="*/ 2181595 h 6858000"/>
                <a:gd name="connsiteX103" fmla="*/ 4856777 w 6091008"/>
                <a:gd name="connsiteY103" fmla="*/ 1872581 h 6858000"/>
                <a:gd name="connsiteX104" fmla="*/ 4729367 w 6091008"/>
                <a:gd name="connsiteY104" fmla="*/ 1547581 h 6858000"/>
                <a:gd name="connsiteX105" fmla="*/ 4510575 w 6091008"/>
                <a:gd name="connsiteY105" fmla="*/ 917244 h 6858000"/>
                <a:gd name="connsiteX106" fmla="*/ 4387446 w 6091008"/>
                <a:gd name="connsiteY106" fmla="*/ 626512 h 6858000"/>
                <a:gd name="connsiteX107" fmla="*/ 4227716 w 6091008"/>
                <a:gd name="connsiteY107" fmla="*/ 368510 h 6858000"/>
                <a:gd name="connsiteX108" fmla="*/ 4017774 w 6091008"/>
                <a:gd name="connsiteY108" fmla="*/ 161674 h 6858000"/>
                <a:gd name="connsiteX109" fmla="*/ 3761542 w 6091008"/>
                <a:gd name="connsiteY109" fmla="*/ 19860 h 6858000"/>
                <a:gd name="connsiteX110" fmla="*/ 3727185 w 6091008"/>
                <a:gd name="connsiteY110" fmla="*/ 6533 h 6858000"/>
                <a:gd name="connsiteX111" fmla="*/ 1325680 w 6091008"/>
                <a:gd name="connsiteY111" fmla="*/ 0 h 6858000"/>
                <a:gd name="connsiteX112" fmla="*/ 2347354 w 6091008"/>
                <a:gd name="connsiteY112" fmla="*/ 0 h 6858000"/>
                <a:gd name="connsiteX113" fmla="*/ 2262734 w 6091008"/>
                <a:gd name="connsiteY113" fmla="*/ 20581 h 6858000"/>
                <a:gd name="connsiteX114" fmla="*/ 1969830 w 6091008"/>
                <a:gd name="connsiteY114" fmla="*/ 118108 h 6858000"/>
                <a:gd name="connsiteX115" fmla="*/ 1897367 w 6091008"/>
                <a:gd name="connsiteY115" fmla="*/ 145059 h 6858000"/>
                <a:gd name="connsiteX116" fmla="*/ 1825860 w 6091008"/>
                <a:gd name="connsiteY116" fmla="*/ 175210 h 6858000"/>
                <a:gd name="connsiteX117" fmla="*/ 1754258 w 6091008"/>
                <a:gd name="connsiteY117" fmla="*/ 204746 h 6858000"/>
                <a:gd name="connsiteX118" fmla="*/ 1683442 w 6091008"/>
                <a:gd name="connsiteY118" fmla="*/ 237143 h 6858000"/>
                <a:gd name="connsiteX119" fmla="*/ 1612330 w 6091008"/>
                <a:gd name="connsiteY119" fmla="*/ 268724 h 6858000"/>
                <a:gd name="connsiteX120" fmla="*/ 1542244 w 6091008"/>
                <a:gd name="connsiteY120" fmla="*/ 303229 h 6858000"/>
                <a:gd name="connsiteX121" fmla="*/ 1471990 w 6091008"/>
                <a:gd name="connsiteY121" fmla="*/ 337395 h 6858000"/>
                <a:gd name="connsiteX122" fmla="*/ 1402813 w 6091008"/>
                <a:gd name="connsiteY122" fmla="*/ 374794 h 6858000"/>
                <a:gd name="connsiteX123" fmla="*/ 1333886 w 6091008"/>
                <a:gd name="connsiteY123" fmla="*/ 412702 h 6858000"/>
                <a:gd name="connsiteX124" fmla="*/ 1266278 w 6091008"/>
                <a:gd name="connsiteY124" fmla="*/ 453907 h 6858000"/>
                <a:gd name="connsiteX125" fmla="*/ 1199136 w 6091008"/>
                <a:gd name="connsiteY125" fmla="*/ 496266 h 6858000"/>
                <a:gd name="connsiteX126" fmla="*/ 1182302 w 6091008"/>
                <a:gd name="connsiteY126" fmla="*/ 506917 h 6858000"/>
                <a:gd name="connsiteX127" fmla="*/ 1166009 w 6091008"/>
                <a:gd name="connsiteY127" fmla="*/ 518449 h 6858000"/>
                <a:gd name="connsiteX128" fmla="*/ 1133302 w 6091008"/>
                <a:gd name="connsiteY128" fmla="*/ 541479 h 6858000"/>
                <a:gd name="connsiteX129" fmla="*/ 1067923 w 6091008"/>
                <a:gd name="connsiteY129" fmla="*/ 587403 h 6858000"/>
                <a:gd name="connsiteX130" fmla="*/ 1051509 w 6091008"/>
                <a:gd name="connsiteY130" fmla="*/ 598902 h 6858000"/>
                <a:gd name="connsiteX131" fmla="*/ 1035673 w 6091008"/>
                <a:gd name="connsiteY131" fmla="*/ 611145 h 6858000"/>
                <a:gd name="connsiteX132" fmla="*/ 1003878 w 6091008"/>
                <a:gd name="connsiteY132" fmla="*/ 635598 h 6858000"/>
                <a:gd name="connsiteX133" fmla="*/ 877673 w 6091008"/>
                <a:gd name="connsiteY133" fmla="*/ 735582 h 6858000"/>
                <a:gd name="connsiteX134" fmla="*/ 417533 w 6091008"/>
                <a:gd name="connsiteY134" fmla="*/ 1198720 h 6858000"/>
                <a:gd name="connsiteX135" fmla="*/ 54935 w 6091008"/>
                <a:gd name="connsiteY135" fmla="*/ 1756293 h 6858000"/>
                <a:gd name="connsiteX136" fmla="*/ 17844 w 6091008"/>
                <a:gd name="connsiteY136" fmla="*/ 1831433 h 6858000"/>
                <a:gd name="connsiteX137" fmla="*/ 0 w 6091008"/>
                <a:gd name="connsiteY137" fmla="*/ 1869131 h 6858000"/>
                <a:gd name="connsiteX138" fmla="*/ 0 w 6091008"/>
                <a:gd name="connsiteY138" fmla="*/ 1198550 h 6858000"/>
                <a:gd name="connsiteX139" fmla="*/ 185957 w 6091008"/>
                <a:gd name="connsiteY139" fmla="*/ 961506 h 6858000"/>
                <a:gd name="connsiteX140" fmla="*/ 689746 w 6091008"/>
                <a:gd name="connsiteY140" fmla="*/ 447064 h 6858000"/>
                <a:gd name="connsiteX141" fmla="*/ 827126 w 6091008"/>
                <a:gd name="connsiteY141" fmla="*/ 333881 h 6858000"/>
                <a:gd name="connsiteX142" fmla="*/ 968997 w 6091008"/>
                <a:gd name="connsiteY142" fmla="*/ 228085 h 6858000"/>
                <a:gd name="connsiteX143" fmla="*/ 1004883 w 6091008"/>
                <a:gd name="connsiteY143" fmla="*/ 202373 h 6858000"/>
                <a:gd name="connsiteX144" fmla="*/ 1022826 w 6091008"/>
                <a:gd name="connsiteY144" fmla="*/ 189517 h 6858000"/>
                <a:gd name="connsiteX145" fmla="*/ 1041187 w 6091008"/>
                <a:gd name="connsiteY145" fmla="*/ 177509 h 6858000"/>
                <a:gd name="connsiteX146" fmla="*/ 1114760 w 6091008"/>
                <a:gd name="connsiteY146" fmla="*/ 129512 h 6858000"/>
                <a:gd name="connsiteX147" fmla="*/ 1188498 w 6091008"/>
                <a:gd name="connsiteY147" fmla="*/ 81854 h 6858000"/>
                <a:gd name="connsiteX148" fmla="*/ 1263461 w 6091008"/>
                <a:gd name="connsiteY148" fmla="*/ 368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91008" h="6858000">
                  <a:moveTo>
                    <a:pt x="0" y="5476844"/>
                  </a:moveTo>
                  <a:lnTo>
                    <a:pt x="15220" y="5501668"/>
                  </a:lnTo>
                  <a:cubicBezTo>
                    <a:pt x="69097" y="5585141"/>
                    <a:pt x="130925" y="5654403"/>
                    <a:pt x="198940" y="5717964"/>
                  </a:cubicBezTo>
                  <a:lnTo>
                    <a:pt x="251499" y="5763842"/>
                  </a:lnTo>
                  <a:lnTo>
                    <a:pt x="308460" y="5806337"/>
                  </a:lnTo>
                  <a:cubicBezTo>
                    <a:pt x="326685" y="5820934"/>
                    <a:pt x="348384" y="5833667"/>
                    <a:pt x="368305" y="5847248"/>
                  </a:cubicBezTo>
                  <a:cubicBezTo>
                    <a:pt x="388782" y="5860683"/>
                    <a:pt x="408424" y="5874336"/>
                    <a:pt x="430451" y="5887305"/>
                  </a:cubicBezTo>
                  <a:cubicBezTo>
                    <a:pt x="601703" y="5991186"/>
                    <a:pt x="792871" y="6091279"/>
                    <a:pt x="975811" y="6205653"/>
                  </a:cubicBezTo>
                  <a:cubicBezTo>
                    <a:pt x="1159565" y="6318920"/>
                    <a:pt x="1337666" y="6443625"/>
                    <a:pt x="1510250" y="6575390"/>
                  </a:cubicBezTo>
                  <a:cubicBezTo>
                    <a:pt x="1658997" y="6690317"/>
                    <a:pt x="1824862" y="6774210"/>
                    <a:pt x="2002437" y="6825029"/>
                  </a:cubicBezTo>
                  <a:cubicBezTo>
                    <a:pt x="2046812" y="6837803"/>
                    <a:pt x="2091936" y="6848385"/>
                    <a:pt x="2137670" y="6856874"/>
                  </a:cubicBezTo>
                  <a:lnTo>
                    <a:pt x="2145778" y="6858000"/>
                  </a:lnTo>
                  <a:lnTo>
                    <a:pt x="1098858" y="6858000"/>
                  </a:lnTo>
                  <a:lnTo>
                    <a:pt x="1004166" y="6786858"/>
                  </a:lnTo>
                  <a:cubicBezTo>
                    <a:pt x="920997" y="6725805"/>
                    <a:pt x="837118" y="6666016"/>
                    <a:pt x="751974" y="6608169"/>
                  </a:cubicBezTo>
                  <a:lnTo>
                    <a:pt x="623305" y="6522172"/>
                  </a:lnTo>
                  <a:lnTo>
                    <a:pt x="492346" y="6437477"/>
                  </a:lnTo>
                  <a:lnTo>
                    <a:pt x="358536" y="6352312"/>
                  </a:lnTo>
                  <a:lnTo>
                    <a:pt x="290710" y="6308820"/>
                  </a:lnTo>
                  <a:lnTo>
                    <a:pt x="221792" y="6263122"/>
                  </a:lnTo>
                  <a:cubicBezTo>
                    <a:pt x="198889" y="6248595"/>
                    <a:pt x="175526" y="6231442"/>
                    <a:pt x="152460" y="6215106"/>
                  </a:cubicBezTo>
                  <a:cubicBezTo>
                    <a:pt x="129301" y="6198154"/>
                    <a:pt x="105988" y="6183223"/>
                    <a:pt x="83055" y="6163978"/>
                  </a:cubicBezTo>
                  <a:lnTo>
                    <a:pt x="14161" y="6109014"/>
                  </a:lnTo>
                  <a:lnTo>
                    <a:pt x="0" y="6096195"/>
                  </a:lnTo>
                  <a:close/>
                  <a:moveTo>
                    <a:pt x="3707444" y="0"/>
                  </a:moveTo>
                  <a:lnTo>
                    <a:pt x="4265528" y="0"/>
                  </a:lnTo>
                  <a:lnTo>
                    <a:pt x="4291472" y="15596"/>
                  </a:lnTo>
                  <a:cubicBezTo>
                    <a:pt x="4339292" y="47637"/>
                    <a:pt x="4385917" y="82210"/>
                    <a:pt x="4431124" y="119052"/>
                  </a:cubicBezTo>
                  <a:cubicBezTo>
                    <a:pt x="4612085" y="266897"/>
                    <a:pt x="4766658" y="451392"/>
                    <a:pt x="4899570" y="643769"/>
                  </a:cubicBezTo>
                  <a:cubicBezTo>
                    <a:pt x="5032421" y="836866"/>
                    <a:pt x="5144168" y="1037706"/>
                    <a:pt x="5247925" y="1232134"/>
                  </a:cubicBezTo>
                  <a:cubicBezTo>
                    <a:pt x="5299886" y="1329516"/>
                    <a:pt x="5349860" y="1425631"/>
                    <a:pt x="5401234" y="1518442"/>
                  </a:cubicBezTo>
                  <a:lnTo>
                    <a:pt x="5480921" y="1662114"/>
                  </a:lnTo>
                  <a:cubicBezTo>
                    <a:pt x="5508162" y="1711659"/>
                    <a:pt x="5535098" y="1761858"/>
                    <a:pt x="5561804" y="1812436"/>
                  </a:cubicBezTo>
                  <a:cubicBezTo>
                    <a:pt x="5668394" y="2015131"/>
                    <a:pt x="5769309" y="2228374"/>
                    <a:pt x="5855037" y="2457716"/>
                  </a:cubicBezTo>
                  <a:cubicBezTo>
                    <a:pt x="5940757" y="2686612"/>
                    <a:pt x="6011031" y="2932566"/>
                    <a:pt x="6052254" y="3193699"/>
                  </a:cubicBezTo>
                  <a:cubicBezTo>
                    <a:pt x="6093625" y="3454283"/>
                    <a:pt x="6103924" y="3730828"/>
                    <a:pt x="6073151" y="4004612"/>
                  </a:cubicBezTo>
                  <a:lnTo>
                    <a:pt x="6067309" y="4055890"/>
                  </a:lnTo>
                  <a:cubicBezTo>
                    <a:pt x="6065066" y="4072953"/>
                    <a:pt x="6062462" y="4089919"/>
                    <a:pt x="6059979" y="4106917"/>
                  </a:cubicBezTo>
                  <a:lnTo>
                    <a:pt x="6052371" y="4158016"/>
                  </a:lnTo>
                  <a:cubicBezTo>
                    <a:pt x="6049766" y="4174982"/>
                    <a:pt x="6046401" y="4191890"/>
                    <a:pt x="6043434" y="4208759"/>
                  </a:cubicBezTo>
                  <a:cubicBezTo>
                    <a:pt x="6037102" y="4242536"/>
                    <a:pt x="6031011" y="4276380"/>
                    <a:pt x="6023229" y="4309769"/>
                  </a:cubicBezTo>
                  <a:cubicBezTo>
                    <a:pt x="6015690" y="4343223"/>
                    <a:pt x="6008874" y="4376870"/>
                    <a:pt x="5999922" y="4409799"/>
                  </a:cubicBezTo>
                  <a:lnTo>
                    <a:pt x="5987157" y="4459369"/>
                  </a:lnTo>
                  <a:cubicBezTo>
                    <a:pt x="5982945" y="4476053"/>
                    <a:pt x="5978687" y="4492427"/>
                    <a:pt x="5973731" y="4508027"/>
                  </a:cubicBezTo>
                  <a:lnTo>
                    <a:pt x="5944653" y="4602538"/>
                  </a:lnTo>
                  <a:lnTo>
                    <a:pt x="5915334" y="4696982"/>
                  </a:lnTo>
                  <a:cubicBezTo>
                    <a:pt x="5905346" y="4728457"/>
                    <a:pt x="5892944" y="4759283"/>
                    <a:pt x="5881786" y="4790295"/>
                  </a:cubicBezTo>
                  <a:cubicBezTo>
                    <a:pt x="5791737" y="5038923"/>
                    <a:pt x="5677271" y="5280123"/>
                    <a:pt x="5539609" y="5504511"/>
                  </a:cubicBezTo>
                  <a:lnTo>
                    <a:pt x="5432400" y="5669348"/>
                  </a:lnTo>
                  <a:cubicBezTo>
                    <a:pt x="5423763" y="5683225"/>
                    <a:pt x="5413823" y="5696165"/>
                    <a:pt x="5404330" y="5709372"/>
                  </a:cubicBezTo>
                  <a:lnTo>
                    <a:pt x="5375525" y="5748757"/>
                  </a:lnTo>
                  <a:lnTo>
                    <a:pt x="5317831" y="5827355"/>
                  </a:lnTo>
                  <a:cubicBezTo>
                    <a:pt x="5308217" y="5840529"/>
                    <a:pt x="5298639" y="5853567"/>
                    <a:pt x="5288208" y="5865932"/>
                  </a:cubicBezTo>
                  <a:cubicBezTo>
                    <a:pt x="5283153" y="5872232"/>
                    <a:pt x="5278509" y="5878936"/>
                    <a:pt x="5273251" y="5885035"/>
                  </a:cubicBezTo>
                  <a:cubicBezTo>
                    <a:pt x="5267908" y="5890963"/>
                    <a:pt x="5262120" y="5896624"/>
                    <a:pt x="5256656" y="5902520"/>
                  </a:cubicBezTo>
                  <a:lnTo>
                    <a:pt x="5189858" y="5971616"/>
                  </a:lnTo>
                  <a:cubicBezTo>
                    <a:pt x="5178681" y="5982899"/>
                    <a:pt x="5167959" y="5994892"/>
                    <a:pt x="5156287" y="6005600"/>
                  </a:cubicBezTo>
                  <a:lnTo>
                    <a:pt x="5121598" y="6037962"/>
                  </a:lnTo>
                  <a:lnTo>
                    <a:pt x="5051798" y="6101838"/>
                  </a:lnTo>
                  <a:cubicBezTo>
                    <a:pt x="4864110" y="6268956"/>
                    <a:pt x="4663874" y="6407541"/>
                    <a:pt x="4463594" y="6532280"/>
                  </a:cubicBezTo>
                  <a:cubicBezTo>
                    <a:pt x="4438472" y="6547774"/>
                    <a:pt x="4413434" y="6563439"/>
                    <a:pt x="4388637" y="6579169"/>
                  </a:cubicBezTo>
                  <a:lnTo>
                    <a:pt x="4312856" y="6623337"/>
                  </a:lnTo>
                  <a:lnTo>
                    <a:pt x="4237558" y="6667632"/>
                  </a:lnTo>
                  <a:cubicBezTo>
                    <a:pt x="4212548" y="6682715"/>
                    <a:pt x="4186842" y="6695553"/>
                    <a:pt x="4161774" y="6709883"/>
                  </a:cubicBezTo>
                  <a:cubicBezTo>
                    <a:pt x="4111167" y="6737392"/>
                    <a:pt x="4061123" y="6766670"/>
                    <a:pt x="4010448" y="6792981"/>
                  </a:cubicBezTo>
                  <a:cubicBezTo>
                    <a:pt x="3985322" y="6806562"/>
                    <a:pt x="3960037" y="6820248"/>
                    <a:pt x="3935163" y="6834338"/>
                  </a:cubicBezTo>
                  <a:lnTo>
                    <a:pt x="3892887" y="6858000"/>
                  </a:lnTo>
                  <a:lnTo>
                    <a:pt x="2743942" y="6858000"/>
                  </a:lnTo>
                  <a:lnTo>
                    <a:pt x="2852577" y="6838910"/>
                  </a:lnTo>
                  <a:cubicBezTo>
                    <a:pt x="2949686" y="6818527"/>
                    <a:pt x="3046805" y="6791706"/>
                    <a:pt x="3143255" y="6759775"/>
                  </a:cubicBezTo>
                  <a:cubicBezTo>
                    <a:pt x="3239807" y="6727945"/>
                    <a:pt x="3335416" y="6689975"/>
                    <a:pt x="3430899" y="6650056"/>
                  </a:cubicBezTo>
                  <a:cubicBezTo>
                    <a:pt x="3526299" y="6609969"/>
                    <a:pt x="3621242" y="6565786"/>
                    <a:pt x="3713289" y="6514054"/>
                  </a:cubicBezTo>
                  <a:cubicBezTo>
                    <a:pt x="3805137" y="6460650"/>
                    <a:pt x="3895762" y="6401178"/>
                    <a:pt x="3981228" y="6334878"/>
                  </a:cubicBezTo>
                  <a:cubicBezTo>
                    <a:pt x="4024934" y="6303166"/>
                    <a:pt x="4066572" y="6268544"/>
                    <a:pt x="4107885" y="6233689"/>
                  </a:cubicBezTo>
                  <a:cubicBezTo>
                    <a:pt x="4128602" y="6216277"/>
                    <a:pt x="4149365" y="6199173"/>
                    <a:pt x="4169795" y="6181389"/>
                  </a:cubicBezTo>
                  <a:cubicBezTo>
                    <a:pt x="4189729" y="6163032"/>
                    <a:pt x="4209542" y="6144643"/>
                    <a:pt x="4229189" y="6125914"/>
                  </a:cubicBezTo>
                  <a:cubicBezTo>
                    <a:pt x="4387326" y="5978255"/>
                    <a:pt x="4528049" y="5812977"/>
                    <a:pt x="4652064" y="5641457"/>
                  </a:cubicBezTo>
                  <a:lnTo>
                    <a:pt x="4697555" y="5576516"/>
                  </a:lnTo>
                  <a:lnTo>
                    <a:pt x="4720492" y="5544537"/>
                  </a:lnTo>
                  <a:cubicBezTo>
                    <a:pt x="4728246" y="5533956"/>
                    <a:pt x="4734819" y="5522469"/>
                    <a:pt x="4741922" y="5511420"/>
                  </a:cubicBezTo>
                  <a:lnTo>
                    <a:pt x="4784179" y="5445022"/>
                  </a:lnTo>
                  <a:cubicBezTo>
                    <a:pt x="4787730" y="5439497"/>
                    <a:pt x="4791161" y="5433940"/>
                    <a:pt x="4794796" y="5428584"/>
                  </a:cubicBezTo>
                  <a:cubicBezTo>
                    <a:pt x="4798637" y="5423432"/>
                    <a:pt x="4803091" y="5418884"/>
                    <a:pt x="4807173" y="5413795"/>
                  </a:cubicBezTo>
                  <a:cubicBezTo>
                    <a:pt x="4815384" y="5403926"/>
                    <a:pt x="4822656" y="5393214"/>
                    <a:pt x="4830010" y="5382674"/>
                  </a:cubicBezTo>
                  <a:lnTo>
                    <a:pt x="4874298" y="5319323"/>
                  </a:lnTo>
                  <a:lnTo>
                    <a:pt x="4896484" y="5287734"/>
                  </a:lnTo>
                  <a:cubicBezTo>
                    <a:pt x="4903839" y="5277191"/>
                    <a:pt x="4911520" y="5266885"/>
                    <a:pt x="4918019" y="5255673"/>
                  </a:cubicBezTo>
                  <a:lnTo>
                    <a:pt x="4999238" y="5124058"/>
                  </a:lnTo>
                  <a:cubicBezTo>
                    <a:pt x="5102559" y="4945225"/>
                    <a:pt x="5185787" y="4753943"/>
                    <a:pt x="5251271" y="4554965"/>
                  </a:cubicBezTo>
                  <a:cubicBezTo>
                    <a:pt x="5259371" y="4530051"/>
                    <a:pt x="5268846" y="4505799"/>
                    <a:pt x="5276136" y="4480521"/>
                  </a:cubicBezTo>
                  <a:lnTo>
                    <a:pt x="5297442" y="4404389"/>
                  </a:lnTo>
                  <a:lnTo>
                    <a:pt x="5318953" y="4328458"/>
                  </a:lnTo>
                  <a:cubicBezTo>
                    <a:pt x="5322895" y="4315679"/>
                    <a:pt x="5325929" y="4303390"/>
                    <a:pt x="5328684" y="4291175"/>
                  </a:cubicBezTo>
                  <a:lnTo>
                    <a:pt x="5337470" y="4254522"/>
                  </a:lnTo>
                  <a:cubicBezTo>
                    <a:pt x="5343899" y="4230045"/>
                    <a:pt x="5348129" y="4205565"/>
                    <a:pt x="5353277" y="4181038"/>
                  </a:cubicBezTo>
                  <a:cubicBezTo>
                    <a:pt x="5358786" y="4156608"/>
                    <a:pt x="5362533" y="4132000"/>
                    <a:pt x="5366762" y="4107520"/>
                  </a:cubicBezTo>
                  <a:cubicBezTo>
                    <a:pt x="5368877" y="4095280"/>
                    <a:pt x="5371390" y="4083000"/>
                    <a:pt x="5373105" y="4070802"/>
                  </a:cubicBezTo>
                  <a:lnTo>
                    <a:pt x="5378288" y="4034066"/>
                  </a:lnTo>
                  <a:lnTo>
                    <a:pt x="5383471" y="3997331"/>
                  </a:lnTo>
                  <a:lnTo>
                    <a:pt x="5387373" y="3960547"/>
                  </a:lnTo>
                  <a:cubicBezTo>
                    <a:pt x="5408513" y="3764258"/>
                    <a:pt x="5404752" y="3567184"/>
                    <a:pt x="5375699" y="3369810"/>
                  </a:cubicBezTo>
                  <a:cubicBezTo>
                    <a:pt x="5347044" y="3172396"/>
                    <a:pt x="5293473" y="2975222"/>
                    <a:pt x="5225695" y="2777923"/>
                  </a:cubicBezTo>
                  <a:cubicBezTo>
                    <a:pt x="5157675" y="2580560"/>
                    <a:pt x="5075729" y="2382997"/>
                    <a:pt x="4989893" y="2181595"/>
                  </a:cubicBezTo>
                  <a:lnTo>
                    <a:pt x="4856777" y="1872581"/>
                  </a:lnTo>
                  <a:cubicBezTo>
                    <a:pt x="4811108" y="1763784"/>
                    <a:pt x="4768691" y="1655416"/>
                    <a:pt x="4729367" y="1547581"/>
                  </a:cubicBezTo>
                  <a:cubicBezTo>
                    <a:pt x="4650320" y="1331954"/>
                    <a:pt x="4585048" y="1118545"/>
                    <a:pt x="4510575" y="917244"/>
                  </a:cubicBezTo>
                  <a:cubicBezTo>
                    <a:pt x="4473339" y="816594"/>
                    <a:pt x="4433491" y="718925"/>
                    <a:pt x="4387446" y="626512"/>
                  </a:cubicBezTo>
                  <a:cubicBezTo>
                    <a:pt x="4341559" y="533993"/>
                    <a:pt x="4289352" y="446701"/>
                    <a:pt x="4227716" y="368510"/>
                  </a:cubicBezTo>
                  <a:cubicBezTo>
                    <a:pt x="4166554" y="290006"/>
                    <a:pt x="4096194" y="220222"/>
                    <a:pt x="4017774" y="161674"/>
                  </a:cubicBezTo>
                  <a:cubicBezTo>
                    <a:pt x="3939391" y="102989"/>
                    <a:pt x="3853034" y="55709"/>
                    <a:pt x="3761542" y="19860"/>
                  </a:cubicBezTo>
                  <a:lnTo>
                    <a:pt x="3727185" y="6533"/>
                  </a:lnTo>
                  <a:close/>
                  <a:moveTo>
                    <a:pt x="1325680" y="0"/>
                  </a:moveTo>
                  <a:lnTo>
                    <a:pt x="2347354" y="0"/>
                  </a:lnTo>
                  <a:lnTo>
                    <a:pt x="2262734" y="20581"/>
                  </a:lnTo>
                  <a:cubicBezTo>
                    <a:pt x="2164073" y="49233"/>
                    <a:pt x="2066423" y="82020"/>
                    <a:pt x="1969830" y="118108"/>
                  </a:cubicBezTo>
                  <a:cubicBezTo>
                    <a:pt x="1945675" y="127092"/>
                    <a:pt x="1921391" y="135598"/>
                    <a:pt x="1897367" y="145059"/>
                  </a:cubicBezTo>
                  <a:cubicBezTo>
                    <a:pt x="1873522" y="155302"/>
                    <a:pt x="1849679" y="165546"/>
                    <a:pt x="1825860" y="175210"/>
                  </a:cubicBezTo>
                  <a:lnTo>
                    <a:pt x="1754258" y="204746"/>
                  </a:lnTo>
                  <a:lnTo>
                    <a:pt x="1683442" y="237143"/>
                  </a:lnTo>
                  <a:cubicBezTo>
                    <a:pt x="1659851" y="247896"/>
                    <a:pt x="1636127" y="258172"/>
                    <a:pt x="1612330" y="268724"/>
                  </a:cubicBezTo>
                  <a:lnTo>
                    <a:pt x="1542244" y="303229"/>
                  </a:lnTo>
                  <a:lnTo>
                    <a:pt x="1471990" y="337395"/>
                  </a:lnTo>
                  <a:cubicBezTo>
                    <a:pt x="1448660" y="349103"/>
                    <a:pt x="1425927" y="362441"/>
                    <a:pt x="1402813" y="374794"/>
                  </a:cubicBezTo>
                  <a:lnTo>
                    <a:pt x="1333886" y="412702"/>
                  </a:lnTo>
                  <a:cubicBezTo>
                    <a:pt x="1310940" y="425394"/>
                    <a:pt x="1288842" y="440228"/>
                    <a:pt x="1266278" y="453907"/>
                  </a:cubicBezTo>
                  <a:lnTo>
                    <a:pt x="1199136" y="496266"/>
                  </a:lnTo>
                  <a:lnTo>
                    <a:pt x="1182302" y="506917"/>
                  </a:lnTo>
                  <a:lnTo>
                    <a:pt x="1166009" y="518449"/>
                  </a:lnTo>
                  <a:lnTo>
                    <a:pt x="1133302" y="541479"/>
                  </a:lnTo>
                  <a:lnTo>
                    <a:pt x="1067923" y="587403"/>
                  </a:lnTo>
                  <a:lnTo>
                    <a:pt x="1051509" y="598902"/>
                  </a:lnTo>
                  <a:lnTo>
                    <a:pt x="1035673" y="611145"/>
                  </a:lnTo>
                  <a:lnTo>
                    <a:pt x="1003878" y="635598"/>
                  </a:lnTo>
                  <a:cubicBezTo>
                    <a:pt x="961473" y="668248"/>
                    <a:pt x="918407" y="699983"/>
                    <a:pt x="877673" y="735582"/>
                  </a:cubicBezTo>
                  <a:cubicBezTo>
                    <a:pt x="711850" y="872792"/>
                    <a:pt x="555901" y="1026776"/>
                    <a:pt x="417533" y="1198720"/>
                  </a:cubicBezTo>
                  <a:cubicBezTo>
                    <a:pt x="278999" y="1370325"/>
                    <a:pt x="156917" y="1557820"/>
                    <a:pt x="54935" y="1756293"/>
                  </a:cubicBezTo>
                  <a:lnTo>
                    <a:pt x="17844" y="1831433"/>
                  </a:lnTo>
                  <a:lnTo>
                    <a:pt x="0" y="1869131"/>
                  </a:lnTo>
                  <a:lnTo>
                    <a:pt x="0" y="1198550"/>
                  </a:lnTo>
                  <a:lnTo>
                    <a:pt x="185957" y="961506"/>
                  </a:lnTo>
                  <a:cubicBezTo>
                    <a:pt x="342426" y="776600"/>
                    <a:pt x="509755" y="602849"/>
                    <a:pt x="689746" y="447064"/>
                  </a:cubicBezTo>
                  <a:cubicBezTo>
                    <a:pt x="733932" y="406795"/>
                    <a:pt x="780859" y="370795"/>
                    <a:pt x="827126" y="333881"/>
                  </a:cubicBezTo>
                  <a:cubicBezTo>
                    <a:pt x="872886" y="295949"/>
                    <a:pt x="921195" y="262526"/>
                    <a:pt x="968997" y="228085"/>
                  </a:cubicBezTo>
                  <a:lnTo>
                    <a:pt x="1004883" y="202373"/>
                  </a:lnTo>
                  <a:lnTo>
                    <a:pt x="1022826" y="189517"/>
                  </a:lnTo>
                  <a:lnTo>
                    <a:pt x="1041187" y="177509"/>
                  </a:lnTo>
                  <a:lnTo>
                    <a:pt x="1114760" y="129512"/>
                  </a:lnTo>
                  <a:cubicBezTo>
                    <a:pt x="1139435" y="113750"/>
                    <a:pt x="1163439" y="96630"/>
                    <a:pt x="1188498" y="81854"/>
                  </a:cubicBezTo>
                  <a:lnTo>
                    <a:pt x="1263461" y="36880"/>
                  </a:ln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D01D44A9-1D51-461B-A228-06F6C500B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9"/>
              <a:ext cx="6055600" cy="6858000"/>
            </a:xfrm>
            <a:custGeom>
              <a:avLst/>
              <a:gdLst>
                <a:gd name="connsiteX0" fmla="*/ 0 w 6055600"/>
                <a:gd name="connsiteY0" fmla="*/ 5960220 h 6858000"/>
                <a:gd name="connsiteX1" fmla="*/ 36039 w 6055600"/>
                <a:gd name="connsiteY1" fmla="*/ 6002605 h 6858000"/>
                <a:gd name="connsiteX2" fmla="*/ 92950 w 6055600"/>
                <a:gd name="connsiteY2" fmla="*/ 6059050 h 6858000"/>
                <a:gd name="connsiteX3" fmla="*/ 153706 w 6055600"/>
                <a:gd name="connsiteY3" fmla="*/ 6111427 h 6858000"/>
                <a:gd name="connsiteX4" fmla="*/ 216806 w 6055600"/>
                <a:gd name="connsiteY4" fmla="*/ 6161603 h 6858000"/>
                <a:gd name="connsiteX5" fmla="*/ 281945 w 6055600"/>
                <a:gd name="connsiteY5" fmla="*/ 6209777 h 6858000"/>
                <a:gd name="connsiteX6" fmla="*/ 553337 w 6055600"/>
                <a:gd name="connsiteY6" fmla="*/ 6391500 h 6858000"/>
                <a:gd name="connsiteX7" fmla="*/ 690543 w 6055600"/>
                <a:gd name="connsiteY7" fmla="*/ 6481634 h 6858000"/>
                <a:gd name="connsiteX8" fmla="*/ 827127 w 6055600"/>
                <a:gd name="connsiteY8" fmla="*/ 6573159 h 6858000"/>
                <a:gd name="connsiteX9" fmla="*/ 1095915 w 6055600"/>
                <a:gd name="connsiteY9" fmla="*/ 6762202 h 6858000"/>
                <a:gd name="connsiteX10" fmla="*/ 1224853 w 6055600"/>
                <a:gd name="connsiteY10" fmla="*/ 6858000 h 6858000"/>
                <a:gd name="connsiteX11" fmla="*/ 1154072 w 6055600"/>
                <a:gd name="connsiteY11" fmla="*/ 6858000 h 6858000"/>
                <a:gd name="connsiteX12" fmla="*/ 1073489 w 6055600"/>
                <a:gd name="connsiteY12" fmla="*/ 6799140 h 6858000"/>
                <a:gd name="connsiteX13" fmla="*/ 800175 w 6055600"/>
                <a:gd name="connsiteY13" fmla="*/ 6620441 h 6858000"/>
                <a:gd name="connsiteX14" fmla="*/ 231518 w 6055600"/>
                <a:gd name="connsiteY14" fmla="*/ 6299323 h 6858000"/>
                <a:gd name="connsiteX15" fmla="*/ 160401 w 6055600"/>
                <a:gd name="connsiteY15" fmla="*/ 6256627 h 6858000"/>
                <a:gd name="connsiteX16" fmla="*/ 89697 w 6055600"/>
                <a:gd name="connsiteY16" fmla="*/ 6211916 h 6858000"/>
                <a:gd name="connsiteX17" fmla="*/ 20148 w 6055600"/>
                <a:gd name="connsiteY17" fmla="*/ 6163835 h 6858000"/>
                <a:gd name="connsiteX18" fmla="*/ 0 w 6055600"/>
                <a:gd name="connsiteY18" fmla="*/ 6147796 h 6858000"/>
                <a:gd name="connsiteX19" fmla="*/ 3748345 w 6055600"/>
                <a:gd name="connsiteY19" fmla="*/ 0 h 6858000"/>
                <a:gd name="connsiteX20" fmla="*/ 4277792 w 6055600"/>
                <a:gd name="connsiteY20" fmla="*/ 0 h 6858000"/>
                <a:gd name="connsiteX21" fmla="*/ 4339531 w 6055600"/>
                <a:gd name="connsiteY21" fmla="*/ 40262 h 6858000"/>
                <a:gd name="connsiteX22" fmla="*/ 4476306 w 6055600"/>
                <a:gd name="connsiteY22" fmla="*/ 153922 h 6858000"/>
                <a:gd name="connsiteX23" fmla="*/ 4713639 w 6055600"/>
                <a:gd name="connsiteY23" fmla="*/ 422076 h 6858000"/>
                <a:gd name="connsiteX24" fmla="*/ 4906991 w 6055600"/>
                <a:gd name="connsiteY24" fmla="*/ 723463 h 6858000"/>
                <a:gd name="connsiteX25" fmla="*/ 5070511 w 6055600"/>
                <a:gd name="connsiteY25" fmla="*/ 1037524 h 6858000"/>
                <a:gd name="connsiteX26" fmla="*/ 5219493 w 6055600"/>
                <a:gd name="connsiteY26" fmla="*/ 1352079 h 6858000"/>
                <a:gd name="connsiteX27" fmla="*/ 5367779 w 6055600"/>
                <a:gd name="connsiteY27" fmla="*/ 1658945 h 6858000"/>
                <a:gd name="connsiteX28" fmla="*/ 5446095 w 6055600"/>
                <a:gd name="connsiteY28" fmla="*/ 1811301 h 6858000"/>
                <a:gd name="connsiteX29" fmla="*/ 5525115 w 6055600"/>
                <a:gd name="connsiteY29" fmla="*/ 1967103 h 6858000"/>
                <a:gd name="connsiteX30" fmla="*/ 5816642 w 6055600"/>
                <a:gd name="connsiteY30" fmla="*/ 2618837 h 6858000"/>
                <a:gd name="connsiteX31" fmla="*/ 6015787 w 6055600"/>
                <a:gd name="connsiteY31" fmla="*/ 3339957 h 6858000"/>
                <a:gd name="connsiteX32" fmla="*/ 6054206 w 6055600"/>
                <a:gd name="connsiteY32" fmla="*/ 3727239 h 6858000"/>
                <a:gd name="connsiteX33" fmla="*/ 6039811 w 6055600"/>
                <a:gd name="connsiteY33" fmla="*/ 4122735 h 6858000"/>
                <a:gd name="connsiteX34" fmla="*/ 5971601 w 6055600"/>
                <a:gd name="connsiteY34" fmla="*/ 4514288 h 6858000"/>
                <a:gd name="connsiteX35" fmla="*/ 5946751 w 6055600"/>
                <a:gd name="connsiteY35" fmla="*/ 4609838 h 6858000"/>
                <a:gd name="connsiteX36" fmla="*/ 5919986 w 6055600"/>
                <a:gd name="connsiteY36" fmla="*/ 4703178 h 6858000"/>
                <a:gd name="connsiteX37" fmla="*/ 5890731 w 6055600"/>
                <a:gd name="connsiteY37" fmla="*/ 4795992 h 6858000"/>
                <a:gd name="connsiteX38" fmla="*/ 5859058 w 6055600"/>
                <a:gd name="connsiteY38" fmla="*/ 4888015 h 6858000"/>
                <a:gd name="connsiteX39" fmla="*/ 5525053 w 6055600"/>
                <a:gd name="connsiteY39" fmla="*/ 5588449 h 6858000"/>
                <a:gd name="connsiteX40" fmla="*/ 5058962 w 6055600"/>
                <a:gd name="connsiteY40" fmla="*/ 6189929 h 6858000"/>
                <a:gd name="connsiteX41" fmla="*/ 4787706 w 6055600"/>
                <a:gd name="connsiteY41" fmla="*/ 6442985 h 6858000"/>
                <a:gd name="connsiteX42" fmla="*/ 4498686 w 6055600"/>
                <a:gd name="connsiteY42" fmla="*/ 6663678 h 6858000"/>
                <a:gd name="connsiteX43" fmla="*/ 4197167 w 6055600"/>
                <a:gd name="connsiteY43" fmla="*/ 6854053 h 6858000"/>
                <a:gd name="connsiteX44" fmla="*/ 4189720 w 6055600"/>
                <a:gd name="connsiteY44" fmla="*/ 6858000 h 6858000"/>
                <a:gd name="connsiteX45" fmla="*/ 3651929 w 6055600"/>
                <a:gd name="connsiteY45" fmla="*/ 6858000 h 6858000"/>
                <a:gd name="connsiteX46" fmla="*/ 3789040 w 6055600"/>
                <a:gd name="connsiteY46" fmla="*/ 6778034 h 6858000"/>
                <a:gd name="connsiteX47" fmla="*/ 4335568 w 6055600"/>
                <a:gd name="connsiteY47" fmla="*/ 6382709 h 6858000"/>
                <a:gd name="connsiteX48" fmla="*/ 4586923 w 6055600"/>
                <a:gd name="connsiteY48" fmla="*/ 6158577 h 6858000"/>
                <a:gd name="connsiteX49" fmla="*/ 4819585 w 6055600"/>
                <a:gd name="connsiteY49" fmla="*/ 5915847 h 6858000"/>
                <a:gd name="connsiteX50" fmla="*/ 5214727 w 6055600"/>
                <a:gd name="connsiteY50" fmla="*/ 5371094 h 6858000"/>
                <a:gd name="connsiteX51" fmla="*/ 5495409 w 6055600"/>
                <a:gd name="connsiteY51" fmla="*/ 4752778 h 6858000"/>
                <a:gd name="connsiteX52" fmla="*/ 5522322 w 6055600"/>
                <a:gd name="connsiteY52" fmla="*/ 4671511 h 6858000"/>
                <a:gd name="connsiteX53" fmla="*/ 5547631 w 6055600"/>
                <a:gd name="connsiteY53" fmla="*/ 4589675 h 6858000"/>
                <a:gd name="connsiteX54" fmla="*/ 5570792 w 6055600"/>
                <a:gd name="connsiteY54" fmla="*/ 4506978 h 6858000"/>
                <a:gd name="connsiteX55" fmla="*/ 5591541 w 6055600"/>
                <a:gd name="connsiteY55" fmla="*/ 4425334 h 6858000"/>
                <a:gd name="connsiteX56" fmla="*/ 5649500 w 6055600"/>
                <a:gd name="connsiteY56" fmla="*/ 4097286 h 6858000"/>
                <a:gd name="connsiteX57" fmla="*/ 5637615 w 6055600"/>
                <a:gd name="connsiteY57" fmla="*/ 3437524 h 6858000"/>
                <a:gd name="connsiteX58" fmla="*/ 5475454 w 6055600"/>
                <a:gd name="connsiteY58" fmla="*/ 2791575 h 6858000"/>
                <a:gd name="connsiteX59" fmla="*/ 5217600 w 6055600"/>
                <a:gd name="connsiteY59" fmla="*/ 2164719 h 6858000"/>
                <a:gd name="connsiteX60" fmla="*/ 5144941 w 6055600"/>
                <a:gd name="connsiteY60" fmla="*/ 2009490 h 6858000"/>
                <a:gd name="connsiteX61" fmla="*/ 5070052 w 6055600"/>
                <a:gd name="connsiteY61" fmla="*/ 1851823 h 6858000"/>
                <a:gd name="connsiteX62" fmla="*/ 4926984 w 6055600"/>
                <a:gd name="connsiteY62" fmla="*/ 1529226 h 6858000"/>
                <a:gd name="connsiteX63" fmla="*/ 4790925 w 6055600"/>
                <a:gd name="connsiteY63" fmla="*/ 1209923 h 6858000"/>
                <a:gd name="connsiteX64" fmla="*/ 4650559 w 6055600"/>
                <a:gd name="connsiteY64" fmla="*/ 902490 h 6858000"/>
                <a:gd name="connsiteX65" fmla="*/ 4491930 w 6055600"/>
                <a:gd name="connsiteY65" fmla="*/ 616919 h 6858000"/>
                <a:gd name="connsiteX66" fmla="*/ 4302323 w 6055600"/>
                <a:gd name="connsiteY66" fmla="*/ 366083 h 6858000"/>
                <a:gd name="connsiteX67" fmla="*/ 4072203 w 6055600"/>
                <a:gd name="connsiteY67" fmla="*/ 164982 h 6858000"/>
                <a:gd name="connsiteX68" fmla="*/ 3803964 w 6055600"/>
                <a:gd name="connsiteY68" fmla="*/ 21052 h 6858000"/>
                <a:gd name="connsiteX69" fmla="*/ 3768314 w 6055600"/>
                <a:gd name="connsiteY69" fmla="*/ 6826 h 6858000"/>
                <a:gd name="connsiteX70" fmla="*/ 1589779 w 6055600"/>
                <a:gd name="connsiteY70" fmla="*/ 0 h 6858000"/>
                <a:gd name="connsiteX71" fmla="*/ 1918056 w 6055600"/>
                <a:gd name="connsiteY71" fmla="*/ 0 h 6858000"/>
                <a:gd name="connsiteX72" fmla="*/ 1764243 w 6055600"/>
                <a:gd name="connsiteY72" fmla="*/ 55145 h 6858000"/>
                <a:gd name="connsiteX73" fmla="*/ 1313330 w 6055600"/>
                <a:gd name="connsiteY73" fmla="*/ 274424 h 6858000"/>
                <a:gd name="connsiteX74" fmla="*/ 295673 w 6055600"/>
                <a:gd name="connsiteY74" fmla="*/ 1187630 h 6858000"/>
                <a:gd name="connsiteX75" fmla="*/ 96207 w 6055600"/>
                <a:gd name="connsiteY75" fmla="*/ 1474327 h 6858000"/>
                <a:gd name="connsiteX76" fmla="*/ 0 w 6055600"/>
                <a:gd name="connsiteY76" fmla="*/ 1641460 h 6858000"/>
                <a:gd name="connsiteX77" fmla="*/ 0 w 6055600"/>
                <a:gd name="connsiteY77" fmla="*/ 1224218 h 6858000"/>
                <a:gd name="connsiteX78" fmla="*/ 150937 w 6055600"/>
                <a:gd name="connsiteY78" fmla="*/ 1040975 h 6858000"/>
                <a:gd name="connsiteX79" fmla="*/ 1264907 w 6055600"/>
                <a:gd name="connsiteY79" fmla="*/ 158248 h 6858000"/>
                <a:gd name="connsiteX80" fmla="*/ 1575167 w 6055600"/>
                <a:gd name="connsiteY80" fmla="*/ 56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55600" h="6858000">
                  <a:moveTo>
                    <a:pt x="0" y="5960220"/>
                  </a:moveTo>
                  <a:lnTo>
                    <a:pt x="36039" y="6002605"/>
                  </a:lnTo>
                  <a:cubicBezTo>
                    <a:pt x="54896" y="6021530"/>
                    <a:pt x="73635" y="6040425"/>
                    <a:pt x="92950" y="6059050"/>
                  </a:cubicBezTo>
                  <a:lnTo>
                    <a:pt x="153706" y="6111427"/>
                  </a:lnTo>
                  <a:cubicBezTo>
                    <a:pt x="173546" y="6129485"/>
                    <a:pt x="195722" y="6144912"/>
                    <a:pt x="216806" y="6161603"/>
                  </a:cubicBezTo>
                  <a:cubicBezTo>
                    <a:pt x="238229" y="6177961"/>
                    <a:pt x="259466" y="6194551"/>
                    <a:pt x="281945" y="6209777"/>
                  </a:cubicBezTo>
                  <a:cubicBezTo>
                    <a:pt x="369940" y="6272709"/>
                    <a:pt x="461791" y="6332004"/>
                    <a:pt x="553337" y="6391500"/>
                  </a:cubicBezTo>
                  <a:lnTo>
                    <a:pt x="690543" y="6481634"/>
                  </a:lnTo>
                  <a:lnTo>
                    <a:pt x="827127" y="6573159"/>
                  </a:lnTo>
                  <a:cubicBezTo>
                    <a:pt x="917674" y="6634511"/>
                    <a:pt x="1007156" y="6697737"/>
                    <a:pt x="1095915" y="6762202"/>
                  </a:cubicBezTo>
                  <a:lnTo>
                    <a:pt x="1224853" y="6858000"/>
                  </a:lnTo>
                  <a:lnTo>
                    <a:pt x="1154072" y="6858000"/>
                  </a:lnTo>
                  <a:lnTo>
                    <a:pt x="1073489" y="6799140"/>
                  </a:lnTo>
                  <a:cubicBezTo>
                    <a:pt x="983882" y="6736908"/>
                    <a:pt x="892851" y="6677125"/>
                    <a:pt x="800175" y="6620441"/>
                  </a:cubicBezTo>
                  <a:cubicBezTo>
                    <a:pt x="615108" y="6506015"/>
                    <a:pt x="422939" y="6407807"/>
                    <a:pt x="231518" y="6299323"/>
                  </a:cubicBezTo>
                  <a:cubicBezTo>
                    <a:pt x="207467" y="6286226"/>
                    <a:pt x="184098" y="6271045"/>
                    <a:pt x="160401" y="6256627"/>
                  </a:cubicBezTo>
                  <a:cubicBezTo>
                    <a:pt x="136809" y="6241811"/>
                    <a:pt x="112558" y="6228518"/>
                    <a:pt x="89697" y="6211916"/>
                  </a:cubicBezTo>
                  <a:lnTo>
                    <a:pt x="20148" y="6163835"/>
                  </a:lnTo>
                  <a:lnTo>
                    <a:pt x="0" y="6147796"/>
                  </a:lnTo>
                  <a:close/>
                  <a:moveTo>
                    <a:pt x="3748345" y="0"/>
                  </a:moveTo>
                  <a:lnTo>
                    <a:pt x="4277792" y="0"/>
                  </a:lnTo>
                  <a:lnTo>
                    <a:pt x="4339531" y="40262"/>
                  </a:lnTo>
                  <a:cubicBezTo>
                    <a:pt x="4386991" y="75346"/>
                    <a:pt x="4432680" y="113353"/>
                    <a:pt x="4476306" y="153922"/>
                  </a:cubicBezTo>
                  <a:cubicBezTo>
                    <a:pt x="4563779" y="234693"/>
                    <a:pt x="4642423" y="325982"/>
                    <a:pt x="4713639" y="422076"/>
                  </a:cubicBezTo>
                  <a:cubicBezTo>
                    <a:pt x="4784481" y="518635"/>
                    <a:pt x="4848552" y="619893"/>
                    <a:pt x="4906991" y="723463"/>
                  </a:cubicBezTo>
                  <a:cubicBezTo>
                    <a:pt x="4965582" y="826932"/>
                    <a:pt x="5019421" y="932243"/>
                    <a:pt x="5070511" y="1037524"/>
                  </a:cubicBezTo>
                  <a:cubicBezTo>
                    <a:pt x="5121871" y="1142738"/>
                    <a:pt x="5170833" y="1248016"/>
                    <a:pt x="5219493" y="1352079"/>
                  </a:cubicBezTo>
                  <a:cubicBezTo>
                    <a:pt x="5268459" y="1455943"/>
                    <a:pt x="5317204" y="1558756"/>
                    <a:pt x="5367779" y="1658945"/>
                  </a:cubicBezTo>
                  <a:lnTo>
                    <a:pt x="5446095" y="1811301"/>
                  </a:lnTo>
                  <a:cubicBezTo>
                    <a:pt x="5472584" y="1862992"/>
                    <a:pt x="5498885" y="1914915"/>
                    <a:pt x="5525115" y="1967103"/>
                  </a:cubicBezTo>
                  <a:cubicBezTo>
                    <a:pt x="5629428" y="2176256"/>
                    <a:pt x="5730254" y="2391411"/>
                    <a:pt x="5816642" y="2618837"/>
                  </a:cubicBezTo>
                  <a:cubicBezTo>
                    <a:pt x="5902562" y="2846137"/>
                    <a:pt x="5974641" y="3086291"/>
                    <a:pt x="6015787" y="3339957"/>
                  </a:cubicBezTo>
                  <a:cubicBezTo>
                    <a:pt x="6036373" y="3466512"/>
                    <a:pt x="6050262" y="3596084"/>
                    <a:pt x="6054206" y="3727239"/>
                  </a:cubicBezTo>
                  <a:cubicBezTo>
                    <a:pt x="6058266" y="3858425"/>
                    <a:pt x="6053460" y="3990915"/>
                    <a:pt x="6039811" y="4122735"/>
                  </a:cubicBezTo>
                  <a:cubicBezTo>
                    <a:pt x="6026397" y="4254618"/>
                    <a:pt x="6002552" y="4385688"/>
                    <a:pt x="5971601" y="4514288"/>
                  </a:cubicBezTo>
                  <a:cubicBezTo>
                    <a:pt x="5963342" y="4546050"/>
                    <a:pt x="5955885" y="4579019"/>
                    <a:pt x="5946751" y="4609838"/>
                  </a:cubicBezTo>
                  <a:lnTo>
                    <a:pt x="5919986" y="4703178"/>
                  </a:lnTo>
                  <a:lnTo>
                    <a:pt x="5890731" y="4795992"/>
                  </a:lnTo>
                  <a:cubicBezTo>
                    <a:pt x="5880825" y="4826888"/>
                    <a:pt x="5869667" y="4857307"/>
                    <a:pt x="5859058" y="4888015"/>
                  </a:cubicBezTo>
                  <a:cubicBezTo>
                    <a:pt x="5772112" y="5132558"/>
                    <a:pt x="5660551" y="5369373"/>
                    <a:pt x="5525053" y="5588449"/>
                  </a:cubicBezTo>
                  <a:cubicBezTo>
                    <a:pt x="5389674" y="5807557"/>
                    <a:pt x="5232835" y="6010440"/>
                    <a:pt x="5058962" y="6189929"/>
                  </a:cubicBezTo>
                  <a:cubicBezTo>
                    <a:pt x="4972125" y="6279771"/>
                    <a:pt x="4880998" y="6363650"/>
                    <a:pt x="4787706" y="6442985"/>
                  </a:cubicBezTo>
                  <a:cubicBezTo>
                    <a:pt x="4693655" y="6521410"/>
                    <a:pt x="4597439" y="6595290"/>
                    <a:pt x="4498686" y="6663678"/>
                  </a:cubicBezTo>
                  <a:cubicBezTo>
                    <a:pt x="4399893" y="6731984"/>
                    <a:pt x="4299240" y="6795191"/>
                    <a:pt x="4197167" y="6854053"/>
                  </a:cubicBezTo>
                  <a:lnTo>
                    <a:pt x="4189720" y="6858000"/>
                  </a:lnTo>
                  <a:lnTo>
                    <a:pt x="3651929" y="6858000"/>
                  </a:lnTo>
                  <a:lnTo>
                    <a:pt x="3789040" y="6778034"/>
                  </a:lnTo>
                  <a:cubicBezTo>
                    <a:pt x="3978462" y="6656931"/>
                    <a:pt x="4162446" y="6525734"/>
                    <a:pt x="4335568" y="6382709"/>
                  </a:cubicBezTo>
                  <a:cubicBezTo>
                    <a:pt x="4422084" y="6310901"/>
                    <a:pt x="4506335" y="6236787"/>
                    <a:pt x="4586923" y="6158577"/>
                  </a:cubicBezTo>
                  <a:cubicBezTo>
                    <a:pt x="4668153" y="6081248"/>
                    <a:pt x="4745649" y="6000086"/>
                    <a:pt x="4819585" y="5915847"/>
                  </a:cubicBezTo>
                  <a:cubicBezTo>
                    <a:pt x="4967573" y="5747401"/>
                    <a:pt x="5101426" y="5566247"/>
                    <a:pt x="5214727" y="5371094"/>
                  </a:cubicBezTo>
                  <a:cubicBezTo>
                    <a:pt x="5327795" y="5175879"/>
                    <a:pt x="5421090" y="4968427"/>
                    <a:pt x="5495409" y="4752778"/>
                  </a:cubicBezTo>
                  <a:cubicBezTo>
                    <a:pt x="5504291" y="4725712"/>
                    <a:pt x="5513872" y="4698834"/>
                    <a:pt x="5522322" y="4671511"/>
                  </a:cubicBezTo>
                  <a:lnTo>
                    <a:pt x="5547631" y="4589675"/>
                  </a:lnTo>
                  <a:lnTo>
                    <a:pt x="5570792" y="4506978"/>
                  </a:lnTo>
                  <a:cubicBezTo>
                    <a:pt x="5578845" y="4479265"/>
                    <a:pt x="5584485" y="4452605"/>
                    <a:pt x="5591541" y="4425334"/>
                  </a:cubicBezTo>
                  <a:cubicBezTo>
                    <a:pt x="5618002" y="4316765"/>
                    <a:pt x="5636850" y="4207148"/>
                    <a:pt x="5649500" y="4097286"/>
                  </a:cubicBezTo>
                  <a:cubicBezTo>
                    <a:pt x="5674602" y="3877368"/>
                    <a:pt x="5668749" y="3656091"/>
                    <a:pt x="5637615" y="3437524"/>
                  </a:cubicBezTo>
                  <a:cubicBezTo>
                    <a:pt x="5605861" y="3218934"/>
                    <a:pt x="5549060" y="3003118"/>
                    <a:pt x="5475454" y="2791575"/>
                  </a:cubicBezTo>
                  <a:cubicBezTo>
                    <a:pt x="5402070" y="2579668"/>
                    <a:pt x="5313111" y="2371656"/>
                    <a:pt x="5217600" y="2164719"/>
                  </a:cubicBezTo>
                  <a:cubicBezTo>
                    <a:pt x="5193627" y="2112994"/>
                    <a:pt x="5169419" y="2061207"/>
                    <a:pt x="5144941" y="2009490"/>
                  </a:cubicBezTo>
                  <a:lnTo>
                    <a:pt x="5070052" y="1851823"/>
                  </a:lnTo>
                  <a:cubicBezTo>
                    <a:pt x="5020031" y="1744421"/>
                    <a:pt x="4972748" y="1636620"/>
                    <a:pt x="4926984" y="1529226"/>
                  </a:cubicBezTo>
                  <a:lnTo>
                    <a:pt x="4790925" y="1209923"/>
                  </a:lnTo>
                  <a:cubicBezTo>
                    <a:pt x="4745458" y="1105158"/>
                    <a:pt x="4699567" y="1001976"/>
                    <a:pt x="4650559" y="902490"/>
                  </a:cubicBezTo>
                  <a:cubicBezTo>
                    <a:pt x="4601243" y="803205"/>
                    <a:pt x="4549606" y="706978"/>
                    <a:pt x="4491930" y="616919"/>
                  </a:cubicBezTo>
                  <a:cubicBezTo>
                    <a:pt x="4434712" y="526559"/>
                    <a:pt x="4372370" y="441762"/>
                    <a:pt x="4302323" y="366083"/>
                  </a:cubicBezTo>
                  <a:cubicBezTo>
                    <a:pt x="4232428" y="290304"/>
                    <a:pt x="4155542" y="222846"/>
                    <a:pt x="4072203" y="164982"/>
                  </a:cubicBezTo>
                  <a:cubicBezTo>
                    <a:pt x="3988864" y="107118"/>
                    <a:pt x="3898693" y="59316"/>
                    <a:pt x="3803964" y="21052"/>
                  </a:cubicBezTo>
                  <a:lnTo>
                    <a:pt x="3768314" y="6826"/>
                  </a:lnTo>
                  <a:close/>
                  <a:moveTo>
                    <a:pt x="1589779" y="0"/>
                  </a:moveTo>
                  <a:lnTo>
                    <a:pt x="1918056" y="0"/>
                  </a:lnTo>
                  <a:lnTo>
                    <a:pt x="1764243" y="55145"/>
                  </a:lnTo>
                  <a:cubicBezTo>
                    <a:pt x="1609764" y="115414"/>
                    <a:pt x="1458840" y="188978"/>
                    <a:pt x="1313330" y="274424"/>
                  </a:cubicBezTo>
                  <a:cubicBezTo>
                    <a:pt x="924625" y="501532"/>
                    <a:pt x="576885" y="817476"/>
                    <a:pt x="295673" y="1187630"/>
                  </a:cubicBezTo>
                  <a:cubicBezTo>
                    <a:pt x="225216" y="1280162"/>
                    <a:pt x="158640" y="1375858"/>
                    <a:pt x="96207" y="1474327"/>
                  </a:cubicBezTo>
                  <a:lnTo>
                    <a:pt x="0" y="1641460"/>
                  </a:lnTo>
                  <a:lnTo>
                    <a:pt x="0" y="1224218"/>
                  </a:lnTo>
                  <a:lnTo>
                    <a:pt x="150937" y="1040975"/>
                  </a:lnTo>
                  <a:cubicBezTo>
                    <a:pt x="478530" y="677729"/>
                    <a:pt x="858178" y="381092"/>
                    <a:pt x="1264907" y="158248"/>
                  </a:cubicBezTo>
                  <a:cubicBezTo>
                    <a:pt x="1366631" y="102619"/>
                    <a:pt x="1470177" y="51760"/>
                    <a:pt x="1575167" y="567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Graphic 8" descr="Handshake">
            <a:extLst>
              <a:ext uri="{FF2B5EF4-FFF2-40B4-BE49-F238E27FC236}">
                <a16:creationId xmlns:a16="http://schemas.microsoft.com/office/drawing/2014/main" id="{EF196B75-C08E-5720-9EB4-E8BB29C552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4437" y="1700784"/>
            <a:ext cx="3785616" cy="3785616"/>
          </a:xfrm>
          <a:prstGeom prst="rect">
            <a:avLst/>
          </a:prstGeom>
        </p:spPr>
      </p:pic>
      <p:sp>
        <p:nvSpPr>
          <p:cNvPr id="3" name="TextBox 2">
            <a:extLst>
              <a:ext uri="{FF2B5EF4-FFF2-40B4-BE49-F238E27FC236}">
                <a16:creationId xmlns:a16="http://schemas.microsoft.com/office/drawing/2014/main" id="{330E235E-3D77-40E8-D26C-3BA5AEBB6876}"/>
              </a:ext>
            </a:extLst>
          </p:cNvPr>
          <p:cNvSpPr txBox="1"/>
          <p:nvPr/>
        </p:nvSpPr>
        <p:spPr>
          <a:xfrm>
            <a:off x="6621072" y="2421683"/>
            <a:ext cx="4765949" cy="3353476"/>
          </a:xfrm>
          <a:prstGeom prst="rect">
            <a:avLst/>
          </a:prstGeom>
        </p:spPr>
        <p:txBody>
          <a:bodyPr vert="horz" lIns="91440" tIns="45720" rIns="91440" bIns="45720" rtlCol="0" anchor="t">
            <a:normAutofit fontScale="85000" lnSpcReduction="10000"/>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s-PR" sz="2400" b="0" i="0" u="none" strike="noStrike" kern="1200" cap="none" spc="0" normalizeH="0" baseline="0" noProof="0" dirty="0">
                <a:ln>
                  <a:noFill/>
                </a:ln>
                <a:solidFill>
                  <a:srgbClr val="44546A"/>
                </a:solidFill>
                <a:effectLst/>
                <a:uLnTx/>
                <a:uFillTx/>
                <a:latin typeface="Calibri" panose="020F0502020204030204"/>
                <a:ea typeface="+mn-ea"/>
                <a:cs typeface="+mn-cs"/>
              </a:rPr>
              <a:t>Construir relaciones sólidas con los clientes es la piedra angular del éxito en la industria de bienes raíces. Como mentor, fomentar un servicio al cliente excepcional no solo mejorará su reputación profesional, sino que también conducirá a la repetición de negocios y referencias valiosas.</a:t>
            </a:r>
          </a:p>
        </p:txBody>
      </p:sp>
      <p:pic>
        <p:nvPicPr>
          <p:cNvPr id="2" name="mod3sld21">
            <a:hlinkClick r:id="" action="ppaction://media"/>
            <a:extLst>
              <a:ext uri="{FF2B5EF4-FFF2-40B4-BE49-F238E27FC236}">
                <a16:creationId xmlns:a16="http://schemas.microsoft.com/office/drawing/2014/main" id="{4B0DEE31-0E81-1183-0EEB-A2EC3235299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140527" y="5790745"/>
            <a:ext cx="304800" cy="304800"/>
          </a:xfrm>
          <a:prstGeom prst="rect">
            <a:avLst/>
          </a:prstGeom>
        </p:spPr>
      </p:pic>
    </p:spTree>
    <p:extLst>
      <p:ext uri="{BB962C8B-B14F-4D97-AF65-F5344CB8AC3E}">
        <p14:creationId xmlns:p14="http://schemas.microsoft.com/office/powerpoint/2010/main" val="33135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2">
            <a:hlinkClick r:id="" action="ppaction://media"/>
            <a:extLst>
              <a:ext uri="{FF2B5EF4-FFF2-40B4-BE49-F238E27FC236}">
                <a16:creationId xmlns:a16="http://schemas.microsoft.com/office/drawing/2014/main" id="{7D765AA2-D40F-639D-4F39-1EE9A0F8A97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67841" y="5671705"/>
            <a:ext cx="304800" cy="304800"/>
          </a:xfrm>
          <a:prstGeom prst="rect">
            <a:avLst/>
          </a:prstGeom>
        </p:spPr>
      </p:pic>
    </p:spTree>
    <p:extLst>
      <p:ext uri="{BB962C8B-B14F-4D97-AF65-F5344CB8AC3E}">
        <p14:creationId xmlns:p14="http://schemas.microsoft.com/office/powerpoint/2010/main" val="42417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2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3">
            <a:hlinkClick r:id="" action="ppaction://media"/>
            <a:extLst>
              <a:ext uri="{FF2B5EF4-FFF2-40B4-BE49-F238E27FC236}">
                <a16:creationId xmlns:a16="http://schemas.microsoft.com/office/drawing/2014/main" id="{1E42C77A-44EA-BB80-F087-65FBA762F20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91918" y="5905500"/>
            <a:ext cx="304800" cy="304800"/>
          </a:xfrm>
          <a:prstGeom prst="rect">
            <a:avLst/>
          </a:prstGeom>
        </p:spPr>
      </p:pic>
    </p:spTree>
    <p:extLst>
      <p:ext uri="{BB962C8B-B14F-4D97-AF65-F5344CB8AC3E}">
        <p14:creationId xmlns:p14="http://schemas.microsoft.com/office/powerpoint/2010/main" val="58511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0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4">
            <a:hlinkClick r:id="" action="ppaction://media"/>
            <a:extLst>
              <a:ext uri="{FF2B5EF4-FFF2-40B4-BE49-F238E27FC236}">
                <a16:creationId xmlns:a16="http://schemas.microsoft.com/office/drawing/2014/main" id="{CC790EB6-8B20-B094-A06E-D25A321E07B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53541" y="5811982"/>
            <a:ext cx="304800" cy="304800"/>
          </a:xfrm>
          <a:prstGeom prst="rect">
            <a:avLst/>
          </a:prstGeom>
        </p:spPr>
      </p:pic>
    </p:spTree>
    <p:extLst>
      <p:ext uri="{BB962C8B-B14F-4D97-AF65-F5344CB8AC3E}">
        <p14:creationId xmlns:p14="http://schemas.microsoft.com/office/powerpoint/2010/main" val="355445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5">
            <a:hlinkClick r:id="" action="ppaction://media"/>
            <a:extLst>
              <a:ext uri="{FF2B5EF4-FFF2-40B4-BE49-F238E27FC236}">
                <a16:creationId xmlns:a16="http://schemas.microsoft.com/office/drawing/2014/main" id="{FD30E15D-C7C6-857A-6C54-5D0C20DC591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187286" y="5666509"/>
            <a:ext cx="270164" cy="304800"/>
          </a:xfrm>
          <a:prstGeom prst="rect">
            <a:avLst/>
          </a:prstGeom>
        </p:spPr>
      </p:pic>
    </p:spTree>
    <p:extLst>
      <p:ext uri="{BB962C8B-B14F-4D97-AF65-F5344CB8AC3E}">
        <p14:creationId xmlns:p14="http://schemas.microsoft.com/office/powerpoint/2010/main" val="234190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5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6">
            <a:hlinkClick r:id="" action="ppaction://media"/>
            <a:extLst>
              <a:ext uri="{FF2B5EF4-FFF2-40B4-BE49-F238E27FC236}">
                <a16:creationId xmlns:a16="http://schemas.microsoft.com/office/drawing/2014/main" id="{704D62DA-DE38-D293-D792-DCD4212BA5D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979468" y="5630141"/>
            <a:ext cx="304800" cy="304800"/>
          </a:xfrm>
          <a:prstGeom prst="rect">
            <a:avLst/>
          </a:prstGeom>
        </p:spPr>
      </p:pic>
    </p:spTree>
    <p:extLst>
      <p:ext uri="{BB962C8B-B14F-4D97-AF65-F5344CB8AC3E}">
        <p14:creationId xmlns:p14="http://schemas.microsoft.com/office/powerpoint/2010/main" val="27402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8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72849B-E054-CF14-11F4-FB176A9F3119}"/>
              </a:ext>
            </a:extLst>
          </p:cNvPr>
          <p:cNvSpPr txBox="1"/>
          <p:nvPr/>
        </p:nvSpPr>
        <p:spPr>
          <a:xfrm>
            <a:off x="941639" y="1473107"/>
            <a:ext cx="3205358" cy="3760068"/>
          </a:xfrm>
          <a:prstGeom prst="rect">
            <a:avLst/>
          </a:prstGeom>
          <a:noFill/>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Estrategias clave que puedes enseñar a tus aprendices para sobresalir en el servicio al cliente y la construcción de relaciones: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TextBox 2">
            <a:extLst>
              <a:ext uri="{FF2B5EF4-FFF2-40B4-BE49-F238E27FC236}">
                <a16:creationId xmlns:a16="http://schemas.microsoft.com/office/drawing/2014/main" id="{D9DA4A20-0E2C-FA6E-AFD2-4D5EDE87AE10}"/>
              </a:ext>
            </a:extLst>
          </p:cNvPr>
          <p:cNvGraphicFramePr/>
          <p:nvPr/>
        </p:nvGraphicFramePr>
        <p:xfrm>
          <a:off x="4996572" y="240798"/>
          <a:ext cx="6096866" cy="61202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mod3sld27">
            <a:hlinkClick r:id="" action="ppaction://media"/>
            <a:extLst>
              <a:ext uri="{FF2B5EF4-FFF2-40B4-BE49-F238E27FC236}">
                <a16:creationId xmlns:a16="http://schemas.microsoft.com/office/drawing/2014/main" id="{B91311B1-8B7D-A51F-AC17-B438FB648A5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109354" y="5791200"/>
            <a:ext cx="304800" cy="304800"/>
          </a:xfrm>
          <a:prstGeom prst="rect">
            <a:avLst/>
          </a:prstGeom>
        </p:spPr>
      </p:pic>
    </p:spTree>
    <p:extLst>
      <p:ext uri="{BB962C8B-B14F-4D97-AF65-F5344CB8AC3E}">
        <p14:creationId xmlns:p14="http://schemas.microsoft.com/office/powerpoint/2010/main" val="426202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Rompecabezas blanco con una pieza roja">
            <a:extLst>
              <a:ext uri="{FF2B5EF4-FFF2-40B4-BE49-F238E27FC236}">
                <a16:creationId xmlns:a16="http://schemas.microsoft.com/office/drawing/2014/main" id="{101729FA-D1C5-923A-ED38-954FBC0E4367}"/>
              </a:ext>
            </a:extLst>
          </p:cNvPr>
          <p:cNvPicPr>
            <a:picLocks noChangeAspect="1"/>
          </p:cNvPicPr>
          <p:nvPr/>
        </p:nvPicPr>
        <p:blipFill rotWithShape="1">
          <a:blip r:embed="rId4"/>
          <a:srcRect l="11126" r="9562"/>
          <a:stretch/>
        </p:blipFill>
        <p:spPr>
          <a:xfrm>
            <a:off x="1" y="10"/>
            <a:ext cx="9669642" cy="6857990"/>
          </a:xfrm>
          <a:prstGeom prst="rect">
            <a:avLst/>
          </a:prstGeom>
        </p:spPr>
      </p:pic>
      <p:sp>
        <p:nvSpPr>
          <p:cNvPr id="18" name="Rectangle 1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B267BB4-710F-5F42-D6A6-2F022CF4C84D}"/>
              </a:ext>
            </a:extLst>
          </p:cNvPr>
          <p:cNvSpPr txBox="1"/>
          <p:nvPr/>
        </p:nvSpPr>
        <p:spPr>
          <a:xfrm>
            <a:off x="7531610" y="365125"/>
            <a:ext cx="3822189" cy="1899912"/>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PR" sz="2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Módulo 4: </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PR" sz="28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Técnicas de Coaching y Desarrollo para Mentores Inmobiliarios</a:t>
            </a:r>
            <a:endParaRPr kumimoji="0" lang="en-US" sz="2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7049B3BA-96EF-3A6F-5596-0A20E6C5586A}"/>
              </a:ext>
            </a:extLst>
          </p:cNvPr>
          <p:cNvSpPr txBox="1"/>
          <p:nvPr/>
        </p:nvSpPr>
        <p:spPr>
          <a:xfrm>
            <a:off x="7531610" y="2434201"/>
            <a:ext cx="3822189" cy="3742762"/>
          </a:xfrm>
          <a:prstGeom prst="rect">
            <a:avLst/>
          </a:prstGeom>
        </p:spPr>
        <p:txBody>
          <a:bodyPr vert="horz" lIns="91440" tIns="45720" rIns="91440" bIns="45720" rtlCol="0">
            <a:normAutofit lnSpcReduction="10000"/>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s-PR" sz="32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Como mentor inmobiliario, su función es guiar y apoyar a los aspirantes a profesionales en su trayectoria profesional.</a:t>
            </a:r>
            <a:endParaRPr kumimoji="0" lang="es-PR"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mod3sld28">
            <a:hlinkClick r:id="" action="ppaction://media"/>
            <a:extLst>
              <a:ext uri="{FF2B5EF4-FFF2-40B4-BE49-F238E27FC236}">
                <a16:creationId xmlns:a16="http://schemas.microsoft.com/office/drawing/2014/main" id="{D230C0A2-538D-B495-49FF-A502B1D911D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69957" y="5786004"/>
            <a:ext cx="304800" cy="304800"/>
          </a:xfrm>
          <a:prstGeom prst="rect">
            <a:avLst/>
          </a:prstGeom>
        </p:spPr>
      </p:pic>
    </p:spTree>
    <p:extLst>
      <p:ext uri="{BB962C8B-B14F-4D97-AF65-F5344CB8AC3E}">
        <p14:creationId xmlns:p14="http://schemas.microsoft.com/office/powerpoint/2010/main" val="94016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lnSpcReduction="1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2.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Análisis de mercado y valoración:</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analizar las tendencias y los datos del mercado para identificar oportunidades de inversión prometedoras.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diferentes métodos de valoración de propiedades, incluido el análisis de ventas comparables, la capitalización de ingresos y el enfoque de costos.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Habilidad en el uso de datos de mercado y herramientas analíticas para respaldar las valoraciones de propiedades.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3">
            <a:hlinkClick r:id="" action="ppaction://media"/>
            <a:extLst>
              <a:ext uri="{FF2B5EF4-FFF2-40B4-BE49-F238E27FC236}">
                <a16:creationId xmlns:a16="http://schemas.microsoft.com/office/drawing/2014/main" id="{3D08730A-28EA-A641-ED28-B44AD249ED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59972" y="5797318"/>
            <a:ext cx="304800" cy="304800"/>
          </a:xfrm>
          <a:prstGeom prst="rect">
            <a:avLst/>
          </a:prstGeom>
        </p:spPr>
      </p:pic>
    </p:spTree>
    <p:extLst>
      <p:ext uri="{BB962C8B-B14F-4D97-AF65-F5344CB8AC3E}">
        <p14:creationId xmlns:p14="http://schemas.microsoft.com/office/powerpoint/2010/main" val="375406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50000"/>
              </a:lnSpc>
              <a:spcBef>
                <a:spcPts val="0"/>
              </a:spcBef>
              <a:spcAft>
                <a:spcPts val="800"/>
              </a:spcAft>
              <a:buClrTx/>
              <a:buSzTx/>
              <a:buFontTx/>
              <a:buNone/>
              <a:tabLst/>
              <a:defRPr/>
            </a:pPr>
            <a:r>
              <a:rPr kumimoji="0" lang="es-PR"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3.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Mercadeo y venta de propiedades:</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Habilidades efectivas de comunicación y negociación para atraer a compradores y vendedores potenciales.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Dominio de estrategias de marketing online y redes sociales para llegar a un público más amplio.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diferentes canales y plataformas de comercialización relevantes para el sector inmobiliario.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Fuertes habilidades de presentación y negociación para asegurar acuerdos.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4">
            <a:hlinkClick r:id="" action="ppaction://media"/>
            <a:extLst>
              <a:ext uri="{FF2B5EF4-FFF2-40B4-BE49-F238E27FC236}">
                <a16:creationId xmlns:a16="http://schemas.microsoft.com/office/drawing/2014/main" id="{A754BE83-5949-9F89-5521-A32C15C6A3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543050" y="5523691"/>
            <a:ext cx="304800" cy="304800"/>
          </a:xfrm>
          <a:prstGeom prst="rect">
            <a:avLst/>
          </a:prstGeom>
        </p:spPr>
      </p:pic>
    </p:spTree>
    <p:extLst>
      <p:ext uri="{BB962C8B-B14F-4D97-AF65-F5344CB8AC3E}">
        <p14:creationId xmlns:p14="http://schemas.microsoft.com/office/powerpoint/2010/main" val="3267317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4.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Opciones de financiamiento e hipotecas:</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Conocimiento de los diferentes tipos de préstamos hipotecarios y opciones de financiación disponibles para los compradores.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requisitos de calificación de préstamos y procesos de suscripción.</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guiar a los compradores a través del proceso de solicitud y aprobación del préstamo.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Familiaridad con los programas de asistencia para el pago inicial y otras opciones de financiamiento para compradores primerizos.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5">
            <a:hlinkClick r:id="" action="ppaction://media"/>
            <a:extLst>
              <a:ext uri="{FF2B5EF4-FFF2-40B4-BE49-F238E27FC236}">
                <a16:creationId xmlns:a16="http://schemas.microsoft.com/office/drawing/2014/main" id="{5690C9B9-42A7-03FA-69EE-E456EE446D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449532" y="5781732"/>
            <a:ext cx="304800" cy="304800"/>
          </a:xfrm>
          <a:prstGeom prst="rect">
            <a:avLst/>
          </a:prstGeom>
        </p:spPr>
      </p:pic>
    </p:spTree>
    <p:extLst>
      <p:ext uri="{BB962C8B-B14F-4D97-AF65-F5344CB8AC3E}">
        <p14:creationId xmlns:p14="http://schemas.microsoft.com/office/powerpoint/2010/main" val="2930733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8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5.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Transacciones de Bienes Raíces y Cierre:</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pasos involucrados en una transacción de bienes raíces, desde la cotización y comercialización hasta el cierre.</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Conocimiento de los requisitos de papeleo y documentación relevantes.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gestionar contratos, negociaciones y cierres de forma fluida y eficiente.</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Gran atención a los detalles y capacidad para garantizar que todos los pasos de la transacción se completen correctamente.</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6">
            <a:hlinkClick r:id="" action="ppaction://media"/>
            <a:extLst>
              <a:ext uri="{FF2B5EF4-FFF2-40B4-BE49-F238E27FC236}">
                <a16:creationId xmlns:a16="http://schemas.microsoft.com/office/drawing/2014/main" id="{8B849E57-4720-F974-809A-EF484C66AEE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678131" y="5797318"/>
            <a:ext cx="304800" cy="304800"/>
          </a:xfrm>
          <a:prstGeom prst="rect">
            <a:avLst/>
          </a:prstGeom>
        </p:spPr>
      </p:pic>
    </p:spTree>
    <p:extLst>
      <p:ext uri="{BB962C8B-B14F-4D97-AF65-F5344CB8AC3E}">
        <p14:creationId xmlns:p14="http://schemas.microsoft.com/office/powerpoint/2010/main" val="112897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160000"/>
              </a:lnSpc>
              <a:spcBef>
                <a:spcPts val="0"/>
              </a:spcBef>
              <a:spcAft>
                <a:spcPts val="800"/>
              </a:spcAft>
              <a:buClrTx/>
              <a:buSzTx/>
              <a:buFontTx/>
              <a:buNone/>
              <a:tabLst/>
              <a:defRPr/>
            </a:pPr>
            <a:r>
              <a:rPr kumimoji="0" lang="en-US"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6.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Tecnología</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y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herramientas</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 </a:t>
            </a:r>
            <a:r>
              <a:rPr kumimoji="0" lang="en-US" sz="2400" b="1" i="0" u="none" strike="noStrike" kern="100" cap="none" spc="0" normalizeH="0" baseline="0" noProof="0" dirty="0" err="1">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inmobiliarias</a:t>
            </a:r>
            <a:r>
              <a:rPr kumimoji="0" lang="en-US"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Competencia en el uso de diversas plataformas y herramientas tecnológicas relevantes para el sector inmobiliario, incluidos los sistemas de gestión de relaciones con los clientes (CRM), las herramientas de marketing en línea y el software de valoración de propiedades.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las tecnologías emergentes en la industria inmobiliaria, como los tours virtuales y la inteligencia artificial.</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aprovechar la tecnología para mejorar la eficiencia y la eficacia en diversos aspectos del trabajo inmobiliario.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7">
            <a:hlinkClick r:id="" action="ppaction://media"/>
            <a:extLst>
              <a:ext uri="{FF2B5EF4-FFF2-40B4-BE49-F238E27FC236}">
                <a16:creationId xmlns:a16="http://schemas.microsoft.com/office/drawing/2014/main" id="{EE65EA4C-F174-362D-08C1-A5B7A46F5C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511878" y="5837959"/>
            <a:ext cx="304800" cy="304800"/>
          </a:xfrm>
          <a:prstGeom prst="rect">
            <a:avLst/>
          </a:prstGeom>
        </p:spPr>
      </p:pic>
    </p:spTree>
    <p:extLst>
      <p:ext uri="{BB962C8B-B14F-4D97-AF65-F5344CB8AC3E}">
        <p14:creationId xmlns:p14="http://schemas.microsoft.com/office/powerpoint/2010/main" val="215256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4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a:ln>
                  <a:noFill/>
                </a:ln>
                <a:solidFill>
                  <a:prstClr val="black"/>
                </a:solidFill>
                <a:effectLst/>
                <a:uLnTx/>
                <a:uFillTx/>
                <a:latin typeface="Calibri Light" panose="020F0302020204030204"/>
                <a:ea typeface="+mn-ea"/>
                <a:cs typeface="+mn-cs"/>
              </a:rPr>
              <a:t>Estas son algunas áreas clave en las que los aspirantes y los actuales profesionales de bienes raíces deben enfocarse:</a:t>
            </a:r>
            <a:endParaRPr kumimoji="0" lang="en-US" sz="3300" b="0"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fontScale="92500" lnSpcReduction="20000"/>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s-PR"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7.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Creación de redes y relaciones:</a:t>
            </a:r>
            <a:endParaRPr kumimoji="0" lang="en-US"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Habilidad en la construcción y en el mantenimiento de relaciones con otros profesionales en la industria de bienes raíces, incluyendo agentes, corredores, prestamistas, y compañías de títulos.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Habilidades efectivas de comunicación y creación de redes para generar clientes potenciales y referencias.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5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generar confianza y relación con los clientes para desarrollar relaciones a largo plazo.</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8">
            <a:hlinkClick r:id="" action="ppaction://media"/>
            <a:extLst>
              <a:ext uri="{FF2B5EF4-FFF2-40B4-BE49-F238E27FC236}">
                <a16:creationId xmlns:a16="http://schemas.microsoft.com/office/drawing/2014/main" id="{C0017545-3536-A4EA-BE6E-21E4DA1907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19695" y="5917278"/>
            <a:ext cx="304800" cy="304800"/>
          </a:xfrm>
          <a:prstGeom prst="rect">
            <a:avLst/>
          </a:prstGeom>
        </p:spPr>
      </p:pic>
    </p:spTree>
    <p:extLst>
      <p:ext uri="{BB962C8B-B14F-4D97-AF65-F5344CB8AC3E}">
        <p14:creationId xmlns:p14="http://schemas.microsoft.com/office/powerpoint/2010/main" val="379995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C756C12-C095-05BC-FA45-22ABC81E3B13}"/>
              </a:ext>
            </a:extLst>
          </p:cNvPr>
          <p:cNvSpPr txBox="1"/>
          <p:nvPr/>
        </p:nvSpPr>
        <p:spPr>
          <a:xfrm>
            <a:off x="876301" y="1060682"/>
            <a:ext cx="3937240" cy="3047235"/>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Estas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son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algunas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áreas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clave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las que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aspirantes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y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los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actuales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profesionales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de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bienes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raíces</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deben</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3300" b="1" i="0" u="none" strike="noStrike" kern="1200" cap="none" spc="0" normalizeH="0" baseline="0" noProof="0" dirty="0" err="1">
                <a:ln>
                  <a:noFill/>
                </a:ln>
                <a:solidFill>
                  <a:prstClr val="black"/>
                </a:solidFill>
                <a:effectLst/>
                <a:uLnTx/>
                <a:uFillTx/>
                <a:latin typeface="Calibri Light" panose="020F0302020204030204"/>
                <a:ea typeface="+mn-ea"/>
                <a:cs typeface="+mn-cs"/>
              </a:rPr>
              <a:t>enfocarse</a:t>
            </a:r>
            <a:r>
              <a:rPr kumimoji="0" lang="en-US" sz="3300" b="1" i="0" u="none" strike="noStrike" kern="1200" cap="none" spc="0" normalizeH="0" baseline="0" noProof="0" dirty="0">
                <a:ln>
                  <a:noFill/>
                </a:ln>
                <a:solidFill>
                  <a:prstClr val="black"/>
                </a:solidFill>
                <a:effectLst/>
                <a:uLnTx/>
                <a:uFillTx/>
                <a:latin typeface="Calibri Light" panose="020F0302020204030204"/>
                <a:ea typeface="+mn-ea"/>
                <a:cs typeface="+mn-cs"/>
              </a:rPr>
              <a:t>:</a:t>
            </a:r>
            <a:endParaRPr kumimoji="0" lang="en-US" sz="33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5" name="TextBox 4">
            <a:extLst>
              <a:ext uri="{FF2B5EF4-FFF2-40B4-BE49-F238E27FC236}">
                <a16:creationId xmlns:a16="http://schemas.microsoft.com/office/drawing/2014/main" id="{CD26CD76-5ED5-E50C-FB0D-2DB1CEC3F884}"/>
              </a:ext>
            </a:extLst>
          </p:cNvPr>
          <p:cNvSpPr txBox="1"/>
          <p:nvPr/>
        </p:nvSpPr>
        <p:spPr>
          <a:xfrm>
            <a:off x="6106175" y="1035843"/>
            <a:ext cx="5150643" cy="4561393"/>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24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8. </a:t>
            </a:r>
            <a:r>
              <a:rPr kumimoji="0" lang="es-PR" sz="2400" b="1"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Gestión Empresarial y Contabilidad:</a:t>
            </a:r>
            <a:endParaRPr kumimoji="0" lang="es-PR" sz="24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Comprensión de los principios básicos de contabilidad y gestión financiera.</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Capacidad para presupuestar, realizar un seguimiento de los gastos y administrar el flujo de efectivo de manera efectiva.</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Conocimiento de las prácticas de seguros comerciales y gestión de riesgos.</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800"/>
              </a:spcAft>
              <a:buClrTx/>
              <a:buSzPts val="1000"/>
              <a:buFont typeface="Symbol" panose="05050102010706020507" pitchFamily="18" charset="2"/>
              <a:buChar char=""/>
              <a:tabLst>
                <a:tab pos="457200" algn="l"/>
              </a:tabLst>
              <a:defRPr/>
            </a:pPr>
            <a:r>
              <a:rPr kumimoji="0" lang="es-PR" sz="1800" b="0" i="0" u="none" strike="noStrike" kern="1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Times New Roman" panose="02020603050405020304" pitchFamily="18" charset="0"/>
              </a:rPr>
              <a:t>Fuertes habilidades organizativas y de gestión del tiempo para priorizar tareas y cumplir con los plazos de manera efectiva.</a:t>
            </a:r>
            <a:endParaRPr kumimoji="0" lang="en-US" sz="18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12" name="Group 11">
            <a:extLst>
              <a:ext uri="{FF2B5EF4-FFF2-40B4-BE49-F238E27FC236}">
                <a16:creationId xmlns:a16="http://schemas.microsoft.com/office/drawing/2014/main" id="{968EC965-623E-8BF3-985A-953E5C13162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222078"/>
            <a:ext cx="12207199" cy="639001"/>
            <a:chOff x="-5025" y="6222078"/>
            <a:chExt cx="12207199" cy="639001"/>
          </a:xfrm>
        </p:grpSpPr>
        <p:sp>
          <p:nvSpPr>
            <p:cNvPr id="13" name="Rectangle 12">
              <a:extLst>
                <a:ext uri="{FF2B5EF4-FFF2-40B4-BE49-F238E27FC236}">
                  <a16:creationId xmlns:a16="http://schemas.microsoft.com/office/drawing/2014/main" id="{3D95F932-C833-697F-9C8B-846A4C713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5779075" y="437979"/>
              <a:ext cx="639000"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B87D2FB-6AB1-6569-F43A-2CB44F77D3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08412" y="3577490"/>
              <a:ext cx="639000" cy="5928176"/>
            </a:xfrm>
            <a:prstGeom prst="rect">
              <a:avLst/>
            </a:prstGeom>
            <a:gradFill>
              <a:gsLst>
                <a:gs pos="3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 name="mod3sld9">
            <a:hlinkClick r:id="" action="ppaction://media"/>
            <a:extLst>
              <a:ext uri="{FF2B5EF4-FFF2-40B4-BE49-F238E27FC236}">
                <a16:creationId xmlns:a16="http://schemas.microsoft.com/office/drawing/2014/main" id="{C4934B2F-DC21-FFFD-7A3F-0294480058B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23604" y="5757257"/>
            <a:ext cx="304800" cy="304800"/>
          </a:xfrm>
          <a:prstGeom prst="rect">
            <a:avLst/>
          </a:prstGeom>
        </p:spPr>
      </p:pic>
    </p:spTree>
    <p:extLst>
      <p:ext uri="{BB962C8B-B14F-4D97-AF65-F5344CB8AC3E}">
        <p14:creationId xmlns:p14="http://schemas.microsoft.com/office/powerpoint/2010/main" val="1274066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2169</Words>
  <Application>Microsoft Office PowerPoint</Application>
  <PresentationFormat>Widescreen</PresentationFormat>
  <Paragraphs>155</Paragraphs>
  <Slides>28</Slides>
  <Notes>2</Notes>
  <HiddenSlides>0</HiddenSlides>
  <MMClips>28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Candara</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Property Outlet LLC</dc:creator>
  <cp:lastModifiedBy>Property Outlet LLC</cp:lastModifiedBy>
  <cp:revision>2</cp:revision>
  <dcterms:created xsi:type="dcterms:W3CDTF">2023-12-26T20:34:51Z</dcterms:created>
  <dcterms:modified xsi:type="dcterms:W3CDTF">2023-12-26T21:55:17Z</dcterms:modified>
</cp:coreProperties>
</file>