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1" r:id="rId3"/>
    <p:sldId id="300" r:id="rId4"/>
    <p:sldId id="299" r:id="rId5"/>
    <p:sldId id="279" r:id="rId6"/>
    <p:sldId id="294" r:id="rId7"/>
    <p:sldId id="315" r:id="rId8"/>
    <p:sldId id="277" r:id="rId9"/>
    <p:sldId id="272" r:id="rId10"/>
    <p:sldId id="289" r:id="rId11"/>
    <p:sldId id="273" r:id="rId12"/>
    <p:sldId id="275" r:id="rId13"/>
    <p:sldId id="313" r:id="rId14"/>
    <p:sldId id="31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41E"/>
    <a:srgbClr val="424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5" autoAdjust="0"/>
    <p:restoredTop sz="89049" autoAdjust="0"/>
  </p:normalViewPr>
  <p:slideViewPr>
    <p:cSldViewPr snapToGrid="0" snapToObjects="1" showGuides="1">
      <p:cViewPr>
        <p:scale>
          <a:sx n="77" d="100"/>
          <a:sy n="77" d="100"/>
        </p:scale>
        <p:origin x="-846" y="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E862-AA2E-A649-A23D-0AE53E0EBE06}" type="datetimeFigureOut">
              <a:rPr lang="en-US" smtClean="0"/>
              <a:pPr/>
              <a:t>5/31/2016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FA731-96C6-1C4F-A61E-653465578A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2988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059E9-8F59-5E4A-8D32-145BF5A743B5}" type="datetimeFigureOut">
              <a:rPr lang="en-US" smtClean="0"/>
              <a:pPr/>
              <a:t>5/31/2016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0ACEF-038B-C84F-B8C5-91258E24176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9833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Fees rise with inflation</a:t>
            </a:r>
            <a:r>
              <a:rPr lang="en-GB" baseline="0" dirty="0" smtClean="0"/>
              <a:t> year-on-year but never more than 5% of previous years fees.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22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125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usic_dia_title_strip.png"/>
          <p:cNvPicPr>
            <a:picLocks noChangeAspect="1"/>
          </p:cNvPicPr>
          <p:nvPr userDrawn="1"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78413"/>
            <a:ext cx="9144000" cy="214131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453" y="1986858"/>
            <a:ext cx="6663634" cy="1502881"/>
          </a:xfrm>
        </p:spPr>
        <p:txBody>
          <a:bodyPr anchor="t" anchorCtr="0">
            <a:noAutofit/>
          </a:bodyPr>
          <a:lstStyle>
            <a:lvl1pPr>
              <a:defRPr sz="4500">
                <a:solidFill>
                  <a:schemeClr val="accent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54218"/>
            <a:ext cx="5487504" cy="778565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0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62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0553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116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34412" y="6405442"/>
            <a:ext cx="432501" cy="452558"/>
          </a:xfrm>
        </p:spPr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800"/>
            </a:lvl1pPr>
          </a:lstStyle>
          <a:p>
            <a:r>
              <a:rPr lang="en-GB" sz="2600" b="0" i="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Custom Layout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6051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78413"/>
            <a:ext cx="9143999" cy="214131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453" y="1986858"/>
            <a:ext cx="6663634" cy="1502881"/>
          </a:xfrm>
        </p:spPr>
        <p:txBody>
          <a:bodyPr anchor="t" anchorCtr="0">
            <a:noAutofit/>
          </a:bodyPr>
          <a:lstStyle>
            <a:lvl1pPr>
              <a:defRPr sz="4500">
                <a:solidFill>
                  <a:schemeClr val="accent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54218"/>
            <a:ext cx="5487504" cy="778565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0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9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85750" indent="-285750">
              <a:buSzPct val="120000"/>
              <a:buFont typeface="Wingdings" charset="2"/>
              <a:buChar char="§"/>
              <a:defRPr/>
            </a:lvl1pPr>
            <a:lvl2pPr marL="285750" indent="-285750">
              <a:buSzPct val="120000"/>
              <a:buFont typeface="Wingdings" charset="2"/>
              <a:buChar char="§"/>
              <a:defRPr/>
            </a:lvl2pPr>
            <a:lvl3pPr marL="173038" indent="-171450">
              <a:buSzPct val="120000"/>
              <a:buFont typeface="Wingdings" charset="2"/>
              <a:buChar char="§"/>
              <a:defRPr/>
            </a:lvl3pPr>
            <a:lvl4pPr marL="173038" indent="-171450">
              <a:buSzPct val="120000"/>
              <a:buFont typeface="Wingdings" charset="2"/>
              <a:buChar char="§"/>
              <a:defRPr/>
            </a:lvl4pPr>
            <a:lvl5pPr marL="173038" indent="-171450">
              <a:buSzPct val="120000"/>
              <a:buFont typeface="Wingdings" charset="2"/>
              <a:buChar char="§"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948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usic_dia_divider_page_white.png"/>
          <p:cNvPicPr>
            <a:picLocks noChangeAspect="1"/>
          </p:cNvPicPr>
          <p:nvPr userDrawn="1"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2984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015" y="4091608"/>
            <a:ext cx="9143999" cy="183873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406900"/>
            <a:ext cx="6892209" cy="1362075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8802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usic_dia_divider_page_white.png"/>
          <p:cNvPicPr>
            <a:picLocks noChangeAspect="1"/>
          </p:cNvPicPr>
          <p:nvPr userDrawn="1"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2984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015" y="4091608"/>
            <a:ext cx="9143999" cy="183873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406900"/>
            <a:ext cx="6892209" cy="1362075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7571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2984" cy="685799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015" y="4091608"/>
            <a:ext cx="9143999" cy="183873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406900"/>
            <a:ext cx="6892209" cy="1362075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888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 with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72009"/>
            <a:ext cx="9144000" cy="1785991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015" y="4091608"/>
            <a:ext cx="9143999" cy="183873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406900"/>
            <a:ext cx="6892209" cy="1362075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588" y="0"/>
            <a:ext cx="9145588" cy="4090988"/>
          </a:xfrm>
          <a:solidFill>
            <a:schemeClr val="tx2">
              <a:lumMod val="25000"/>
              <a:lumOff val="75000"/>
            </a:schemeClr>
          </a:solidFill>
        </p:spPr>
        <p:txBody>
          <a:bodyPr lIns="72000" tIns="72000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191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92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98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30696"/>
            <a:ext cx="9144000" cy="92213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0696"/>
            <a:ext cx="8229600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412" y="6398526"/>
            <a:ext cx="432501" cy="452558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t" anchorCtr="0"/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777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6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2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12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ts val="1200"/>
        </a:spcBef>
        <a:buFont typeface="Arial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international@royalholloway.ac.uk" TargetMode="External"/><Relationship Id="rId3" Type="http://schemas.openxmlformats.org/officeDocument/2006/relationships/image" Target="../media/image20.png"/><Relationship Id="rId7" Type="http://schemas.openxmlformats.org/officeDocument/2006/relationships/hyperlink" Target="http://www.royalholloway.ac.uk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4.jpg"/><Relationship Id="rId4" Type="http://schemas.openxmlformats.org/officeDocument/2006/relationships/image" Target="../media/image21.jpe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hyperlink" Target="http://www.seapex.org/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21164" r="5975" b="8360"/>
          <a:stretch/>
        </p:blipFill>
        <p:spPr>
          <a:xfrm>
            <a:off x="4592965" y="0"/>
            <a:ext cx="4507492" cy="2685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453" y="2204572"/>
            <a:ext cx="6663634" cy="1502881"/>
          </a:xfrm>
        </p:spPr>
        <p:txBody>
          <a:bodyPr/>
          <a:lstStyle/>
          <a:p>
            <a:r>
              <a:rPr lang="en-GB" dirty="0" smtClean="0"/>
              <a:t>Royal Holloway, </a:t>
            </a:r>
            <a:br>
              <a:rPr lang="en-GB" dirty="0" smtClean="0"/>
            </a:br>
            <a:r>
              <a:rPr lang="en-GB" dirty="0" smtClean="0"/>
              <a:t>University of London</a:t>
            </a:r>
            <a:endParaRPr lang="en-GB" dirty="0"/>
          </a:p>
        </p:txBody>
      </p:sp>
      <p:pic>
        <p:nvPicPr>
          <p:cNvPr id="5" name="Picture 4" descr="SEALogo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31" y="4657949"/>
            <a:ext cx="4316131" cy="85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2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Traditional yet modern</a:t>
            </a:r>
            <a:endParaRPr lang="en-GB" b="1" dirty="0"/>
          </a:p>
        </p:txBody>
      </p:sp>
      <p:pic>
        <p:nvPicPr>
          <p:cNvPr id="4" name="Picture 29" descr="2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7493" y="4202997"/>
            <a:ext cx="1728787" cy="222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0" descr="founders_from_abov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4412" y="4202997"/>
            <a:ext cx="2592387" cy="227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6" descr="Windsor 0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8325" y="1711407"/>
            <a:ext cx="3100388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7"/>
          <p:cNvPicPr preferRelativeResize="0">
            <a:picLocks noChangeArrowheads="1" noChangeShapeType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00513" y="1697119"/>
            <a:ext cx="4586287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4412" y="6398526"/>
            <a:ext cx="432501" cy="452558"/>
          </a:xfrm>
        </p:spPr>
        <p:txBody>
          <a:bodyPr/>
          <a:lstStyle/>
          <a:p>
            <a:pPr>
              <a:defRPr/>
            </a:pPr>
            <a:fld id="{E9961F79-CE60-4B43-8F61-D123FAE7F983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3074" name="Picture 2" descr="WBTDSC99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4202997"/>
            <a:ext cx="3205528" cy="213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59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5809" t="18534" r="13485" b="18319"/>
          <a:stretch>
            <a:fillRect/>
          </a:stretch>
        </p:blipFill>
        <p:spPr bwMode="auto">
          <a:xfrm>
            <a:off x="726587" y="1656495"/>
            <a:ext cx="7754474" cy="453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Location</a:t>
            </a:r>
            <a:endParaRPr lang="en-GB" b="1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12" y="6398526"/>
            <a:ext cx="432501" cy="452558"/>
          </a:xfrm>
        </p:spPr>
        <p:txBody>
          <a:bodyPr/>
          <a:lstStyle/>
          <a:p>
            <a:fld id="{6B49BB3D-90E4-C946-BCF9-8FBC622A1A06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22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350839" y="1784794"/>
            <a:ext cx="6059014" cy="402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0">
              <a:spcBef>
                <a:spcPts val="432"/>
              </a:spcBef>
              <a:buClr>
                <a:schemeClr val="accent1"/>
              </a:buClr>
              <a:buSzPts val="1800"/>
              <a:buFont typeface="Wingdings" pitchFamily="2" charset="2"/>
              <a:buChar char="§"/>
            </a:pPr>
            <a:r>
              <a:rPr lang="en-GB" altLang="zh-CN" sz="2000" dirty="0">
                <a:latin typeface="+mn-lt"/>
                <a:ea typeface="宋体" pitchFamily="2" charset="-122"/>
              </a:rPr>
              <a:t>Free meet &amp; greet airport </a:t>
            </a:r>
            <a:r>
              <a:rPr lang="en-GB" altLang="zh-CN" sz="2000" dirty="0" smtClean="0">
                <a:latin typeface="+mn-lt"/>
                <a:ea typeface="宋体" pitchFamily="2" charset="-122"/>
              </a:rPr>
              <a:t>collection</a:t>
            </a:r>
          </a:p>
          <a:p>
            <a:pPr marL="0">
              <a:spcBef>
                <a:spcPts val="432"/>
              </a:spcBef>
              <a:buClr>
                <a:schemeClr val="accent1"/>
              </a:buClr>
              <a:buSzPts val="1800"/>
              <a:buFont typeface="Wingdings" pitchFamily="2" charset="2"/>
              <a:buChar char="§"/>
            </a:pPr>
            <a:endParaRPr lang="en-GB" sz="2000" dirty="0" smtClean="0">
              <a:latin typeface="+mn-lt"/>
              <a:cs typeface="Calibri"/>
            </a:endParaRPr>
          </a:p>
          <a:p>
            <a:pPr marL="0">
              <a:spcBef>
                <a:spcPts val="432"/>
              </a:spcBef>
              <a:buClr>
                <a:schemeClr val="accent1"/>
              </a:buClr>
              <a:buSzPts val="1800"/>
              <a:buFont typeface="Wingdings" pitchFamily="2" charset="2"/>
              <a:buChar char="§"/>
            </a:pPr>
            <a:r>
              <a:rPr lang="en-GB" sz="2000" dirty="0" smtClean="0">
                <a:latin typeface="+mn-lt"/>
                <a:cs typeface="Calibri"/>
              </a:rPr>
              <a:t>Academic study skills support</a:t>
            </a:r>
            <a:endParaRPr lang="en-GB" sz="2000" dirty="0" smtClean="0">
              <a:latin typeface="+mn-lt"/>
            </a:endParaRPr>
          </a:p>
          <a:p>
            <a:pPr marL="0" indent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GB" sz="2000" dirty="0" smtClean="0">
              <a:latin typeface="+mn-lt"/>
              <a:cs typeface="Calibri"/>
            </a:endParaRPr>
          </a:p>
          <a:p>
            <a:pPr marL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GB" sz="2000" dirty="0" smtClean="0">
                <a:latin typeface="+mn-lt"/>
                <a:cs typeface="Calibri"/>
              </a:rPr>
              <a:t>Health centre, disability office, counselling service</a:t>
            </a:r>
            <a:endParaRPr lang="en-GB" sz="2000" dirty="0" smtClean="0">
              <a:latin typeface="+mn-lt"/>
            </a:endParaRPr>
          </a:p>
          <a:p>
            <a:pPr marL="0" indent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GB" sz="2000" dirty="0" smtClean="0">
              <a:latin typeface="+mn-lt"/>
              <a:cs typeface="Calibri"/>
            </a:endParaRPr>
          </a:p>
          <a:p>
            <a:pPr marL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GB" sz="2000" dirty="0" smtClean="0">
                <a:latin typeface="+mn-lt"/>
                <a:cs typeface="Calibri"/>
              </a:rPr>
              <a:t>International Student Support Team</a:t>
            </a:r>
            <a:endParaRPr lang="en-GB" sz="2000" dirty="0" smtClean="0">
              <a:latin typeface="+mn-lt"/>
            </a:endParaRPr>
          </a:p>
          <a:p>
            <a:pPr marL="0" indent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GB" sz="2000" dirty="0" smtClean="0">
              <a:latin typeface="+mn-lt"/>
              <a:cs typeface="Calibri"/>
            </a:endParaRPr>
          </a:p>
          <a:p>
            <a:pPr marL="0">
              <a:spcBef>
                <a:spcPts val="432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GB" sz="2000" dirty="0" smtClean="0">
                <a:latin typeface="+mn-lt"/>
                <a:cs typeface="Calibri"/>
              </a:rPr>
              <a:t>In-sessional and Pre-sessional English language 	support</a:t>
            </a:r>
            <a:endParaRPr lang="en-GB" sz="2000" dirty="0" smtClean="0">
              <a:latin typeface="+mn-lt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GB" dirty="0">
              <a:latin typeface="+mn-lt"/>
              <a:cs typeface="Calibri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Well-being at Royal Holloway</a:t>
            </a:r>
            <a:endParaRPr lang="en-GB" b="1" dirty="0"/>
          </a:p>
        </p:txBody>
      </p:sp>
      <p:pic>
        <p:nvPicPr>
          <p:cNvPr id="8" name="Picture 7" descr="F:\bedford-library-white-bo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923240"/>
            <a:ext cx="2005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1633940"/>
            <a:ext cx="202565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ome-main-mi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575" y="3318278"/>
            <a:ext cx="2087563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12" y="6398526"/>
            <a:ext cx="432501" cy="452558"/>
          </a:xfrm>
        </p:spPr>
        <p:txBody>
          <a:bodyPr/>
          <a:lstStyle/>
          <a:p>
            <a:fld id="{6B49BB3D-90E4-C946-BCF9-8FBC622A1A06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30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7838" y="203200"/>
            <a:ext cx="8272462" cy="35782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55299" name="Group 22"/>
          <p:cNvGrpSpPr>
            <a:grpSpLocks/>
          </p:cNvGrpSpPr>
          <p:nvPr/>
        </p:nvGrpSpPr>
        <p:grpSpPr bwMode="auto">
          <a:xfrm>
            <a:off x="5008563" y="331788"/>
            <a:ext cx="3851275" cy="3387725"/>
            <a:chOff x="97957" y="2116820"/>
            <a:chExt cx="3850704" cy="3388006"/>
          </a:xfrm>
        </p:grpSpPr>
        <p:sp>
          <p:nvSpPr>
            <p:cNvPr id="55302" name="Rectangle 12"/>
            <p:cNvSpPr>
              <a:spLocks noChangeArrowheads="1"/>
            </p:cNvSpPr>
            <p:nvPr/>
          </p:nvSpPr>
          <p:spPr bwMode="auto">
            <a:xfrm>
              <a:off x="1006227" y="2116820"/>
              <a:ext cx="294243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000">
                  <a:latin typeface="corbel" pitchFamily="34" charset="0"/>
                </a:rPr>
                <a:t>‘Royal Holloway, University of London’</a:t>
              </a:r>
            </a:p>
          </p:txBody>
        </p:sp>
        <p:pic>
          <p:nvPicPr>
            <p:cNvPr id="55303" name="Picture 4" descr="http://www.mahercomm.com/wp-content/uploads/2013/01/facebook-logo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1045" y="2153724"/>
              <a:ext cx="688384" cy="688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4" name="Picture 6" descr="http://caro.officialpsds.com/images/thumbs/Twitter-Button-psd4217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1045" y="2999919"/>
              <a:ext cx="688384" cy="688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5" name="Rectangle 15"/>
            <p:cNvSpPr>
              <a:spLocks noChangeArrowheads="1"/>
            </p:cNvSpPr>
            <p:nvPr/>
          </p:nvSpPr>
          <p:spPr bwMode="auto">
            <a:xfrm>
              <a:off x="958929" y="3135807"/>
              <a:ext cx="242816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000">
                  <a:latin typeface="corbel" pitchFamily="34" charset="0"/>
                </a:rPr>
                <a:t>@RoyalHolloway </a:t>
              </a:r>
            </a:p>
          </p:txBody>
        </p:sp>
        <p:sp>
          <p:nvSpPr>
            <p:cNvPr id="55306" name="Rectangle 16"/>
            <p:cNvSpPr>
              <a:spLocks noChangeArrowheads="1"/>
            </p:cNvSpPr>
            <p:nvPr/>
          </p:nvSpPr>
          <p:spPr bwMode="auto">
            <a:xfrm>
              <a:off x="958929" y="3832791"/>
              <a:ext cx="242816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000">
                  <a:latin typeface="corbel" pitchFamily="34" charset="0"/>
                </a:rPr>
                <a:t>‘RoyalHolloway , University of London’ </a:t>
              </a:r>
            </a:p>
          </p:txBody>
        </p:sp>
        <p:pic>
          <p:nvPicPr>
            <p:cNvPr id="55307" name="Picture 14" descr="http://blogbydonna.com/Pics/Linkedin_Button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1045" y="3843360"/>
              <a:ext cx="686748" cy="686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8" name="Rectangle 18"/>
            <p:cNvSpPr>
              <a:spLocks noChangeArrowheads="1"/>
            </p:cNvSpPr>
            <p:nvPr/>
          </p:nvSpPr>
          <p:spPr bwMode="auto">
            <a:xfrm>
              <a:off x="970761" y="4772818"/>
              <a:ext cx="22105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000">
                  <a:latin typeface="corbel" pitchFamily="34" charset="0"/>
                </a:rPr>
                <a:t>‘RoyalHolloway ‘ </a:t>
              </a:r>
            </a:p>
          </p:txBody>
        </p:sp>
        <p:pic>
          <p:nvPicPr>
            <p:cNvPr id="55309" name="Picture 16" descr="http://www.markcroftmusic.com/images/YouTube-Button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7957" y="4772818"/>
              <a:ext cx="732008" cy="732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6"/>
          <a:srcRect l="14540" t="8621" r="15303" b="11064"/>
          <a:stretch>
            <a:fillRect/>
          </a:stretch>
        </p:blipFill>
        <p:spPr bwMode="auto">
          <a:xfrm>
            <a:off x="838200" y="365125"/>
            <a:ext cx="39131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TextBox 23"/>
          <p:cNvSpPr txBox="1">
            <a:spLocks noChangeArrowheads="1"/>
          </p:cNvSpPr>
          <p:nvPr/>
        </p:nvSpPr>
        <p:spPr bwMode="auto">
          <a:xfrm>
            <a:off x="595313" y="2984500"/>
            <a:ext cx="43989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 dirty="0">
                <a:latin typeface="corbel" pitchFamily="34" charset="0"/>
                <a:hlinkClick r:id="rId7"/>
              </a:rPr>
              <a:t>www.royalholloway.ac.uk</a:t>
            </a:r>
            <a:endParaRPr lang="en-GB" sz="2000" dirty="0">
              <a:latin typeface="corbel" pitchFamily="34" charset="0"/>
            </a:endParaRPr>
          </a:p>
          <a:p>
            <a:pPr algn="ctr"/>
            <a:r>
              <a:rPr lang="en-GB" sz="2000" dirty="0" smtClean="0">
                <a:latin typeface="corbel" pitchFamily="34" charset="0"/>
                <a:hlinkClick r:id="rId8"/>
              </a:rPr>
              <a:t>international@royalholloway.ac.uk</a:t>
            </a:r>
            <a:endParaRPr lang="en-GB" sz="2000" dirty="0" smtClean="0">
              <a:latin typeface="corbel" pitchFamily="34" charset="0"/>
            </a:endParaRPr>
          </a:p>
          <a:p>
            <a:pPr algn="ctr"/>
            <a:r>
              <a:rPr lang="en-GB" sz="2000" dirty="0" smtClean="0">
                <a:latin typeface="corbel" pitchFamily="34" charset="0"/>
              </a:rPr>
              <a:t> </a:t>
            </a:r>
            <a:endParaRPr lang="en-GB" sz="2000" dirty="0">
              <a:latin typeface="corbel" pitchFamily="34" charset="0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3308" y="4403135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1434" tIns="45717" rIns="91434" bIns="45717" anchor="ctr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Robert Hall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-10093" y="4420181"/>
            <a:ext cx="9164185" cy="1146045"/>
          </a:xfrm>
          <a:prstGeom prst="rect">
            <a:avLst/>
          </a:prstGeom>
          <a:solidFill>
            <a:srgbClr val="1B232D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8" name="Picture 17" descr="SEALogo_whit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31" y="4585379"/>
            <a:ext cx="4316131" cy="857667"/>
          </a:xfrm>
          <a:prstGeom prst="rect">
            <a:avLst/>
          </a:prstGeom>
        </p:spPr>
      </p:pic>
      <p:pic>
        <p:nvPicPr>
          <p:cNvPr id="19" name="Picture 18" descr="JPEG_print_logo_large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75" y="4420181"/>
            <a:ext cx="2294518" cy="114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5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32654" y="2474893"/>
            <a:ext cx="41318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hlinkClick r:id="rId2"/>
              </a:rPr>
              <a:t>http://www.seapex.org</a:t>
            </a:r>
            <a:r>
              <a:rPr lang="en-GB" sz="2800" dirty="0" smtClean="0">
                <a:hlinkClick r:id="rId2"/>
              </a:rPr>
              <a:t>/</a:t>
            </a:r>
            <a:endParaRPr lang="en-GB" sz="2800" dirty="0" smtClean="0"/>
          </a:p>
          <a:p>
            <a:r>
              <a:rPr lang="en-GB" sz="2800" dirty="0" smtClean="0"/>
              <a:t>dick-murphy-scholarship</a:t>
            </a:r>
            <a:r>
              <a:rPr lang="en-GB" sz="2800" dirty="0"/>
              <a:t>/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" r="298" b="15495"/>
          <a:stretch/>
        </p:blipFill>
        <p:spPr>
          <a:xfrm>
            <a:off x="-2" y="0"/>
            <a:ext cx="4471963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" t="88305" r="2713" b="4368"/>
          <a:stretch/>
        </p:blipFill>
        <p:spPr>
          <a:xfrm>
            <a:off x="4471962" y="3671238"/>
            <a:ext cx="4653244" cy="66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11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Fast facts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869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Fast facts</a:t>
            </a:r>
            <a:endParaRPr lang="en-GB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696601" y="2419969"/>
            <a:ext cx="2098431" cy="1938992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accent1"/>
                </a:solidFill>
              </a:rPr>
              <a:t>25%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from outside the EU</a:t>
            </a:r>
            <a:endParaRPr lang="en-GB" sz="1100" dirty="0" smtClean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770513"/>
            <a:ext cx="2098431" cy="1938992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accent1"/>
                </a:solidFill>
              </a:rPr>
              <a:t>8,760 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students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5801" y="1775538"/>
            <a:ext cx="2098431" cy="175432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424A4F"/>
                </a:solidFill>
              </a:rPr>
              <a:t>89%  </a:t>
            </a:r>
          </a:p>
          <a:p>
            <a:r>
              <a:rPr lang="en-GB" sz="1200" dirty="0">
                <a:solidFill>
                  <a:schemeClr val="bg1"/>
                </a:solidFill>
              </a:rPr>
              <a:t>o</a:t>
            </a:r>
            <a:r>
              <a:rPr lang="en-GB" sz="1200" dirty="0" smtClean="0">
                <a:solidFill>
                  <a:schemeClr val="bg1"/>
                </a:solidFill>
              </a:rPr>
              <a:t>verall student satisfaction</a:t>
            </a:r>
          </a:p>
          <a:p>
            <a:endParaRPr lang="en-GB" sz="1200" dirty="0" smtClean="0">
              <a:solidFill>
                <a:schemeClr val="bg1"/>
              </a:solidFill>
            </a:endParaRPr>
          </a:p>
          <a:p>
            <a:endParaRPr lang="en-GB" sz="1200" dirty="0">
              <a:solidFill>
                <a:schemeClr val="bg1"/>
              </a:solidFill>
            </a:endParaRPr>
          </a:p>
          <a:p>
            <a:r>
              <a:rPr lang="en-GB" sz="1200" dirty="0" smtClean="0">
                <a:solidFill>
                  <a:schemeClr val="bg1"/>
                </a:solidFill>
              </a:rPr>
              <a:t>Top non-specialist University in the </a:t>
            </a:r>
            <a:r>
              <a:rPr lang="en-GB" sz="1200" dirty="0" err="1" smtClean="0">
                <a:solidFill>
                  <a:schemeClr val="bg1"/>
                </a:solidFill>
              </a:rPr>
              <a:t>UoL</a:t>
            </a:r>
            <a:endParaRPr lang="en-GB" sz="1200" dirty="0" smtClean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21849" y="3931511"/>
            <a:ext cx="2098431" cy="193899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424A4F"/>
                </a:solidFill>
              </a:rPr>
              <a:t>1</a:t>
            </a:r>
            <a:r>
              <a:rPr lang="en-GB" sz="4000" baseline="30000" dirty="0" smtClean="0">
                <a:solidFill>
                  <a:srgbClr val="424A4F"/>
                </a:solidFill>
              </a:rPr>
              <a:t>st</a:t>
            </a:r>
            <a:r>
              <a:rPr lang="en-GB" sz="4000" dirty="0" smtClean="0">
                <a:solidFill>
                  <a:srgbClr val="424A4F"/>
                </a:solidFill>
              </a:rPr>
              <a:t>  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university for safety in the London area</a:t>
            </a:r>
            <a:endParaRPr lang="en-GB" sz="2000" dirty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6269" y="4471892"/>
            <a:ext cx="2229081" cy="193899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424A4F"/>
                </a:solidFill>
              </a:rPr>
              <a:t>19  </a:t>
            </a:r>
          </a:p>
          <a:p>
            <a:r>
              <a:rPr lang="en-GB" sz="2000" dirty="0">
                <a:solidFill>
                  <a:schemeClr val="bg1"/>
                </a:solidFill>
              </a:rPr>
              <a:t>m</a:t>
            </a:r>
            <a:r>
              <a:rPr lang="en-GB" sz="2000" dirty="0" smtClean="0">
                <a:solidFill>
                  <a:schemeClr val="bg1"/>
                </a:solidFill>
              </a:rPr>
              <a:t>iles from </a:t>
            </a:r>
            <a:br>
              <a:rPr lang="en-GB" sz="2000" dirty="0" smtClean="0">
                <a:solidFill>
                  <a:schemeClr val="bg1"/>
                </a:solidFill>
              </a:rPr>
            </a:br>
            <a:r>
              <a:rPr lang="en-GB" sz="2000" dirty="0" smtClean="0">
                <a:solidFill>
                  <a:schemeClr val="bg1"/>
                </a:solidFill>
              </a:rPr>
              <a:t>Central London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91701" y="5856886"/>
            <a:ext cx="2098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400" dirty="0"/>
              <a:t>(The </a:t>
            </a:r>
            <a:r>
              <a:rPr lang="en-GB" sz="1400" dirty="0" smtClean="0"/>
              <a:t>Complete University </a:t>
            </a:r>
            <a:br>
              <a:rPr lang="en-GB" sz="1400" dirty="0" smtClean="0"/>
            </a:br>
            <a:r>
              <a:rPr lang="en-GB" sz="1400" dirty="0" smtClean="0"/>
              <a:t>Guide 2013)</a:t>
            </a:r>
            <a:endParaRPr lang="en-GB" sz="1400" dirty="0"/>
          </a:p>
        </p:txBody>
      </p:sp>
      <p:sp>
        <p:nvSpPr>
          <p:cNvPr id="12" name="Rectangle 11"/>
          <p:cNvSpPr/>
          <p:nvPr/>
        </p:nvSpPr>
        <p:spPr>
          <a:xfrm>
            <a:off x="7447082" y="1770513"/>
            <a:ext cx="13921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(National Student Survey 2015)</a:t>
            </a:r>
            <a:endParaRPr lang="en-GB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5826109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/>
          </a:p>
          <a:p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457200" y="3757860"/>
            <a:ext cx="1392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(December 2014)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35811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Rankings</a:t>
            </a:r>
            <a:endParaRPr lang="en-GB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2" y="1617785"/>
            <a:ext cx="2614246" cy="218521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  <a:latin typeface="+mj-lt"/>
              </a:rPr>
              <a:t>Our global reputation</a:t>
            </a:r>
          </a:p>
          <a:p>
            <a:endParaRPr lang="en-GB" sz="3600" dirty="0">
              <a:solidFill>
                <a:schemeClr val="bg1"/>
              </a:solidFill>
              <a:latin typeface="+mj-lt"/>
            </a:endParaRPr>
          </a:p>
          <a:p>
            <a:endParaRPr lang="en-GB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3761" y="1613984"/>
            <a:ext cx="2098431" cy="1538883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accent1"/>
                </a:solidFill>
              </a:rPr>
              <a:t>Top 1% worldwide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553" y="3903785"/>
            <a:ext cx="2098431" cy="1938992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accent1"/>
                </a:solidFill>
              </a:rPr>
              <a:t>19</a:t>
            </a:r>
            <a:r>
              <a:rPr lang="en-GB" sz="4000" baseline="30000" dirty="0" smtClean="0">
                <a:solidFill>
                  <a:schemeClr val="accent1"/>
                </a:solidFill>
              </a:rPr>
              <a:t>th</a:t>
            </a:r>
            <a:r>
              <a:rPr lang="en-GB" sz="40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in the UK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628" y="5831785"/>
            <a:ext cx="3280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(The Times Higher Education World University Rankings 2015/16)</a:t>
            </a: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433762" y="3903785"/>
            <a:ext cx="2098431" cy="1938992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accent1"/>
                </a:solidFill>
              </a:rPr>
              <a:t>Top 10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in the UK in the category of </a:t>
            </a:r>
            <a:r>
              <a:rPr lang="en-GB" sz="2000" i="1" dirty="0" smtClean="0">
                <a:solidFill>
                  <a:schemeClr val="bg1"/>
                </a:solidFill>
              </a:rPr>
              <a:t>International Outlook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0654" y="5795650"/>
            <a:ext cx="3646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Recognising our large proportion of international staff and students and our number of global research partnerships</a:t>
            </a:r>
            <a:endParaRPr lang="en-GB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107809" y="3874264"/>
            <a:ext cx="2098431" cy="212365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424A4F"/>
                </a:solidFill>
              </a:rPr>
              <a:t>Top 25%   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of </a:t>
            </a:r>
            <a:r>
              <a:rPr lang="en-GB" dirty="0">
                <a:solidFill>
                  <a:schemeClr val="bg1"/>
                </a:solidFill>
              </a:rPr>
              <a:t>UK Universities for  ‘world-leading’ or ‘internationally excellent</a:t>
            </a:r>
            <a:r>
              <a:rPr lang="en-GB" dirty="0" smtClean="0">
                <a:solidFill>
                  <a:schemeClr val="bg1"/>
                </a:solidFill>
              </a:rPr>
              <a:t>’ research</a:t>
            </a:r>
            <a:endParaRPr lang="en-GB" dirty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75909" y="5975865"/>
            <a:ext cx="26429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400" dirty="0" smtClean="0"/>
              <a:t>(Research Excellence </a:t>
            </a:r>
            <a:br>
              <a:rPr lang="en-GB" sz="1400" dirty="0" smtClean="0"/>
            </a:br>
            <a:r>
              <a:rPr lang="en-GB" sz="1400" dirty="0" smtClean="0"/>
              <a:t>Framework 2014)</a:t>
            </a:r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721941" y="1637785"/>
            <a:ext cx="36467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The 25</a:t>
            </a:r>
            <a:r>
              <a:rPr lang="en-GB" sz="1400" baseline="30000" dirty="0" smtClean="0"/>
              <a:t>th</a:t>
            </a:r>
            <a:r>
              <a:rPr lang="en-GB" sz="1400" dirty="0" smtClean="0"/>
              <a:t> edition of The World List of Universities and Other Institutions of Higher Education lists over 16,000 higher education institutions globally.  This places Royal Holloway within the top 1% of higher education institutes in the world.  </a:t>
            </a:r>
            <a:endParaRPr lang="en-GB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210654" y="3266716"/>
            <a:ext cx="3280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(129</a:t>
            </a:r>
            <a:r>
              <a:rPr lang="en-GB" sz="1400" baseline="30000" dirty="0" smtClean="0"/>
              <a:t>th</a:t>
            </a:r>
            <a:r>
              <a:rPr lang="en-GB" sz="1400" dirty="0" smtClean="0"/>
              <a:t> in The Times Higher Education World University Rankings 2015/16)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5363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Studying at Royal Holloway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399213"/>
            <a:ext cx="431800" cy="452437"/>
          </a:xfrm>
        </p:spPr>
        <p:txBody>
          <a:bodyPr/>
          <a:lstStyle/>
          <a:p>
            <a:fld id="{6B49BB3D-90E4-C946-BCF9-8FBC622A1A06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22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Tuition fees (2016/17)</a:t>
            </a:r>
            <a:endParaRPr lang="en-GB" b="1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4412" y="6398526"/>
            <a:ext cx="432501" cy="452558"/>
          </a:xfrm>
        </p:spPr>
        <p:txBody>
          <a:bodyPr/>
          <a:lstStyle/>
          <a:p>
            <a:pPr>
              <a:defRPr/>
            </a:pPr>
            <a:fld id="{E9961F79-CE60-4B43-8F61-D123FAE7F983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1188720" y="5978872"/>
            <a:ext cx="690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Discount offered for early payment (start of September deadline)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Fee payable in one or two instalments per year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188720" y="1676402"/>
            <a:ext cx="2042160" cy="190821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Undergraduate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r>
              <a:rPr lang="en-GB" sz="1600" dirty="0" smtClean="0">
                <a:solidFill>
                  <a:schemeClr val="bg1"/>
                </a:solidFill>
              </a:rPr>
              <a:t>Minimum: £13,500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Maximum: £15,200</a:t>
            </a:r>
            <a:br>
              <a:rPr lang="en-GB" sz="1600" dirty="0" smtClean="0">
                <a:solidFill>
                  <a:schemeClr val="bg1"/>
                </a:solidFill>
              </a:rPr>
            </a:br>
            <a:r>
              <a:rPr lang="en-GB" sz="1600" dirty="0" smtClean="0">
                <a:solidFill>
                  <a:schemeClr val="bg1"/>
                </a:solidFill>
              </a:rPr>
              <a:t/>
            </a:r>
            <a:br>
              <a:rPr lang="en-GB" sz="1600" dirty="0" smtClean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6640" y="1676402"/>
            <a:ext cx="2042160" cy="189282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Taught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Postgraduate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sz="1100" dirty="0" smtClean="0">
                <a:solidFill>
                  <a:schemeClr val="bg1"/>
                </a:solidFill>
              </a:rPr>
              <a:t>Minimum: £13,500</a:t>
            </a:r>
          </a:p>
          <a:p>
            <a:r>
              <a:rPr lang="en-GB" sz="1100" dirty="0" smtClean="0">
                <a:solidFill>
                  <a:schemeClr val="bg1"/>
                </a:solidFill>
              </a:rPr>
              <a:t>Maximum: £18,300</a:t>
            </a:r>
            <a:br>
              <a:rPr lang="en-GB" sz="1100" dirty="0" smtClean="0">
                <a:solidFill>
                  <a:schemeClr val="bg1"/>
                </a:solidFill>
              </a:rPr>
            </a:br>
            <a:r>
              <a:rPr lang="en-GB" sz="1100" dirty="0" smtClean="0">
                <a:solidFill>
                  <a:schemeClr val="bg1"/>
                </a:solidFill>
              </a:rPr>
              <a:t>MBA: £20,300</a:t>
            </a:r>
          </a:p>
          <a:p>
            <a:r>
              <a:rPr lang="en-GB" sz="1000" dirty="0" smtClean="0">
                <a:solidFill>
                  <a:schemeClr val="bg1"/>
                </a:solidFill>
              </a:rPr>
              <a:t>Year in Industry programmes: 20% of standard tuition fee </a:t>
            </a:r>
            <a:r>
              <a:rPr lang="en-GB" sz="1000" i="1" dirty="0" smtClean="0">
                <a:solidFill>
                  <a:schemeClr val="bg1"/>
                </a:solidFill>
              </a:rPr>
              <a:t>for the year in industry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3440" y="1676401"/>
            <a:ext cx="2042160" cy="190821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Research Postgraduate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sz="1600" dirty="0" smtClean="0">
                <a:solidFill>
                  <a:schemeClr val="bg1"/>
                </a:solidFill>
              </a:rPr>
              <a:t>Minimum: £12,500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Maximum: £13,800</a:t>
            </a:r>
            <a:br>
              <a:rPr lang="en-GB" sz="1600" dirty="0" smtClean="0">
                <a:solidFill>
                  <a:schemeClr val="bg1"/>
                </a:solidFill>
              </a:rPr>
            </a:br>
            <a:r>
              <a:rPr lang="en-GB" sz="1600" dirty="0" smtClean="0">
                <a:solidFill>
                  <a:schemeClr val="bg1"/>
                </a:solidFill>
              </a:rPr>
              <a:t/>
            </a:r>
            <a:br>
              <a:rPr lang="en-GB" sz="1600" dirty="0" smtClean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8720" y="3850642"/>
            <a:ext cx="2042160" cy="218521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International</a:t>
            </a:r>
          </a:p>
          <a:p>
            <a:r>
              <a:rPr lang="en-GB" dirty="0" smtClean="0"/>
              <a:t>Foundation</a:t>
            </a:r>
          </a:p>
          <a:p>
            <a:r>
              <a:rPr lang="en-GB" dirty="0" smtClean="0"/>
              <a:t>Programme</a:t>
            </a:r>
            <a:br>
              <a:rPr lang="en-GB" dirty="0" smtClean="0"/>
            </a:br>
            <a:endParaRPr lang="en-GB" dirty="0">
              <a:solidFill>
                <a:schemeClr val="bg1"/>
              </a:solidFill>
            </a:endParaRPr>
          </a:p>
          <a:p>
            <a:r>
              <a:rPr lang="en-GB" sz="1600" dirty="0" smtClean="0"/>
              <a:t>Minimum: £14,500 (2015/16 fee)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/>
            </a:r>
            <a:br>
              <a:rPr lang="en-GB" sz="1600" dirty="0" smtClean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25520" y="3845981"/>
            <a:ext cx="2042160" cy="218521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Pre-Masters Diploma</a:t>
            </a:r>
          </a:p>
          <a:p>
            <a:r>
              <a:rPr lang="en-GB" dirty="0" smtClean="0"/>
              <a:t> </a:t>
            </a:r>
            <a:br>
              <a:rPr lang="en-GB" dirty="0" smtClean="0"/>
            </a:br>
            <a:endParaRPr lang="en-GB" dirty="0">
              <a:solidFill>
                <a:schemeClr val="bg1"/>
              </a:solidFill>
            </a:endParaRPr>
          </a:p>
          <a:p>
            <a:r>
              <a:rPr lang="en-GB" sz="1600" dirty="0" smtClean="0"/>
              <a:t>Minimum: £11,400</a:t>
            </a:r>
          </a:p>
          <a:p>
            <a:r>
              <a:rPr lang="en-GB" sz="1600" dirty="0" smtClean="0"/>
              <a:t>(2015/16 fee)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/>
            </a:r>
            <a:br>
              <a:rPr lang="en-GB" sz="1600" dirty="0" smtClean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3440" y="3850642"/>
            <a:ext cx="2042160" cy="218521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Pre-sessional English Language Programme</a:t>
            </a:r>
          </a:p>
          <a:p>
            <a:r>
              <a:rPr lang="en-GB" dirty="0" smtClean="0"/>
              <a:t> 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sz="1600" dirty="0" smtClean="0"/>
              <a:t>Minimum: £1,250</a:t>
            </a:r>
            <a:br>
              <a:rPr lang="en-GB" sz="1600" dirty="0" smtClean="0"/>
            </a:br>
            <a:r>
              <a:rPr lang="en-GB" sz="1600" dirty="0" smtClean="0"/>
              <a:t>Maximum: £3,500</a:t>
            </a:r>
          </a:p>
          <a:p>
            <a:r>
              <a:rPr lang="en-GB" sz="1600" dirty="0" smtClean="0"/>
              <a:t>(2015/16 fee)</a:t>
            </a:r>
          </a:p>
          <a:p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1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Scholarships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4114800" y="1955051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7188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altLang="zh-CN" dirty="0">
                <a:ea typeface="宋体" pitchFamily="2" charset="-122"/>
              </a:rPr>
              <a:t>Application deadlines</a:t>
            </a:r>
            <a:br>
              <a:rPr lang="en-GB" altLang="zh-CN" dirty="0">
                <a:ea typeface="宋体" pitchFamily="2" charset="-122"/>
              </a:rPr>
            </a:br>
            <a:endParaRPr lang="en-GB" altLang="zh-CN" dirty="0">
              <a:ea typeface="宋体" pitchFamily="2" charset="-122"/>
            </a:endParaRPr>
          </a:p>
          <a:p>
            <a:pPr marL="814388" lvl="1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altLang="zh-CN" dirty="0">
                <a:solidFill>
                  <a:schemeClr val="accent1"/>
                </a:solidFill>
                <a:ea typeface="宋体" pitchFamily="2" charset="-122"/>
              </a:rPr>
              <a:t>Undergraduate – </a:t>
            </a:r>
            <a:r>
              <a:rPr lang="en-GB" altLang="zh-CN" dirty="0" smtClean="0">
                <a:solidFill>
                  <a:schemeClr val="accent1"/>
                </a:solidFill>
                <a:ea typeface="宋体" pitchFamily="2" charset="-122"/>
              </a:rPr>
              <a:t>8</a:t>
            </a:r>
            <a:r>
              <a:rPr lang="en-GB" altLang="zh-CN" baseline="30000" dirty="0" smtClean="0">
                <a:solidFill>
                  <a:schemeClr val="accent1"/>
                </a:solidFill>
                <a:ea typeface="宋体" pitchFamily="2" charset="-122"/>
              </a:rPr>
              <a:t>th</a:t>
            </a:r>
            <a:r>
              <a:rPr lang="en-GB" altLang="zh-CN" dirty="0" smtClean="0">
                <a:solidFill>
                  <a:schemeClr val="accent1"/>
                </a:solidFill>
                <a:ea typeface="宋体" pitchFamily="2" charset="-122"/>
              </a:rPr>
              <a:t> March 2016</a:t>
            </a:r>
          </a:p>
          <a:p>
            <a:pPr marL="814388" lvl="1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altLang="zh-CN" dirty="0" smtClean="0">
                <a:solidFill>
                  <a:schemeClr val="accent1"/>
                </a:solidFill>
                <a:ea typeface="宋体" pitchFamily="2" charset="-122"/>
              </a:rPr>
              <a:t>Postgraduate </a:t>
            </a:r>
            <a:r>
              <a:rPr lang="en-GB" altLang="zh-CN" dirty="0">
                <a:solidFill>
                  <a:schemeClr val="accent1"/>
                </a:solidFill>
                <a:ea typeface="宋体" pitchFamily="2" charset="-122"/>
              </a:rPr>
              <a:t>– </a:t>
            </a:r>
            <a:r>
              <a:rPr lang="en-GB" altLang="zh-CN" dirty="0" smtClean="0">
                <a:solidFill>
                  <a:schemeClr val="accent1"/>
                </a:solidFill>
                <a:ea typeface="宋体" pitchFamily="2" charset="-122"/>
              </a:rPr>
              <a:t>13</a:t>
            </a:r>
            <a:r>
              <a:rPr lang="en-GB" altLang="zh-CN" baseline="30000" dirty="0" smtClean="0">
                <a:solidFill>
                  <a:schemeClr val="accent1"/>
                </a:solidFill>
                <a:ea typeface="宋体" pitchFamily="2" charset="-122"/>
              </a:rPr>
              <a:t>th</a:t>
            </a:r>
            <a:r>
              <a:rPr lang="en-GB" altLang="zh-CN" dirty="0" smtClean="0">
                <a:solidFill>
                  <a:schemeClr val="accent1"/>
                </a:solidFill>
                <a:ea typeface="宋体" pitchFamily="2" charset="-122"/>
              </a:rPr>
              <a:t> April 2016</a:t>
            </a:r>
          </a:p>
          <a:p>
            <a:pPr marL="814388" lvl="1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altLang="zh-CN" dirty="0">
              <a:ea typeface="宋体" pitchFamily="2" charset="-122"/>
            </a:endParaRPr>
          </a:p>
          <a:p>
            <a:pPr marL="357188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altLang="zh-CN" dirty="0">
                <a:ea typeface="宋体" pitchFamily="2" charset="-122"/>
              </a:rPr>
              <a:t>Students </a:t>
            </a:r>
            <a:r>
              <a:rPr lang="en-GB" altLang="zh-CN" b="1" dirty="0">
                <a:ea typeface="宋体" pitchFamily="2" charset="-122"/>
              </a:rPr>
              <a:t>must</a:t>
            </a:r>
            <a:r>
              <a:rPr lang="en-GB" altLang="zh-CN" dirty="0">
                <a:ea typeface="宋体" pitchFamily="2" charset="-122"/>
              </a:rPr>
              <a:t> have an offer from RHUL before they submit their application</a:t>
            </a:r>
          </a:p>
          <a:p>
            <a:pPr marL="357188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altLang="zh-CN" dirty="0">
              <a:ea typeface="宋体" pitchFamily="2" charset="-122"/>
            </a:endParaRPr>
          </a:p>
          <a:p>
            <a:pPr marL="357188" indent="-357188">
              <a:spcBef>
                <a:spcPts val="2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altLang="zh-CN" dirty="0">
                <a:ea typeface="宋体" pitchFamily="2" charset="-122"/>
              </a:rPr>
              <a:t>Decisions based on academic </a:t>
            </a:r>
            <a:r>
              <a:rPr lang="en-GB" altLang="zh-CN" dirty="0" smtClean="0">
                <a:ea typeface="宋体" pitchFamily="2" charset="-122"/>
              </a:rPr>
              <a:t>merit and a </a:t>
            </a:r>
            <a:r>
              <a:rPr lang="en-GB" altLang="zh-CN" dirty="0">
                <a:ea typeface="宋体" pitchFamily="2" charset="-122"/>
              </a:rPr>
              <a:t>personal </a:t>
            </a:r>
            <a:r>
              <a:rPr lang="en-GB" altLang="zh-CN" dirty="0" smtClean="0">
                <a:ea typeface="宋体" pitchFamily="2" charset="-122"/>
              </a:rPr>
              <a:t>statement</a:t>
            </a:r>
            <a:endParaRPr lang="en-GB" altLang="zh-CN" dirty="0"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661" y="1484373"/>
            <a:ext cx="3125755" cy="129266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accent1"/>
                </a:solidFill>
              </a:rPr>
              <a:t>6 x £10,000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International Excellence Scholarships awarded annually to </a:t>
            </a:r>
            <a:r>
              <a:rPr lang="en-GB" b="1" dirty="0" smtClean="0">
                <a:solidFill>
                  <a:schemeClr val="bg1"/>
                </a:solidFill>
              </a:rPr>
              <a:t>undergraduate</a:t>
            </a:r>
            <a:r>
              <a:rPr lang="en-GB" dirty="0" smtClean="0">
                <a:solidFill>
                  <a:schemeClr val="bg1"/>
                </a:solidFill>
              </a:rPr>
              <a:t> applicants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142" y="2879481"/>
            <a:ext cx="3125755" cy="129266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B0F0"/>
                </a:solidFill>
              </a:rPr>
              <a:t>6 x £5,000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International Excellence Scholarships awarded annually to postgraduate applicants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4412" y="6398526"/>
            <a:ext cx="432501" cy="452558"/>
          </a:xfrm>
        </p:spPr>
        <p:txBody>
          <a:bodyPr/>
          <a:lstStyle/>
          <a:p>
            <a:pPr>
              <a:defRPr/>
            </a:pPr>
            <a:fld id="{E9961F79-CE60-4B43-8F61-D123FAE7F983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40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Campus and location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99213"/>
            <a:ext cx="431800" cy="452437"/>
          </a:xfrm>
        </p:spPr>
        <p:txBody>
          <a:bodyPr/>
          <a:lstStyle/>
          <a:p>
            <a:pPr>
              <a:defRPr/>
            </a:pPr>
            <a:fld id="{E9961F79-CE60-4B43-8F61-D123FAE7F983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47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5" t="20439" b="4164"/>
          <a:stretch>
            <a:fillRect/>
          </a:stretch>
        </p:blipFill>
        <p:spPr bwMode="auto">
          <a:xfrm>
            <a:off x="-38768" y="-280"/>
            <a:ext cx="10522826" cy="701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47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oyal Holloway v1">
      <a:dk1>
        <a:sysClr val="windowText" lastClr="000000"/>
      </a:dk1>
      <a:lt1>
        <a:sysClr val="window" lastClr="FFFFFF"/>
      </a:lt1>
      <a:dk2>
        <a:srgbClr val="202A30"/>
      </a:dk2>
      <a:lt2>
        <a:srgbClr val="EEECE1"/>
      </a:lt2>
      <a:accent1>
        <a:srgbClr val="EB641E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349</Words>
  <Application>Microsoft Office PowerPoint</Application>
  <PresentationFormat>On-screen Show (4:3)</PresentationFormat>
  <Paragraphs>112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Royal Holloway,  University of London</vt:lpstr>
      <vt:lpstr>Fast facts</vt:lpstr>
      <vt:lpstr>Fast facts</vt:lpstr>
      <vt:lpstr>Rankings</vt:lpstr>
      <vt:lpstr>Studying at Royal Holloway</vt:lpstr>
      <vt:lpstr>Tuition fees (2016/17)</vt:lpstr>
      <vt:lpstr>Scholarships</vt:lpstr>
      <vt:lpstr>Campus and location</vt:lpstr>
      <vt:lpstr>PowerPoint Presentation</vt:lpstr>
      <vt:lpstr>Traditional yet modern</vt:lpstr>
      <vt:lpstr>Location</vt:lpstr>
      <vt:lpstr>Well-being at Royal Holloway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Robert Hall</cp:lastModifiedBy>
  <cp:revision>155</cp:revision>
  <dcterms:created xsi:type="dcterms:W3CDTF">2013-08-15T13:27:17Z</dcterms:created>
  <dcterms:modified xsi:type="dcterms:W3CDTF">2016-05-30T19:57:29Z</dcterms:modified>
</cp:coreProperties>
</file>